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8"/>
    <p:sldMasterId id="2147483812" r:id="rId9"/>
  </p:sldMasterIdLst>
  <p:notesMasterIdLst>
    <p:notesMasterId r:id="rId38"/>
  </p:notesMasterIdLst>
  <p:handoutMasterIdLst>
    <p:handoutMasterId r:id="rId39"/>
  </p:handoutMasterIdLst>
  <p:sldIdLst>
    <p:sldId id="840" r:id="rId10"/>
    <p:sldId id="841" r:id="rId11"/>
    <p:sldId id="842" r:id="rId12"/>
    <p:sldId id="869" r:id="rId13"/>
    <p:sldId id="923" r:id="rId14"/>
    <p:sldId id="850" r:id="rId15"/>
    <p:sldId id="1252" r:id="rId16"/>
    <p:sldId id="1253" r:id="rId17"/>
    <p:sldId id="1254" r:id="rId18"/>
    <p:sldId id="924" r:id="rId19"/>
    <p:sldId id="1255" r:id="rId20"/>
    <p:sldId id="858" r:id="rId21"/>
    <p:sldId id="905" r:id="rId22"/>
    <p:sldId id="906" r:id="rId23"/>
    <p:sldId id="907" r:id="rId24"/>
    <p:sldId id="1256" r:id="rId25"/>
    <p:sldId id="928" r:id="rId26"/>
    <p:sldId id="875" r:id="rId27"/>
    <p:sldId id="1257" r:id="rId28"/>
    <p:sldId id="931" r:id="rId29"/>
    <p:sldId id="851" r:id="rId30"/>
    <p:sldId id="927" r:id="rId31"/>
    <p:sldId id="920" r:id="rId32"/>
    <p:sldId id="919" r:id="rId33"/>
    <p:sldId id="1250" r:id="rId34"/>
    <p:sldId id="863" r:id="rId35"/>
    <p:sldId id="865" r:id="rId36"/>
    <p:sldId id="822" r:id="rId37"/>
  </p:sldIdLst>
  <p:sldSz cx="9144000" cy="6858000" type="screen4x3"/>
  <p:notesSz cx="7315200" cy="9601200"/>
  <p:custDataLst>
    <p:custData r:id="rId1"/>
    <p:custData r:id="rId2"/>
    <p:custData r:id="rId3"/>
    <p:custData r:id="rId4"/>
    <p:custData r:id="rId5"/>
    <p:custData r:id="rId6"/>
    <p:custData r:id="rId7"/>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3935" userDrawn="1">
          <p15:clr>
            <a:srgbClr val="A4A3A4"/>
          </p15:clr>
        </p15:guide>
        <p15:guide id="3" orient="horz" pos="3816" userDrawn="1">
          <p15:clr>
            <a:srgbClr val="A4A3A4"/>
          </p15:clr>
        </p15:guide>
        <p15:guide id="4" orient="horz" pos="3628" userDrawn="1">
          <p15:clr>
            <a:srgbClr val="A4A3A4"/>
          </p15:clr>
        </p15:guide>
        <p15:guide id="5" orient="horz" pos="384" userDrawn="1">
          <p15:clr>
            <a:srgbClr val="A4A3A4"/>
          </p15:clr>
        </p15:guide>
        <p15:guide id="6" orient="horz" pos="1104" userDrawn="1">
          <p15:clr>
            <a:srgbClr val="A4A3A4"/>
          </p15:clr>
        </p15:guide>
        <p15:guide id="7" orient="horz" pos="1320" userDrawn="1">
          <p15:clr>
            <a:srgbClr val="A4A3A4"/>
          </p15:clr>
        </p15:guide>
        <p15:guide id="8" orient="horz" pos="3648" userDrawn="1">
          <p15:clr>
            <a:srgbClr val="A4A3A4"/>
          </p15:clr>
        </p15:guide>
        <p15:guide id="9" orient="horz" pos="3600" userDrawn="1">
          <p15:clr>
            <a:srgbClr val="A4A3A4"/>
          </p15:clr>
        </p15:guide>
        <p15:guide id="11" pos="5759" userDrawn="1">
          <p15:clr>
            <a:srgbClr val="A4A3A4"/>
          </p15:clr>
        </p15:guide>
        <p15:guide id="13" pos="5592" userDrawn="1">
          <p15:clr>
            <a:srgbClr val="A4A3A4"/>
          </p15:clr>
        </p15:guide>
        <p15:guide id="14" pos="4800" userDrawn="1">
          <p15:clr>
            <a:srgbClr val="A4A3A4"/>
          </p15:clr>
        </p15:guide>
        <p15:guide id="15" pos="4008" userDrawn="1">
          <p15:clr>
            <a:srgbClr val="A4A3A4"/>
          </p15:clr>
        </p15:guide>
        <p15:guide id="16" pos="5688" userDrawn="1">
          <p15:clr>
            <a:srgbClr val="A4A3A4"/>
          </p15:clr>
        </p15:guide>
        <p15:guide id="17" pos="5640" userDrawn="1">
          <p15:clr>
            <a:srgbClr val="A4A3A4"/>
          </p15:clr>
        </p15:guide>
        <p15:guide id="18" orient="horz" pos="1920" userDrawn="1">
          <p15:clr>
            <a:srgbClr val="A4A3A4"/>
          </p15:clr>
        </p15:guide>
        <p15:guide id="19" pos="1776" userDrawn="1">
          <p15:clr>
            <a:srgbClr val="A4A3A4"/>
          </p15:clr>
        </p15:guide>
        <p15:guide id="20" pos="2400" userDrawn="1">
          <p15:clr>
            <a:srgbClr val="A4A3A4"/>
          </p15:clr>
        </p15:guide>
        <p15:guide id="21" pos="3192" userDrawn="1">
          <p15:clr>
            <a:srgbClr val="A4A3A4"/>
          </p15:clr>
        </p15:guide>
        <p15:guide id="22" orient="horz" pos="1176" userDrawn="1">
          <p15:clr>
            <a:srgbClr val="A4A3A4"/>
          </p15:clr>
        </p15:guide>
      </p15:sldGuideLst>
    </p:ext>
    <p:ext uri="{2D200454-40CA-4A62-9FC3-DE9A4176ACB9}">
      <p15:notesGuideLst xmlns:p15="http://schemas.microsoft.com/office/powerpoint/2012/main">
        <p15:guide id="1" orient="horz" pos="5711" userDrawn="1">
          <p15:clr>
            <a:srgbClr val="A4A3A4"/>
          </p15:clr>
        </p15:guide>
        <p15:guide id="2" orient="horz" pos="302" userDrawn="1">
          <p15:clr>
            <a:srgbClr val="A4A3A4"/>
          </p15:clr>
        </p15:guide>
        <p15:guide id="3" pos="4248" userDrawn="1">
          <p15:clr>
            <a:srgbClr val="A4A3A4"/>
          </p15:clr>
        </p15:guide>
        <p15:guide id="4" pos="3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0"/>
    <a:srgbClr val="50AEE2"/>
    <a:srgbClr val="000000"/>
    <a:srgbClr val="1B7FBA"/>
    <a:srgbClr val="DA7334"/>
    <a:srgbClr val="003463"/>
    <a:srgbClr val="242824"/>
    <a:srgbClr val="0072BC"/>
    <a:srgbClr val="9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5" autoAdjust="0"/>
    <p:restoredTop sz="86395" autoAdjust="0"/>
  </p:normalViewPr>
  <p:slideViewPr>
    <p:cSldViewPr snapToGrid="0">
      <p:cViewPr varScale="1">
        <p:scale>
          <a:sx n="100" d="100"/>
          <a:sy n="100" d="100"/>
        </p:scale>
        <p:origin x="2394" y="72"/>
      </p:cViewPr>
      <p:guideLst>
        <p:guide orient="horz" pos="4074"/>
        <p:guide orient="horz" pos="3935"/>
        <p:guide orient="horz" pos="3816"/>
        <p:guide orient="horz" pos="3628"/>
        <p:guide orient="horz" pos="384"/>
        <p:guide orient="horz" pos="1104"/>
        <p:guide orient="horz" pos="1320"/>
        <p:guide orient="horz" pos="3648"/>
        <p:guide orient="horz" pos="3600"/>
        <p:guide pos="5759"/>
        <p:guide pos="5592"/>
        <p:guide pos="4800"/>
        <p:guide pos="4008"/>
        <p:guide pos="5688"/>
        <p:guide pos="5640"/>
        <p:guide orient="horz" pos="1920"/>
        <p:guide pos="1776"/>
        <p:guide pos="2400"/>
        <p:guide pos="3192"/>
        <p:guide orient="horz" pos="1176"/>
      </p:guideLst>
    </p:cSldViewPr>
  </p:slideViewPr>
  <p:outlineViewPr>
    <p:cViewPr>
      <p:scale>
        <a:sx n="33" d="100"/>
        <a:sy n="33" d="100"/>
      </p:scale>
      <p:origin x="0" y="-80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4" d="100"/>
          <a:sy n="84" d="100"/>
        </p:scale>
        <p:origin x="3792" y="84"/>
      </p:cViewPr>
      <p:guideLst>
        <p:guide orient="horz" pos="5711"/>
        <p:guide orient="horz" pos="302"/>
        <p:guide pos="4248"/>
        <p:guide pos="3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ra Rideout" userId="cdf98d45-5924-4b78-93bc-96b8964a33bb" providerId="ADAL" clId="{095256BE-F003-4E5F-98A1-8DEFCA3EE3FA}"/>
    <pc:docChg chg="modMainMaster">
      <pc:chgData name="Kendra Rideout" userId="cdf98d45-5924-4b78-93bc-96b8964a33bb" providerId="ADAL" clId="{095256BE-F003-4E5F-98A1-8DEFCA3EE3FA}" dt="2023-01-19T18:28:35.935" v="5" actId="20577"/>
      <pc:docMkLst>
        <pc:docMk/>
      </pc:docMkLst>
      <pc:sldMasterChg chg="modSp mod modSldLayout">
        <pc:chgData name="Kendra Rideout" userId="cdf98d45-5924-4b78-93bc-96b8964a33bb" providerId="ADAL" clId="{095256BE-F003-4E5F-98A1-8DEFCA3EE3FA}" dt="2023-01-19T18:28:35.935" v="5" actId="20577"/>
        <pc:sldMasterMkLst>
          <pc:docMk/>
          <pc:sldMasterMk cId="0" sldId="2147483738"/>
        </pc:sldMasterMkLst>
        <pc:spChg chg="mod">
          <ac:chgData name="Kendra Rideout" userId="cdf98d45-5924-4b78-93bc-96b8964a33bb" providerId="ADAL" clId="{095256BE-F003-4E5F-98A1-8DEFCA3EE3FA}" dt="2023-01-19T18:28:28.695" v="3" actId="20577"/>
          <ac:spMkLst>
            <pc:docMk/>
            <pc:sldMasterMk cId="0" sldId="2147483738"/>
            <ac:spMk id="1030" creationId="{00000000-0000-0000-0000-000000000000}"/>
          </ac:spMkLst>
        </pc:spChg>
        <pc:sldLayoutChg chg="modSp mod">
          <pc:chgData name="Kendra Rideout" userId="cdf98d45-5924-4b78-93bc-96b8964a33bb" providerId="ADAL" clId="{095256BE-F003-4E5F-98A1-8DEFCA3EE3FA}" dt="2023-01-19T18:28:35.935" v="5" actId="20577"/>
          <pc:sldLayoutMkLst>
            <pc:docMk/>
            <pc:sldMasterMk cId="0" sldId="2147483738"/>
            <pc:sldLayoutMk cId="436554280" sldId="2147483795"/>
          </pc:sldLayoutMkLst>
          <pc:spChg chg="mod">
            <ac:chgData name="Kendra Rideout" userId="cdf98d45-5924-4b78-93bc-96b8964a33bb" providerId="ADAL" clId="{095256BE-F003-4E5F-98A1-8DEFCA3EE3FA}" dt="2023-01-19T18:28:35.935" v="5" actId="20577"/>
            <ac:spMkLst>
              <pc:docMk/>
              <pc:sldMasterMk cId="0" sldId="2147483738"/>
              <pc:sldLayoutMk cId="436554280" sldId="2147483795"/>
              <ac:spMk id="7"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9916483216109E-2"/>
          <c:y val="0"/>
          <c:w val="0.80242896108358475"/>
          <c:h val="0.92846364239507995"/>
        </c:manualLayout>
      </c:layout>
      <c:pieChart>
        <c:varyColors val="1"/>
        <c:ser>
          <c:idx val="0"/>
          <c:order val="0"/>
          <c:tx>
            <c:strRef>
              <c:f>Sheet1!$B$1</c:f>
              <c:strCache>
                <c:ptCount val="1"/>
                <c:pt idx="0">
                  <c:v>Series 1</c:v>
                </c:pt>
              </c:strCache>
            </c:strRef>
          </c:tx>
          <c:spPr>
            <a:solidFill>
              <a:srgbClr val="50AEE2"/>
            </a:solidFill>
            <a:ln w="28575">
              <a:solidFill>
                <a:srgbClr val="FFFFFF"/>
              </a:solidFill>
            </a:ln>
          </c:spPr>
          <c:dPt>
            <c:idx val="0"/>
            <c:bubble3D val="0"/>
            <c:spPr>
              <a:solidFill>
                <a:srgbClr val="96132B"/>
              </a:solidFill>
              <a:ln w="28575">
                <a:solidFill>
                  <a:srgbClr val="FFFFFF"/>
                </a:solidFill>
              </a:ln>
              <a:effectLst/>
            </c:spPr>
            <c:extLst>
              <c:ext xmlns:c16="http://schemas.microsoft.com/office/drawing/2014/chart" uri="{C3380CC4-5D6E-409C-BE32-E72D297353CC}">
                <c16:uniqueId val="{00000000-C083-4E2D-A36E-F0E92619A488}"/>
              </c:ext>
            </c:extLst>
          </c:dPt>
          <c:dPt>
            <c:idx val="1"/>
            <c:bubble3D val="0"/>
            <c:spPr>
              <a:solidFill>
                <a:srgbClr val="50AEE2"/>
              </a:solidFill>
              <a:ln w="28575">
                <a:solidFill>
                  <a:srgbClr val="FFFFFF"/>
                </a:solidFill>
              </a:ln>
              <a:effectLst/>
            </c:spPr>
            <c:extLst>
              <c:ext xmlns:c16="http://schemas.microsoft.com/office/drawing/2014/chart" uri="{C3380CC4-5D6E-409C-BE32-E72D297353CC}">
                <c16:uniqueId val="{00000003-51A3-FC44-A6E2-9673CCA42415}"/>
              </c:ext>
            </c:extLst>
          </c:dPt>
          <c:cat>
            <c:numRef>
              <c:f>Sheet1!$A$2:$A$3</c:f>
              <c:numCache>
                <c:formatCode>General</c:formatCode>
                <c:ptCount val="2"/>
              </c:numCache>
            </c:numRef>
          </c:cat>
          <c:val>
            <c:numRef>
              <c:f>Sheet1!$B$2:$B$3</c:f>
              <c:numCache>
                <c:formatCode>General</c:formatCode>
                <c:ptCount val="2"/>
                <c:pt idx="0" formatCode="#,##0.00">
                  <c:v>76</c:v>
                </c:pt>
                <c:pt idx="1">
                  <c:v>24</c:v>
                </c:pt>
              </c:numCache>
            </c:numRef>
          </c:val>
          <c:extLst>
            <c:ext xmlns:c16="http://schemas.microsoft.com/office/drawing/2014/chart" uri="{C3380CC4-5D6E-409C-BE32-E72D297353CC}">
              <c16:uniqueId val="{00000000-9D99-44B5-973C-8865D3B7D4BB}"/>
            </c:ext>
          </c:extLst>
        </c:ser>
        <c:dLbls>
          <c:showLegendKey val="0"/>
          <c:showVal val="0"/>
          <c:showCatName val="0"/>
          <c:showSerName val="0"/>
          <c:showPercent val="0"/>
          <c:showBubbleSize val="0"/>
          <c:showLeaderLines val="1"/>
        </c:dLbls>
        <c:firstSliceAng val="32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9916483216109E-2"/>
          <c:y val="0.11202561593611642"/>
          <c:w val="0.86362016703356781"/>
          <c:h val="0.83726483599084389"/>
        </c:manualLayout>
      </c:layout>
      <c:barChart>
        <c:barDir val="col"/>
        <c:grouping val="stacked"/>
        <c:varyColors val="0"/>
        <c:ser>
          <c:idx val="0"/>
          <c:order val="0"/>
          <c:tx>
            <c:strRef>
              <c:f>Sheet1!$B$1</c:f>
              <c:strCache>
                <c:ptCount val="1"/>
                <c:pt idx="0">
                  <c:v>Series 1</c:v>
                </c:pt>
              </c:strCache>
            </c:strRef>
          </c:tx>
          <c:spPr>
            <a:solidFill>
              <a:srgbClr val="50AEE2"/>
            </a:solidFill>
            <a:ln>
              <a:noFill/>
            </a:ln>
            <a:effectLst/>
          </c:spPr>
          <c:invertIfNegative val="0"/>
          <c:cat>
            <c:numRef>
              <c:f>Sheet1!$A$2</c:f>
              <c:numCache>
                <c:formatCode>General</c:formatCode>
                <c:ptCount val="1"/>
                <c:pt idx="0">
                  <c:v>2022</c:v>
                </c:pt>
              </c:numCache>
            </c:numRef>
          </c:cat>
          <c:val>
            <c:numRef>
              <c:f>Sheet1!$B$2</c:f>
              <c:numCache>
                <c:formatCode>#,##0.00</c:formatCode>
                <c:ptCount val="1"/>
                <c:pt idx="0">
                  <c:v>18</c:v>
                </c:pt>
              </c:numCache>
            </c:numRef>
          </c:val>
          <c:extLst>
            <c:ext xmlns:c16="http://schemas.microsoft.com/office/drawing/2014/chart" uri="{C3380CC4-5D6E-409C-BE32-E72D297353CC}">
              <c16:uniqueId val="{00000000-9D99-44B5-973C-8865D3B7D4BB}"/>
            </c:ext>
          </c:extLst>
        </c:ser>
        <c:ser>
          <c:idx val="1"/>
          <c:order val="1"/>
          <c:tx>
            <c:strRef>
              <c:f>Sheet1!$C$1</c:f>
              <c:strCache>
                <c:ptCount val="1"/>
                <c:pt idx="0">
                  <c:v>Series 2</c:v>
                </c:pt>
              </c:strCache>
            </c:strRef>
          </c:tx>
          <c:spPr>
            <a:solidFill>
              <a:srgbClr val="C00000"/>
            </a:solidFill>
            <a:ln>
              <a:noFill/>
            </a:ln>
            <a:effectLst/>
          </c:spPr>
          <c:invertIfNegative val="0"/>
          <c:cat>
            <c:numRef>
              <c:f>Sheet1!$A$2</c:f>
              <c:numCache>
                <c:formatCode>General</c:formatCode>
                <c:ptCount val="1"/>
                <c:pt idx="0">
                  <c:v>2022</c:v>
                </c:pt>
              </c:numCache>
            </c:numRef>
          </c:cat>
          <c:val>
            <c:numRef>
              <c:f>Sheet1!$C$2</c:f>
              <c:numCache>
                <c:formatCode>General</c:formatCode>
                <c:ptCount val="1"/>
                <c:pt idx="0">
                  <c:v>5</c:v>
                </c:pt>
              </c:numCache>
            </c:numRef>
          </c:val>
          <c:extLst>
            <c:ext xmlns:c16="http://schemas.microsoft.com/office/drawing/2014/chart" uri="{C3380CC4-5D6E-409C-BE32-E72D297353CC}">
              <c16:uniqueId val="{00000000-AF97-4690-9E7A-12FF676CD1AF}"/>
            </c:ext>
          </c:extLst>
        </c:ser>
        <c:dLbls>
          <c:showLegendKey val="0"/>
          <c:showVal val="0"/>
          <c:showCatName val="0"/>
          <c:showSerName val="0"/>
          <c:showPercent val="0"/>
          <c:showBubbleSize val="0"/>
        </c:dLbls>
        <c:gapWidth val="20"/>
        <c:overlap val="100"/>
        <c:axId val="774617120"/>
        <c:axId val="774616464"/>
      </c:barChart>
      <c:catAx>
        <c:axId val="774617120"/>
        <c:scaling>
          <c:orientation val="minMax"/>
        </c:scaling>
        <c:delete val="1"/>
        <c:axPos val="b"/>
        <c:numFmt formatCode="General" sourceLinked="1"/>
        <c:majorTickMark val="out"/>
        <c:minorTickMark val="none"/>
        <c:tickLblPos val="nextTo"/>
        <c:crossAx val="774616464"/>
        <c:crosses val="autoZero"/>
        <c:auto val="1"/>
        <c:lblAlgn val="ctr"/>
        <c:lblOffset val="100"/>
        <c:noMultiLvlLbl val="0"/>
      </c:catAx>
      <c:valAx>
        <c:axId val="774616464"/>
        <c:scaling>
          <c:orientation val="minMax"/>
          <c:min val="0"/>
        </c:scaling>
        <c:delete val="1"/>
        <c:axPos val="l"/>
        <c:numFmt formatCode="#,##0.00" sourceLinked="1"/>
        <c:majorTickMark val="out"/>
        <c:minorTickMark val="none"/>
        <c:tickLblPos val="nextTo"/>
        <c:crossAx val="7746171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27709046859668E-2"/>
          <c:y val="3.4061800273059422E-3"/>
          <c:w val="0.91935483870967738"/>
          <c:h val="0.77668503136578904"/>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50AEE2"/>
              </a:solidFill>
              <a:ln>
                <a:noFill/>
              </a:ln>
              <a:effectLst/>
            </c:spPr>
            <c:extLst>
              <c:ext xmlns:c16="http://schemas.microsoft.com/office/drawing/2014/chart" uri="{C3380CC4-5D6E-409C-BE32-E72D297353CC}">
                <c16:uniqueId val="{00000000-7302-9A46-BBA1-6FAC3D2D24A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7302-9A46-BBA1-6FAC3D2D24AD}"/>
              </c:ext>
            </c:extLst>
          </c:dPt>
          <c:cat>
            <c:numRef>
              <c:f>Sheet1!$A$2:$A$3</c:f>
              <c:numCache>
                <c:formatCode>General</c:formatCode>
                <c:ptCount val="2"/>
                <c:pt idx="0">
                  <c:v>2022</c:v>
                </c:pt>
                <c:pt idx="1">
                  <c:v>2027</c:v>
                </c:pt>
              </c:numCache>
            </c:numRef>
          </c:cat>
          <c:val>
            <c:numRef>
              <c:f>Sheet1!$B$2:$B$3</c:f>
              <c:numCache>
                <c:formatCode>General</c:formatCode>
                <c:ptCount val="2"/>
                <c:pt idx="0">
                  <c:v>399</c:v>
                </c:pt>
                <c:pt idx="1">
                  <c:v>756</c:v>
                </c:pt>
              </c:numCache>
            </c:numRef>
          </c:val>
          <c:extLst>
            <c:ext xmlns:c16="http://schemas.microsoft.com/office/drawing/2014/chart" uri="{C3380CC4-5D6E-409C-BE32-E72D297353CC}">
              <c16:uniqueId val="{00000003-7302-9A46-BBA1-6FAC3D2D24AD}"/>
            </c:ext>
          </c:extLst>
        </c:ser>
        <c:dLbls>
          <c:showLegendKey val="0"/>
          <c:showVal val="0"/>
          <c:showCatName val="0"/>
          <c:showSerName val="0"/>
          <c:showPercent val="0"/>
          <c:showBubbleSize val="0"/>
        </c:dLbls>
        <c:gapWidth val="42"/>
        <c:overlap val="-27"/>
        <c:axId val="1020838111"/>
        <c:axId val="1020839791"/>
      </c:barChart>
      <c:catAx>
        <c:axId val="1020838111"/>
        <c:scaling>
          <c:orientation val="minMax"/>
        </c:scaling>
        <c:delete val="0"/>
        <c:axPos val="b"/>
        <c:numFmt formatCode="General" sourceLinked="1"/>
        <c:majorTickMark val="none"/>
        <c:minorTickMark val="none"/>
        <c:tickLblPos val="nextTo"/>
        <c:spPr>
          <a:noFill/>
          <a:ln w="2857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0839791"/>
        <c:crosses val="autoZero"/>
        <c:auto val="1"/>
        <c:lblAlgn val="ctr"/>
        <c:lblOffset val="100"/>
        <c:noMultiLvlLbl val="0"/>
      </c:catAx>
      <c:valAx>
        <c:axId val="102083979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020838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27956932424396E-2"/>
          <c:y val="3.4062800379832791E-3"/>
          <c:w val="0.91935483870967738"/>
          <c:h val="0.8818465909090909"/>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405-8349-AA90-35D392A8F06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3405-8349-AA90-35D392A8F06E}"/>
              </c:ext>
            </c:extLst>
          </c:dPt>
          <c:cat>
            <c:numRef>
              <c:f>Sheet1!$A$2:$A$3</c:f>
              <c:numCache>
                <c:formatCode>General</c:formatCode>
                <c:ptCount val="2"/>
                <c:pt idx="0">
                  <c:v>2023</c:v>
                </c:pt>
                <c:pt idx="1">
                  <c:v>2026</c:v>
                </c:pt>
              </c:numCache>
            </c:numRef>
          </c:cat>
          <c:val>
            <c:numRef>
              <c:f>Sheet1!$B$2:$B$3</c:f>
              <c:numCache>
                <c:formatCode>General</c:formatCode>
                <c:ptCount val="2"/>
                <c:pt idx="0">
                  <c:v>13</c:v>
                </c:pt>
                <c:pt idx="1">
                  <c:v>6.5</c:v>
                </c:pt>
              </c:numCache>
            </c:numRef>
          </c:val>
          <c:extLst>
            <c:ext xmlns:c16="http://schemas.microsoft.com/office/drawing/2014/chart" uri="{C3380CC4-5D6E-409C-BE32-E72D297353CC}">
              <c16:uniqueId val="{00000003-3405-8349-AA90-35D392A8F06E}"/>
            </c:ext>
          </c:extLst>
        </c:ser>
        <c:dLbls>
          <c:showLegendKey val="0"/>
          <c:showVal val="0"/>
          <c:showCatName val="0"/>
          <c:showSerName val="0"/>
          <c:showPercent val="0"/>
          <c:showBubbleSize val="0"/>
        </c:dLbls>
        <c:gapWidth val="42"/>
        <c:overlap val="-27"/>
        <c:axId val="1020838111"/>
        <c:axId val="1020839791"/>
      </c:barChart>
      <c:catAx>
        <c:axId val="1020838111"/>
        <c:scaling>
          <c:orientation val="minMax"/>
        </c:scaling>
        <c:delete val="0"/>
        <c:axPos val="b"/>
        <c:numFmt formatCode="General" sourceLinked="1"/>
        <c:majorTickMark val="none"/>
        <c:minorTickMark val="none"/>
        <c:tickLblPos val="nextTo"/>
        <c:spPr>
          <a:noFill/>
          <a:ln w="28575" cap="flat" cmpd="sng" algn="ctr">
            <a:solidFill>
              <a:schemeClr val="bg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20839791"/>
        <c:crosses val="autoZero"/>
        <c:auto val="1"/>
        <c:lblAlgn val="ctr"/>
        <c:lblOffset val="100"/>
        <c:noMultiLvlLbl val="0"/>
      </c:catAx>
      <c:valAx>
        <c:axId val="102083979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020838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333033210"/>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PPT300  329114  2/22</a:t>
                      </a:r>
                    </a:p>
                  </a:txBody>
                  <a:tcPr marL="77533" marR="77533"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9" y="8911896"/>
            <a:ext cx="1184025" cy="2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43" tIns="48274" rIns="96543" bIns="48274">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8" y="8982299"/>
            <a:ext cx="301810" cy="2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06" tIns="47155" rIns="94306" bIns="47155">
            <a:spAutoFit/>
          </a:bodyPr>
          <a:lstStyle/>
          <a:p>
            <a:pPr algn="l" defTabSz="953577">
              <a:buClr>
                <a:schemeClr val="tx2"/>
              </a:buClr>
            </a:pPr>
            <a:fld id="{1A797CE9-049D-415B-B10C-828B86054992}" type="slidenum">
              <a:rPr lang="en-US" sz="800">
                <a:latin typeface="Source Sans Pro Light" panose="020B0403030403020204" pitchFamily="34" charset="0"/>
              </a:rPr>
              <a:pPr algn="l" defTabSz="953577">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4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8" y="4080183"/>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43" tIns="48274" rIns="96543" bIns="4827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nvSpPr>
        <p:spPr bwMode="auto">
          <a:xfrm>
            <a:off x="462989" y="8911896"/>
            <a:ext cx="1184025" cy="2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43" tIns="48274" rIns="96543" bIns="48274">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3"/>
            </p:custDataLst>
            <p:extLst>
              <p:ext uri="{D42A27DB-BD31-4B8C-83A1-F6EECF244321}">
                <p14:modId xmlns:p14="http://schemas.microsoft.com/office/powerpoint/2010/main" val="2374466007"/>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PPT300  AD2685114    1/23</a:t>
                      </a:r>
                    </a:p>
                  </a:txBody>
                  <a:tcPr marL="77533" marR="77533"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nvSpPr>
        <p:spPr bwMode="auto">
          <a:xfrm>
            <a:off x="6726548" y="8982299"/>
            <a:ext cx="301810" cy="2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06" tIns="47155" rIns="94306" bIns="47155">
            <a:spAutoFit/>
          </a:bodyPr>
          <a:lstStyle/>
          <a:p>
            <a:pPr algn="l" defTabSz="953577">
              <a:buClr>
                <a:schemeClr val="tx2"/>
              </a:buClr>
            </a:pPr>
            <a:fld id="{B25AA5A6-AEB3-4D94-8E34-E1A3F4EB3ADA}" type="slidenum">
              <a:rPr lang="en-US" sz="800">
                <a:latin typeface="Source Sans Pro Light" panose="020B0403030403020204" pitchFamily="34" charset="0"/>
              </a:rPr>
              <a:pPr algn="l" defTabSz="953577">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882"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882"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794"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Rot="1" noChangeAspect="1" noChangeArrowheads="1" noTextEdit="1"/>
          </p:cNvSpPr>
          <p:nvPr>
            <p:ph type="sldImg"/>
          </p:nvPr>
        </p:nvSpPr>
        <p:spPr>
          <a:ln/>
        </p:spPr>
      </p:sp>
      <p:sp>
        <p:nvSpPr>
          <p:cNvPr id="27651" name="Rectangle 7"/>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880" dirty="0"/>
              <a:t>In the final weeks of 2017, Congress passed the most comprehensive tax reform package in decades, reducing tax rates for individuals and corporations and making modifications to many tax rules including deductions. The bill represented the largest change to the tax code since President Reagan’s Tax Reform Act of 1986. </a:t>
            </a:r>
          </a:p>
          <a:p>
            <a:endParaRPr lang="en-US" sz="880" dirty="0"/>
          </a:p>
          <a:p>
            <a:r>
              <a:rPr lang="en-US" sz="880" dirty="0"/>
              <a:t>President Trump signed the “Tax Cuts and Jobs Act” into law on December 22, 2017. The broad changes mean that the law will impact individuals, estates, trusts, corporations, and small businesses. While lawmakers initially sought to simplify the tax code, the final package was mixed. Some provisions have been eliminated or simplified, while several new tax rules were added. This law has fundamentally changed the overall tax landscape, at least until the end of 2025. </a:t>
            </a:r>
          </a:p>
          <a:p>
            <a:endParaRPr lang="en-US" sz="880" dirty="0"/>
          </a:p>
          <a:p>
            <a:r>
              <a:rPr lang="en-US" sz="880" dirty="0"/>
              <a:t>During our discussion today we will examine the current tax landscape in detail, including income AND estate/gift taxes. Actionable planning considerations will be highlighted to uncover potential opportunities you can discuss with your financial advisor, tax professional, and estate planning attorney.  </a:t>
            </a:r>
          </a:p>
        </p:txBody>
      </p:sp>
    </p:spTree>
    <p:extLst>
      <p:ext uri="{BB962C8B-B14F-4D97-AF65-F5344CB8AC3E}">
        <p14:creationId xmlns:p14="http://schemas.microsoft.com/office/powerpoint/2010/main" val="28523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we’re in a relatively favorable tax environment currently, what does the future hold? Taxpayers need to consider the risk of higher taxes for these 3 reasons. Can steps in planning be taken now to prepare for the risk of higher taxes. Are we in a relatively short “window” of favorable tax rates?</a:t>
            </a:r>
          </a:p>
        </p:txBody>
      </p:sp>
    </p:spTree>
    <p:extLst>
      <p:ext uri="{BB962C8B-B14F-4D97-AF65-F5344CB8AC3E}">
        <p14:creationId xmlns:p14="http://schemas.microsoft.com/office/powerpoint/2010/main" val="339756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fiscal pressures at the federal government level that may lead to a change in tax policy in the future. </a:t>
            </a:r>
          </a:p>
          <a:p>
            <a:endParaRPr lang="en-US" dirty="0"/>
          </a:p>
          <a:p>
            <a:r>
              <a:rPr lang="en-US" b="1" dirty="0"/>
              <a:t>89%</a:t>
            </a:r>
            <a:r>
              <a:rPr lang="en-US" dirty="0"/>
              <a:t>— rising interest rates are projected to drive the interest costs of servicing the federal budge debt higher over the next five years</a:t>
            </a:r>
          </a:p>
          <a:p>
            <a:endParaRPr lang="en-US" dirty="0"/>
          </a:p>
          <a:p>
            <a:r>
              <a:rPr lang="en-US" b="1" dirty="0"/>
              <a:t>70% </a:t>
            </a:r>
            <a:r>
              <a:rPr lang="en-US" dirty="0"/>
              <a:t>— Most federal government spending is on “auto-pilot” meaning that it is allocated to mandatory programs like Medicare and Social Security or utilized to service interest cost on the current debt level. The percentage of mandatory (vs discretionary) spending has been increasing over the past decade or more. </a:t>
            </a:r>
          </a:p>
          <a:p>
            <a:endParaRPr lang="en-US" dirty="0"/>
          </a:p>
          <a:p>
            <a:r>
              <a:rPr lang="en-US" b="1" dirty="0"/>
              <a:t>2034 </a:t>
            </a:r>
            <a:r>
              <a:rPr lang="en-US" dirty="0"/>
              <a:t>— According the latest Social Security Trustees annual report, the trust fund will be depleted in 2033. This means that benefits would have to be provided solely from current receipts. If this occurs, an immediate benefit cut of roughly 25% would be required. </a:t>
            </a:r>
          </a:p>
          <a:p>
            <a:endParaRPr lang="en-US" dirty="0"/>
          </a:p>
        </p:txBody>
      </p:sp>
    </p:spTree>
    <p:extLst>
      <p:ext uri="{BB962C8B-B14F-4D97-AF65-F5344CB8AC3E}">
        <p14:creationId xmlns:p14="http://schemas.microsoft.com/office/powerpoint/2010/main" val="307023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altLang="en-US" dirty="0"/>
              <a:t>Let’s transition to actionable planning considerations. </a:t>
            </a:r>
          </a:p>
        </p:txBody>
      </p:sp>
      <p:sp>
        <p:nvSpPr>
          <p:cNvPr id="3" name="Slide Image Placeholder 2">
            <a:extLst>
              <a:ext uri="{FF2B5EF4-FFF2-40B4-BE49-F238E27FC236}">
                <a16:creationId xmlns:a16="http://schemas.microsoft.com/office/drawing/2014/main" id="{61FB569D-ABB2-474B-9C52-6CFF33BC495B}"/>
              </a:ext>
            </a:extLst>
          </p:cNvPr>
          <p:cNvSpPr>
            <a:spLocks noGrp="1" noRot="1" noChangeAspect="1"/>
          </p:cNvSpPr>
          <p:nvPr>
            <p:ph type="sldImg"/>
          </p:nvPr>
        </p:nvSpPr>
        <p:spPr/>
      </p:sp>
    </p:spTree>
    <p:extLst>
      <p:ext uri="{BB962C8B-B14F-4D97-AF65-F5344CB8AC3E}">
        <p14:creationId xmlns:p14="http://schemas.microsoft.com/office/powerpoint/2010/main" val="239276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planning themes we’ll explore in more detail. </a:t>
            </a:r>
          </a:p>
        </p:txBody>
      </p:sp>
    </p:spTree>
    <p:extLst>
      <p:ext uri="{BB962C8B-B14F-4D97-AF65-F5344CB8AC3E}">
        <p14:creationId xmlns:p14="http://schemas.microsoft.com/office/powerpoint/2010/main" val="710046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We’ll start off by planning for the loss of certain deductions. Taxpayers — especially those who are committed to regular charitable donations — may see the appeal of “lumping” deductions into one year and itemizing deductions on the tax return for that particular year. For example, instead of making consistent charitable gifts each year, consider making a large gift in one year or funding a donor-advised fund if that allows you to itemize deductions on your tax return. In other years, claim the expanded standard deduction. Depending on the situation, this may result in tax savings. </a:t>
            </a:r>
          </a:p>
          <a:p>
            <a:endParaRPr lang="en-US" dirty="0"/>
          </a:p>
        </p:txBody>
      </p:sp>
      <p:sp>
        <p:nvSpPr>
          <p:cNvPr id="5" name="Slide Image Placeholder 4">
            <a:extLst>
              <a:ext uri="{FF2B5EF4-FFF2-40B4-BE49-F238E27FC236}">
                <a16:creationId xmlns:a16="http://schemas.microsoft.com/office/drawing/2014/main" id="{D78CC3E3-5472-43B0-8E59-49713E67D951}"/>
              </a:ext>
            </a:extLst>
          </p:cNvPr>
          <p:cNvSpPr>
            <a:spLocks noGrp="1" noRot="1" noChangeAspect="1"/>
          </p:cNvSpPr>
          <p:nvPr>
            <p:ph type="sldImg"/>
          </p:nvPr>
        </p:nvSpPr>
        <p:spPr/>
      </p:sp>
    </p:spTree>
    <p:extLst>
      <p:ext uri="{BB962C8B-B14F-4D97-AF65-F5344CB8AC3E}">
        <p14:creationId xmlns:p14="http://schemas.microsoft.com/office/powerpoint/2010/main" val="134947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Another idea around charitable giving is to make donations directly out of an IRA through a qualified charitable distribution (QCD). The provision allows retirees age 70½ and older to donate up to $100,000 tax free from their IRA each year. Generally, when you take a distribution from your IRA, it is treated as taxable income. Under this provision, made permanent in the 2015 federal spending and tax package, those assets are excluded from income if the distribution is made directly to charity. </a:t>
            </a:r>
          </a:p>
          <a:p>
            <a:endParaRPr lang="en-US" dirty="0"/>
          </a:p>
          <a:p>
            <a:r>
              <a:rPr lang="en-US" dirty="0"/>
              <a:t>The distribution is not included in your income so you avoid the potential negative consequences that regular IRA withdrawals in retirement can create, including taxes on Social Security benefits. Distributions excluded from income are also equivalent to a 100% deduction. Normally, charitable contribution deductions are limited to a lower percentage (or are eliminated altogether) for taxpayers who do not itemize and take the standard deduction. </a:t>
            </a:r>
          </a:p>
          <a:p>
            <a:endParaRPr lang="en-US" dirty="0"/>
          </a:p>
          <a:p>
            <a:pPr lvl="0"/>
            <a:r>
              <a:rPr lang="en-US" dirty="0"/>
              <a:t>It’s important for clients to consider their tax situation before deciding whether to make a charitable contribution from the IRA. </a:t>
            </a:r>
          </a:p>
          <a:p>
            <a:endParaRPr lang="en-US" dirty="0"/>
          </a:p>
          <a:p>
            <a:endParaRPr lang="en-US" dirty="0"/>
          </a:p>
        </p:txBody>
      </p:sp>
      <p:sp>
        <p:nvSpPr>
          <p:cNvPr id="5" name="Slide Image Placeholder 4">
            <a:extLst>
              <a:ext uri="{FF2B5EF4-FFF2-40B4-BE49-F238E27FC236}">
                <a16:creationId xmlns:a16="http://schemas.microsoft.com/office/drawing/2014/main" id="{71E2588F-72DD-46DA-BCFD-97AE08D1B2B2}"/>
              </a:ext>
            </a:extLst>
          </p:cNvPr>
          <p:cNvSpPr>
            <a:spLocks noGrp="1" noRot="1" noChangeAspect="1"/>
          </p:cNvSpPr>
          <p:nvPr>
            <p:ph type="sldImg"/>
          </p:nvPr>
        </p:nvSpPr>
        <p:spPr/>
      </p:sp>
    </p:spTree>
    <p:extLst>
      <p:ext uri="{BB962C8B-B14F-4D97-AF65-F5344CB8AC3E}">
        <p14:creationId xmlns:p14="http://schemas.microsoft.com/office/powerpoint/2010/main" val="270942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r>
              <a:rPr lang="en-GB" altLang="en-US" dirty="0"/>
              <a:t>First off, before the end of the calendar year taxpayers should get a projection of their taxable income for that year. This will tell them 2 things …first, what is the marginal tax bracket. And second, how much income (roughly) can be added at that marginal rate before “creeping” into the next tax bracket. This can create a basis for doing a Roth conversion before the end of the year, in order to create a source of tax-free income in retirement. </a:t>
            </a:r>
          </a:p>
          <a:p>
            <a:endParaRPr lang="en-GB" altLang="en-US" dirty="0"/>
          </a:p>
          <a:p>
            <a:endParaRPr lang="en-GB" altLang="en-US" dirty="0"/>
          </a:p>
        </p:txBody>
      </p:sp>
      <p:sp>
        <p:nvSpPr>
          <p:cNvPr id="3" name="Slide Image Placeholder 2">
            <a:extLst>
              <a:ext uri="{FF2B5EF4-FFF2-40B4-BE49-F238E27FC236}">
                <a16:creationId xmlns:a16="http://schemas.microsoft.com/office/drawing/2014/main" id="{862A159E-2894-4A7E-A29F-DC0DC33E0498}"/>
              </a:ext>
            </a:extLst>
          </p:cNvPr>
          <p:cNvSpPr>
            <a:spLocks noGrp="1" noRot="1" noChangeAspect="1"/>
          </p:cNvSpPr>
          <p:nvPr>
            <p:ph type="sldImg"/>
          </p:nvPr>
        </p:nvSpPr>
        <p:spPr/>
      </p:sp>
    </p:spTree>
    <p:extLst>
      <p:ext uri="{BB962C8B-B14F-4D97-AF65-F5344CB8AC3E}">
        <p14:creationId xmlns:p14="http://schemas.microsoft.com/office/powerpoint/2010/main" val="125359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uncertainty of taxes in the future combined with the fact that most retirees hold a huge majority of their retirement assets (and sometimes a large % of their overall net worth) in traditional (i.e. pre-tax) retirement accounts, the need for some diversification exists for many. Utilizing a Roth strategy can provide tax-free income in retirement and help “hedge” the risk of higher taxes in the future. With the risk of tax rates edging higher in the future, some investors may want to consider “filling up” their tax bracket with additional income. A tax professional can help determine whether adding more income before year-end makes sense. Or, for those participating in employer plans or contributing to IRAs, do Roth contributions make sense?</a:t>
            </a:r>
          </a:p>
          <a:p>
            <a:endParaRPr lang="en-US" dirty="0"/>
          </a:p>
          <a:p>
            <a:r>
              <a:rPr lang="en-US" dirty="0"/>
              <a:t>Lastly, there may be alternative ways for higher income taxpayers to fund (that is, contribute) to Roth IRAs. Taxpayers at higher income levels are prohibited from contributing directly to Roth IRAs. For 2020, income phase-outs begin at $124,000 ($196,000 for married couples filing a joint return). Taxpayers may want to consider funding a non-deductible (i.e. after-tax) IRA and then subsequently converting to a Roth IRA. There are no income restrictions on Roth IRA conversions. However, adverse tax consequences, referred to as the “pro-rata” rule, may apply if the individual owns other pre-tax IRAs (including SEP-IRA or SIMPLE-IRA). Before considering this strategy, the taxpayer should consult with their tax professional. Also, participants in 401(k) plans may be able to make voluntary after-tax contributions into their plan in excess of their salary deferral limit ($19,500 or $26,000 if age 50 or older). When allowed by the plan, after-tax contributions may be directly transferred to a Roth IRA without any income tax consequences upon a plan triggering event. *This may be a strategy for higher-income taxpayers to diversify their tax liability in retirement.</a:t>
            </a:r>
          </a:p>
          <a:p>
            <a:endParaRPr lang="en-US" dirty="0"/>
          </a:p>
          <a:p>
            <a:endParaRPr lang="en-US" dirty="0"/>
          </a:p>
        </p:txBody>
      </p:sp>
    </p:spTree>
    <p:extLst>
      <p:ext uri="{BB962C8B-B14F-4D97-AF65-F5344CB8AC3E}">
        <p14:creationId xmlns:p14="http://schemas.microsoft.com/office/powerpoint/2010/main" val="413308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body" idx="1"/>
          </p:nvPr>
        </p:nvSpPr>
        <p:spPr/>
        <p:txBody>
          <a:bodyPr/>
          <a:lstStyle/>
          <a:p>
            <a:r>
              <a:rPr lang="en-US" altLang="en-US" dirty="0"/>
              <a:t>The doubling of the lifetime exclusion changes the landscape for many in terms of planning for estates and gifts. However, many states still have their own “death taxes” in place. For example, estates over $1 million in value in Massachusetts are subject to state estate tax. Residents in those states need to consider options such as life insurance, which may provide liquidity at death for the survivors to pay the tax bill. Since full step-up in cost basis at death is still available, many families will want to assess which property has low basis and try to maximize step-up at death. For example, gifting assets while living will result in carryover basis to the person who receive the gift. Additionally, certain trusts may be decanted or “poured over” to new trusts, which may account for step-up in cost basis. For those in high income states (e.g., CA), creating trusts in other tax-friendly states may be a means of mitigating state taxes (e.g., NV or DE trusts). For those who have funded trusts (e.g., bypass trust at the death of the first spouse), decanting these trusts may make sense to structure assets in a way where they will benefit from step-up in cost basis at death. This depends on whether there is the appropriate amount of estate/gift tax exemption in place. Lastly, it’s critical to work with a qualified estate planning professional since estate and gift tax laws are very complex and ever-changing. </a:t>
            </a:r>
          </a:p>
          <a:p>
            <a:endParaRPr lang="en-US" altLang="en-US" dirty="0"/>
          </a:p>
          <a:p>
            <a:endParaRPr lang="en-US" altLang="en-US" dirty="0"/>
          </a:p>
        </p:txBody>
      </p:sp>
      <p:sp>
        <p:nvSpPr>
          <p:cNvPr id="3" name="Slide Image Placeholder 2">
            <a:extLst>
              <a:ext uri="{FF2B5EF4-FFF2-40B4-BE49-F238E27FC236}">
                <a16:creationId xmlns:a16="http://schemas.microsoft.com/office/drawing/2014/main" id="{3599C3FC-0B66-4F53-AE21-2CADE95862A3}"/>
              </a:ext>
            </a:extLst>
          </p:cNvPr>
          <p:cNvSpPr>
            <a:spLocks noGrp="1" noRot="1" noChangeAspect="1"/>
          </p:cNvSpPr>
          <p:nvPr>
            <p:ph type="sldImg"/>
          </p:nvPr>
        </p:nvSpPr>
        <p:spPr/>
      </p:sp>
    </p:spTree>
    <p:extLst>
      <p:ext uri="{BB962C8B-B14F-4D97-AF65-F5344CB8AC3E}">
        <p14:creationId xmlns:p14="http://schemas.microsoft.com/office/powerpoint/2010/main" val="59502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dirty="0"/>
              <a:t>The increase of the BEA by roughly $5 million per individual allows higher-net-worth clients the ability make additional lifetime gifts in order to reduce the size of their estate. Since the gift and estate tax changes under the TCJA sunset after 2025, one of the key questions was whether large lifetime gifts made under the temporary increase in the BEA would potentially be “clawed back” into the estate of the the party making the gift once the law sunsets and the BEA reverts back to the level in place in 2017 (adjusted for inflation). The Treasury Department addressed this in proposed regulations by confirming that no clawback rule would apply in this case. </a:t>
            </a:r>
            <a:r>
              <a:rPr lang="en-US" sz="900" kern="1200" dirty="0">
                <a:solidFill>
                  <a:schemeClr val="tx1"/>
                </a:solidFill>
                <a:latin typeface="Source Sans Pro Light" panose="020B0403030403020204" pitchFamily="34" charset="0"/>
                <a:ea typeface="ＭＳ Ｐゴシック" charset="-128"/>
                <a:cs typeface="MS PGothic" charset="0"/>
              </a:rPr>
              <a:t>On 11/23/18, the Treasury Department issued proposed regulations (REG-106706-18) stating that, upon sunset of the federal estate gift and estate tax provisions under the TCJA in 2026, there would be no “clawback” provision applied on large gifts made during the temporary increase in the exclusion amount. </a:t>
            </a:r>
            <a:r>
              <a:rPr lang="en-US" dirty="0"/>
              <a:t>This provides HNW families with an option to manage future federal estate taxes by using the additional increase in the BEA to make large lifetime gifts now before the law sunsets or a future Congress changes the rules before then. In addition, since the estate and gift tax was not repealed during with the passing of the TCJA, many HNW clients may feel that federal estate tax repeal is unlikely at this point. Additionally, efforts to lessen or eliminate valuation discounts via Section 2704 were abandoned were withdrawn by the Treasury Dept. in late 2017 but could return at some point in the future.</a:t>
            </a:r>
          </a:p>
        </p:txBody>
      </p:sp>
    </p:spTree>
    <p:extLst>
      <p:ext uri="{BB962C8B-B14F-4D97-AF65-F5344CB8AC3E}">
        <p14:creationId xmlns:p14="http://schemas.microsoft.com/office/powerpoint/2010/main" val="61891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body" idx="1"/>
          </p:nvPr>
        </p:nvSpPr>
        <p:spPr/>
        <p:txBody>
          <a:bodyPr/>
          <a:lstStyle/>
          <a:p>
            <a:r>
              <a:rPr lang="en-US" altLang="en-US" dirty="0"/>
              <a:t>Here are our topics for discussion today:</a:t>
            </a:r>
          </a:p>
          <a:p>
            <a:endParaRPr lang="en-US" altLang="en-US" dirty="0"/>
          </a:p>
          <a:p>
            <a:r>
              <a:rPr lang="en-US" altLang="en-US" dirty="0"/>
              <a:t>First, we’</a:t>
            </a:r>
            <a:r>
              <a:rPr lang="en-US" altLang="ja-JP" dirty="0"/>
              <a:t>ll start by reviewing the landscape. Then, we will highlight specific, actionable planning ideas to consider in collaboration with a qualified tax or estate planning professional. </a:t>
            </a:r>
            <a:endParaRPr lang="en-US" altLang="en-US" dirty="0"/>
          </a:p>
        </p:txBody>
      </p:sp>
      <p:sp>
        <p:nvSpPr>
          <p:cNvPr id="3" name="Slide Image Placeholder 2">
            <a:extLst>
              <a:ext uri="{FF2B5EF4-FFF2-40B4-BE49-F238E27FC236}">
                <a16:creationId xmlns:a16="http://schemas.microsoft.com/office/drawing/2014/main" id="{72AF8936-C479-45CC-9A34-9BCCE6FF6307}"/>
              </a:ext>
            </a:extLst>
          </p:cNvPr>
          <p:cNvSpPr>
            <a:spLocks noGrp="1" noRot="1" noChangeAspect="1"/>
          </p:cNvSpPr>
          <p:nvPr>
            <p:ph type="sldImg"/>
          </p:nvPr>
        </p:nvSpPr>
        <p:spPr/>
      </p:sp>
    </p:spTree>
    <p:extLst>
      <p:ext uri="{BB962C8B-B14F-4D97-AF65-F5344CB8AC3E}">
        <p14:creationId xmlns:p14="http://schemas.microsoft.com/office/powerpoint/2010/main" val="57365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82" b="1" kern="1200" dirty="0">
                <a:solidFill>
                  <a:schemeClr val="tx1"/>
                </a:solidFill>
                <a:effectLst/>
                <a:latin typeface="Source Sans Pro Light" panose="020B0403030403020204" pitchFamily="34" charset="0"/>
                <a:ea typeface="ＭＳ Ｐゴシック" charset="-128"/>
                <a:cs typeface="MS PGothic" charset="0"/>
              </a:rPr>
              <a:t>Careful designation of beneficiaries</a:t>
            </a:r>
            <a:endParaRPr lang="en-US" sz="882" kern="1200" dirty="0">
              <a:solidFill>
                <a:schemeClr val="tx1"/>
              </a:solidFill>
              <a:effectLst/>
              <a:latin typeface="Source Sans Pro Light" panose="020B0403030403020204" pitchFamily="34" charset="0"/>
              <a:ea typeface="ＭＳ Ｐゴシック" charset="-128"/>
              <a:cs typeface="MS PGothic" charset="0"/>
            </a:endParaRPr>
          </a:p>
          <a:p>
            <a:pPr lvl="0"/>
            <a:r>
              <a:rPr lang="en-US" sz="882" kern="1200" dirty="0">
                <a:solidFill>
                  <a:schemeClr val="tx1"/>
                </a:solidFill>
                <a:effectLst/>
                <a:latin typeface="Source Sans Pro Light" panose="020B0403030403020204" pitchFamily="34" charset="0"/>
                <a:ea typeface="ＭＳ Ｐゴシック" charset="-128"/>
                <a:cs typeface="MS PGothic" charset="0"/>
              </a:rPr>
              <a:t>Designate beneficiaries who may be in lower tax brackets and leave other assets (such as appreciated stock outside of retirement accounts which benefit from stepped-up cost basis at death), to higher-income heirs. Pass the retirement account to more beneficiaries which will spread the inherited balance among more taxpayers. This may help control bracket creep for heirs by allocating taxable income across more tax returns. While two beneficiaries could spread the inherited retirement income across a maximum of 20 separate tax returns (2 heirs x 10 years), leaving the account to five beneficiaries could spread that income across 50 tax returns (5 heirs x 10 years). Leave account balances to spouses who are not subject to the 10-year rule. </a:t>
            </a:r>
          </a:p>
          <a:p>
            <a:pPr lvl="0"/>
            <a:endParaRPr lang="en-US" sz="882" kern="1200" dirty="0">
              <a:solidFill>
                <a:schemeClr val="tx1"/>
              </a:solidFill>
              <a:effectLst/>
              <a:latin typeface="Source Sans Pro Light" panose="020B0403030403020204" pitchFamily="34" charset="0"/>
              <a:ea typeface="ＭＳ Ｐゴシック" charset="-128"/>
              <a:cs typeface="MS PGothic" charset="0"/>
            </a:endParaRPr>
          </a:p>
          <a:p>
            <a:pPr lvl="0"/>
            <a:r>
              <a:rPr lang="en-US" sz="882" b="1" kern="1200" dirty="0">
                <a:solidFill>
                  <a:schemeClr val="tx1"/>
                </a:solidFill>
                <a:effectLst/>
                <a:latin typeface="Source Sans Pro Light" panose="020B0403030403020204" pitchFamily="34" charset="0"/>
                <a:ea typeface="ＭＳ Ｐゴシック" charset="-128"/>
                <a:cs typeface="MS PGothic" charset="0"/>
              </a:rPr>
              <a:t>Tax-efficient timing of distributions</a:t>
            </a:r>
            <a:endParaRPr lang="en-US" sz="882" kern="1200" dirty="0">
              <a:solidFill>
                <a:schemeClr val="tx1"/>
              </a:solidFill>
              <a:effectLst/>
              <a:latin typeface="Source Sans Pro Light" panose="020B0403030403020204" pitchFamily="34" charset="0"/>
              <a:ea typeface="ＭＳ Ｐゴシック" charset="-128"/>
              <a:cs typeface="MS PGothic" charset="0"/>
            </a:endParaRPr>
          </a:p>
          <a:p>
            <a:r>
              <a:rPr lang="en-US" sz="882" kern="1200" dirty="0">
                <a:solidFill>
                  <a:schemeClr val="tx1"/>
                </a:solidFill>
                <a:effectLst/>
                <a:latin typeface="Source Sans Pro Light" panose="020B0403030403020204" pitchFamily="34" charset="0"/>
                <a:ea typeface="ＭＳ Ｐゴシック" charset="-128"/>
                <a:cs typeface="MS PGothic" charset="0"/>
              </a:rPr>
              <a:t>Heirs will want to plan distributions from inherited retirement accounts in conjunction with their income and other tax variables. For example, some heirs may benefit from pro-rating withdrawals from the retirement account over 10 years. Other heirs may want to withdraw more during years when income is lower or deductions (charitable contributions for example) are higher.</a:t>
            </a:r>
          </a:p>
          <a:p>
            <a:pPr lvl="0"/>
            <a:endParaRPr lang="en-US" sz="882" kern="1200" dirty="0">
              <a:solidFill>
                <a:schemeClr val="tx1"/>
              </a:solidFill>
              <a:effectLst/>
              <a:latin typeface="Source Sans Pro Light" panose="020B0403030403020204" pitchFamily="34" charset="0"/>
              <a:ea typeface="ＭＳ Ｐゴシック" charset="-128"/>
              <a:cs typeface="MS PGothic" charset="0"/>
            </a:endParaRPr>
          </a:p>
          <a:p>
            <a:pPr lvl="0"/>
            <a:r>
              <a:rPr lang="en-US" sz="882" b="1" kern="1200" dirty="0">
                <a:solidFill>
                  <a:schemeClr val="tx1"/>
                </a:solidFill>
                <a:effectLst/>
                <a:latin typeface="Source Sans Pro Light" panose="020B0403030403020204" pitchFamily="34" charset="0"/>
                <a:ea typeface="ＭＳ Ｐゴシック" charset="-128"/>
                <a:cs typeface="MS PGothic" charset="0"/>
              </a:rPr>
              <a:t>Advanced strategies to consider</a:t>
            </a:r>
          </a:p>
          <a:p>
            <a:pPr marL="0" marR="0" lvl="0" indent="0" algn="l" defTabSz="914400" rtl="0" eaLnBrk="0" fontAlgn="base" latinLnBrk="0" hangingPunct="0">
              <a:lnSpc>
                <a:spcPct val="110000"/>
              </a:lnSpc>
              <a:spcBef>
                <a:spcPct val="0"/>
              </a:spcBef>
              <a:spcAft>
                <a:spcPct val="0"/>
              </a:spcAft>
              <a:buClrTx/>
              <a:buSzTx/>
              <a:buFontTx/>
              <a:buNone/>
              <a:tabLst/>
              <a:defRPr/>
            </a:pPr>
            <a:r>
              <a:rPr lang="en-US" sz="882" kern="1200" dirty="0">
                <a:solidFill>
                  <a:schemeClr val="tx1"/>
                </a:solidFill>
                <a:effectLst/>
                <a:latin typeface="Source Sans Pro Light" panose="020B0403030403020204" pitchFamily="34" charset="0"/>
                <a:ea typeface="ＭＳ Ｐゴシック" charset="-128"/>
                <a:cs typeface="MS PGothic" charset="0"/>
              </a:rPr>
              <a:t>A charitable remainder trust (CRT) may be an option to benefit from a tax deduction and provide income to non-spouse heirs over a longer time period than 10 years. The account owner designates the CRT as the beneficiary. Upon death, the IRA is transferred tax-free to the charitable trust which can provide income for heirs based on lifetime payments or a twenty-year term, with the remainder interest retained by the charity. Some retirement account owners may see a benefit from funding life insurance premiums with account distributions while living, as a means to create a legacy for the next generation. If the life insurance is properly structured within an irrevocable, life insurance trust (ILIT), it can pass assets to heirs free of income and estate taxes at death.</a:t>
            </a:r>
          </a:p>
          <a:p>
            <a:pPr marL="0" marR="0" lvl="0" indent="0" algn="l" defTabSz="914400" rtl="0" eaLnBrk="0" fontAlgn="base" latinLnBrk="0" hangingPunct="0">
              <a:lnSpc>
                <a:spcPct val="110000"/>
              </a:lnSpc>
              <a:spcBef>
                <a:spcPct val="0"/>
              </a:spcBef>
              <a:spcAft>
                <a:spcPct val="0"/>
              </a:spcAft>
              <a:buClrTx/>
              <a:buSzTx/>
              <a:buFontTx/>
              <a:buNone/>
              <a:tabLst/>
              <a:defRPr/>
            </a:pPr>
            <a:endParaRPr lang="en-US" sz="882" kern="1200" dirty="0">
              <a:solidFill>
                <a:schemeClr val="tx1"/>
              </a:solidFill>
              <a:effectLst/>
              <a:latin typeface="Source Sans Pro Light" panose="020B0403030403020204" pitchFamily="34" charset="0"/>
              <a:ea typeface="ＭＳ Ｐゴシック" charset="-128"/>
              <a:cs typeface="MS PGothic" charset="0"/>
            </a:endParaRPr>
          </a:p>
          <a:p>
            <a:pPr lvl="0"/>
            <a:endParaRPr lang="en-US" sz="882" kern="1200" dirty="0">
              <a:solidFill>
                <a:schemeClr val="tx1"/>
              </a:solidFill>
              <a:effectLst/>
              <a:latin typeface="Source Sans Pro Light" panose="020B0403030403020204" pitchFamily="34" charset="0"/>
              <a:ea typeface="ＭＳ Ｐゴシック" charset="-128"/>
              <a:cs typeface="MS PGothic" charset="0"/>
            </a:endParaRPr>
          </a:p>
          <a:p>
            <a:endParaRPr lang="en-US" dirty="0"/>
          </a:p>
        </p:txBody>
      </p:sp>
    </p:spTree>
    <p:extLst>
      <p:ext uri="{BB962C8B-B14F-4D97-AF65-F5344CB8AC3E}">
        <p14:creationId xmlns:p14="http://schemas.microsoft.com/office/powerpoint/2010/main" val="9043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body" idx="1"/>
          </p:nvPr>
        </p:nvSpPr>
        <p:spPr/>
        <p:txBody>
          <a:bodyPr/>
          <a:lstStyle/>
          <a:p>
            <a:r>
              <a:rPr lang="en-US" altLang="en-US" dirty="0"/>
              <a:t>While many estates will fall below the exemption level, this does not mean that only individuals and families with significant wealth need to focus on estate planning. The reality is that proper estate planning extends well beyond minimizing or preparing for federal estate taxes. It’</a:t>
            </a:r>
            <a:r>
              <a:rPr lang="en-US" altLang="ja-JP" dirty="0"/>
              <a:t>s critical to have the right documents in place to address the risk of an unforeseen circumstance such as incapacitation as well as plan for the orderly and efficient transition of property at death. </a:t>
            </a:r>
          </a:p>
          <a:p>
            <a:endParaRPr lang="en-US" altLang="en-US" dirty="0"/>
          </a:p>
        </p:txBody>
      </p:sp>
      <p:sp>
        <p:nvSpPr>
          <p:cNvPr id="4" name="Slide Image Placeholder 3">
            <a:extLst>
              <a:ext uri="{FF2B5EF4-FFF2-40B4-BE49-F238E27FC236}">
                <a16:creationId xmlns:a16="http://schemas.microsoft.com/office/drawing/2014/main" id="{887B9C03-3D6D-44D0-AEDC-BEEC767CE397}"/>
              </a:ext>
            </a:extLst>
          </p:cNvPr>
          <p:cNvSpPr>
            <a:spLocks noGrp="1" noRot="1" noChangeAspect="1"/>
          </p:cNvSpPr>
          <p:nvPr>
            <p:ph type="sldImg"/>
          </p:nvPr>
        </p:nvSpPr>
        <p:spPr/>
      </p:sp>
    </p:spTree>
    <p:extLst>
      <p:ext uri="{BB962C8B-B14F-4D97-AF65-F5344CB8AC3E}">
        <p14:creationId xmlns:p14="http://schemas.microsoft.com/office/powerpoint/2010/main" val="204820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altLang="en-US" dirty="0"/>
              <a:t>We’</a:t>
            </a:r>
            <a:r>
              <a:rPr lang="en-US" altLang="ja-JP" dirty="0"/>
              <a:t>ve covered the key provisions of the new tax law; let’s shift our focus to planning for income and estate taxes in light of the current tax environment. </a:t>
            </a:r>
            <a:endParaRPr lang="en-US" altLang="en-US" dirty="0"/>
          </a:p>
        </p:txBody>
      </p:sp>
      <p:sp>
        <p:nvSpPr>
          <p:cNvPr id="3" name="Slide Image Placeholder 2">
            <a:extLst>
              <a:ext uri="{FF2B5EF4-FFF2-40B4-BE49-F238E27FC236}">
                <a16:creationId xmlns:a16="http://schemas.microsoft.com/office/drawing/2014/main" id="{61FB569D-ABB2-474B-9C52-6CFF33BC495B}"/>
              </a:ext>
            </a:extLst>
          </p:cNvPr>
          <p:cNvSpPr>
            <a:spLocks noGrp="1" noRot="1" noChangeAspect="1"/>
          </p:cNvSpPr>
          <p:nvPr>
            <p:ph type="sldImg"/>
          </p:nvPr>
        </p:nvSpPr>
        <p:spPr/>
      </p:sp>
    </p:spTree>
    <p:extLst>
      <p:ext uri="{BB962C8B-B14F-4D97-AF65-F5344CB8AC3E}">
        <p14:creationId xmlns:p14="http://schemas.microsoft.com/office/powerpoint/2010/main" val="118402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Most businesses in the United States are not large corporations, but are structured as “pass-through” entities such as S Corps, LLCs, partnerships, and sole proprietorships. While the marginal tax rates for individuals and couples apply (with a maximum of 37%), many of these businesses will benefit from a new 20% deduction of their business income.</a:t>
            </a:r>
          </a:p>
          <a:p>
            <a:endParaRPr lang="en-US" dirty="0"/>
          </a:p>
          <a:p>
            <a:r>
              <a:rPr lang="en-US" dirty="0"/>
              <a:t>The new law establishes a 20% deduction of qualified business income (QBI) from certain pass-through businesses. Specific service industries, such as health, law, and professional services, may be limited to claiming this deduction, depending on their income.</a:t>
            </a:r>
          </a:p>
          <a:p>
            <a:endParaRPr lang="en-US" dirty="0"/>
          </a:p>
          <a:p>
            <a:r>
              <a:rPr lang="en-US" dirty="0"/>
              <a:t>A late change in the legislation removed engineering and architecture professions from being considered “specified service businesses.”</a:t>
            </a:r>
          </a:p>
        </p:txBody>
      </p:sp>
      <p:sp>
        <p:nvSpPr>
          <p:cNvPr id="5" name="Slide Image Placeholder 4">
            <a:extLst>
              <a:ext uri="{FF2B5EF4-FFF2-40B4-BE49-F238E27FC236}">
                <a16:creationId xmlns:a16="http://schemas.microsoft.com/office/drawing/2014/main" id="{F96D93A9-A3E7-4836-ACC9-93438723189A}"/>
              </a:ext>
            </a:extLst>
          </p:cNvPr>
          <p:cNvSpPr>
            <a:spLocks noGrp="1" noRot="1" noChangeAspect="1"/>
          </p:cNvSpPr>
          <p:nvPr>
            <p:ph type="sldImg"/>
          </p:nvPr>
        </p:nvSpPr>
        <p:spPr/>
      </p:sp>
    </p:spTree>
    <p:extLst>
      <p:ext uri="{BB962C8B-B14F-4D97-AF65-F5344CB8AC3E}">
        <p14:creationId xmlns:p14="http://schemas.microsoft.com/office/powerpoint/2010/main" val="714102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new law establishes a 20 percent deduction of qualified business income (QBI) from certain pass-through businesses. Specific service industries, such as health, law, and professional services, are excluded (but NOT engineering and architecture) at certain income limits (fully phased out at $214,900 in income for individuals and $429,800 for couples). However, joint filers with income below $329,800 and other filers with income below $164,900 can claim the deduction fully on income from service industries. This provision would expire December 31, 2025.</a:t>
            </a:r>
          </a:p>
          <a:p>
            <a:endParaRPr lang="en-US" dirty="0"/>
          </a:p>
          <a:p>
            <a:r>
              <a:rPr lang="en-US" dirty="0"/>
              <a:t>Here is a detailed flowchart showing how the deduction applies depending on the characteristics of the business. </a:t>
            </a:r>
          </a:p>
          <a:p>
            <a:endParaRPr lang="en-US" dirty="0"/>
          </a:p>
        </p:txBody>
      </p:sp>
      <p:sp>
        <p:nvSpPr>
          <p:cNvPr id="5" name="Slide Image Placeholder 4">
            <a:extLst>
              <a:ext uri="{FF2B5EF4-FFF2-40B4-BE49-F238E27FC236}">
                <a16:creationId xmlns:a16="http://schemas.microsoft.com/office/drawing/2014/main" id="{D34DFF66-8B61-4E4E-9A92-D1CA8F0A911E}"/>
              </a:ext>
            </a:extLst>
          </p:cNvPr>
          <p:cNvSpPr>
            <a:spLocks noGrp="1" noRot="1" noChangeAspect="1"/>
          </p:cNvSpPr>
          <p:nvPr>
            <p:ph type="sldImg"/>
          </p:nvPr>
        </p:nvSpPr>
        <p:spPr/>
      </p:sp>
    </p:spTree>
    <p:extLst>
      <p:ext uri="{BB962C8B-B14F-4D97-AF65-F5344CB8AC3E}">
        <p14:creationId xmlns:p14="http://schemas.microsoft.com/office/powerpoint/2010/main" val="406906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dirty="0"/>
              <a:t>Small-business owners who operate as pass-through entities may take advantage of an NOL. In the case of a sole proprietor, business income and expenses are reported on Schedule C, which is used to calculate net business profit or loss. This figure is then carried over to the taxpayer’s 1040 form and combined with other income (spousal income, unearned income from investments, etc.) Generally, if the business loss being reported on Schedule C exceeds all other income reported on the 1040, an NOL deduction may be available, depending on the circumstances. For other pass-through business entities, such as an S Corp, partnership, or LLC, the calculation of an NOL is more complicated. In these cases, a business loss for a particular year is first applied to the taxpayer’s cost basis in the business. Once the basis in the entity is reduced to zero, an NOL may apply. Additionally, entities generating passive income (from real estate activities, for example) are subject to the passive loss rules and may be limited when calculating a deduction for NOL. </a:t>
            </a:r>
            <a:br>
              <a:rPr lang="en-US" dirty="0"/>
            </a:br>
            <a:endParaRPr lang="en-US" dirty="0"/>
          </a:p>
          <a:p>
            <a:r>
              <a:rPr lang="en-US" dirty="0"/>
              <a:t>Some states have established a workaround that allows owners and partners of qualified pass-through business entities (PTEs) to benefit from a higher deduction on state taxes paid. These states have implemented a variety of provisions that generally impose an elective state tax at the pass-through entity level (although CT’s version is a mandatory tax). The premise is to convert SALT expenses which are capped from deducting on the federal tax return into business expenses not subject to the $10,000 SALT cap.</a:t>
            </a:r>
          </a:p>
          <a:p>
            <a:endParaRPr lang="en-US" dirty="0"/>
          </a:p>
          <a:p>
            <a:r>
              <a:rPr lang="en-US" dirty="0"/>
              <a:t>A new proposal within the current version of the Build Back Better (BBB) legislation would modify this to include the 3.8% net investment income derived in the ordinary course of a trade or business as being subject to the surtax. This provision would apply to those with modified adjusted gross income exceeding $400,000 ($500,000 for couples). </a:t>
            </a:r>
          </a:p>
          <a:p>
            <a:endParaRPr lang="en-US" dirty="0"/>
          </a:p>
          <a:p>
            <a:pPr marL="0" marR="0" lvl="0" indent="0" algn="l" defTabSz="914400" rtl="0" eaLnBrk="0" fontAlgn="base" latinLnBrk="0" hangingPunct="0">
              <a:lnSpc>
                <a:spcPct val="110000"/>
              </a:lnSpc>
              <a:spcBef>
                <a:spcPct val="0"/>
              </a:spcBef>
              <a:spcAft>
                <a:spcPct val="0"/>
              </a:spcAft>
              <a:buClrTx/>
              <a:buSzTx/>
              <a:buFontTx/>
              <a:buNone/>
              <a:tabLst/>
              <a:defRPr/>
            </a:pPr>
            <a:r>
              <a:rPr lang="en-US" dirty="0"/>
              <a:t>In addition, the proposed BBB legislation would reduce the exclusion of taxes upon the sale of QSBS. IRC §1202 allows taxpayers to exclude up to 100% of a taxable gain on the sale of qualified small business stock from a C-Corp assuming certain requirements are met (e.g., stock must be held by taxpayer for at least five years, stock must be acquired from original issuance, other factors apply). For sales or exchanges occurring after 9/13/21 (or sales made after 9/13/21 pursuant to a written binding contract in place before that date) the gain exclusion is limited to 50% for taxpayers with adjusted gross income equal to or exceeding $400,000, or if the taxpayer is a trust or estate. </a:t>
            </a:r>
          </a:p>
        </p:txBody>
      </p:sp>
    </p:spTree>
    <p:extLst>
      <p:ext uri="{BB962C8B-B14F-4D97-AF65-F5344CB8AC3E}">
        <p14:creationId xmlns:p14="http://schemas.microsoft.com/office/powerpoint/2010/main" val="2417830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body" idx="1"/>
          </p:nvPr>
        </p:nvSpPr>
        <p:spPr/>
        <p:txBody>
          <a:bodyPr/>
          <a:lstStyle/>
          <a:p>
            <a:r>
              <a:rPr lang="en-US" altLang="en-US" dirty="0"/>
              <a:t>Significant changes may be on the horizon in the future as our nation grapples with federal debt and the pressures of entitlement programs. Investors would be well served to keep a close eye on how these changes will impact their personal finances. The best preparation is to consult with a financial advisor or tax professional, who can offer some perspective on your specific financial and tax situation, help you understand the risks, and position your assets accordingly. The markets and the regulatory environments are always changing, and in uncertain times like these, sound financial advice should be at the foundation of any long-term investment strategy.</a:t>
            </a:r>
          </a:p>
        </p:txBody>
      </p:sp>
      <p:sp>
        <p:nvSpPr>
          <p:cNvPr id="3" name="Slide Image Placeholder 2">
            <a:extLst>
              <a:ext uri="{FF2B5EF4-FFF2-40B4-BE49-F238E27FC236}">
                <a16:creationId xmlns:a16="http://schemas.microsoft.com/office/drawing/2014/main" id="{D25CAE9C-9A2D-4DB6-BEA2-B5C80A72AB84}"/>
              </a:ext>
            </a:extLst>
          </p:cNvPr>
          <p:cNvSpPr>
            <a:spLocks noGrp="1" noRot="1" noChangeAspect="1"/>
          </p:cNvSpPr>
          <p:nvPr>
            <p:ph type="sldImg"/>
          </p:nvPr>
        </p:nvSpPr>
        <p:spPr/>
      </p:sp>
    </p:spTree>
    <p:extLst>
      <p:ext uri="{BB962C8B-B14F-4D97-AF65-F5344CB8AC3E}">
        <p14:creationId xmlns:p14="http://schemas.microsoft.com/office/powerpoint/2010/main" val="40869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D438DA5-4ADE-4A41-8D7B-EBE2EDB37FA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8890B17-43AE-426D-8119-101E7816125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0397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4525"/>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63" tIns="48081" rIns="96163" bIns="48081"/>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Rot="1" noChangeAspect="1" noChangeArrowheads="1" noTextEdit="1"/>
          </p:cNvSpPr>
          <p:nvPr>
            <p:ph type="sldImg"/>
          </p:nvPr>
        </p:nvSpPr>
        <p:spPr>
          <a:ln/>
        </p:spPr>
      </p:sp>
      <p:sp>
        <p:nvSpPr>
          <p:cNvPr id="29699" name="Rectangle 5"/>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91832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GB" altLang="en-US" dirty="0"/>
              <a:t>Currently taxpayers benefit from a favourable tax environment, from income taxes to estate and gift taxes. But, as we mentioned on the previous slide, there will be a need for more revenue to deal with the nation’s debt issue at some point. Let’s consider the impact of the Tax Cuts and Jobs Act (TCJA) which took effect in 2018. Of course, marginal tax rates overall were lowered. However, many popular deductions were either eliminated altogether or reduced. For example, taxpayers can no longer claim miscellaneous deductions and the deduction for State and Local Taxes (SALT) is limited to $10,000 a year. Combined with the fact that the standard deduction nearly doubled, almost all taxpayers (roughly 90%) claim the standard deduction on their return. </a:t>
            </a:r>
          </a:p>
          <a:p>
            <a:endParaRPr lang="en-GB" altLang="en-US" dirty="0"/>
          </a:p>
          <a:p>
            <a:r>
              <a:rPr lang="en-GB" altLang="en-US" dirty="0"/>
              <a:t>On a positive note, the Alternative Minimum Tax (AMT) has been scaled back dramatically. According to the Tax Policy Center, only 200,000 taxpayers will owe AMT each year. Before the tax law changes roughly 5 million taxpayers were subject to AMT annually. </a:t>
            </a:r>
          </a:p>
          <a:p>
            <a:endParaRPr lang="en-GB" altLang="en-US" dirty="0"/>
          </a:p>
          <a:p>
            <a:r>
              <a:rPr lang="en-GB" altLang="en-US" dirty="0"/>
              <a:t>With respect to gifts and estates, we’re in a favorable environment since most will not be subject to the tax. The Tax Policy </a:t>
            </a:r>
            <a:r>
              <a:rPr lang="en-GB" altLang="en-US" dirty="0" err="1"/>
              <a:t>Center</a:t>
            </a:r>
            <a:r>
              <a:rPr lang="en-GB" altLang="en-US" dirty="0"/>
              <a:t> expects only 1,700 taxable estates each year, down from 5,500 under the previous tax rules. </a:t>
            </a:r>
          </a:p>
          <a:p>
            <a:endParaRPr lang="en-GB" altLang="en-US" dirty="0"/>
          </a:p>
          <a:p>
            <a:r>
              <a:rPr lang="en-GB" altLang="en-US" dirty="0"/>
              <a:t>Lastly, because of strict budget rules related to the passage of the law, most provisions – including the lower tax rates – are scheduled to expire after 2025. </a:t>
            </a:r>
          </a:p>
          <a:p>
            <a:endParaRPr lang="en-GB" altLang="en-US" dirty="0"/>
          </a:p>
        </p:txBody>
      </p:sp>
      <p:sp>
        <p:nvSpPr>
          <p:cNvPr id="3" name="Slide Image Placeholder 2">
            <a:extLst>
              <a:ext uri="{FF2B5EF4-FFF2-40B4-BE49-F238E27FC236}">
                <a16:creationId xmlns:a16="http://schemas.microsoft.com/office/drawing/2014/main" id="{862A159E-2894-4A7E-A29F-DC0DC33E0498}"/>
              </a:ext>
            </a:extLst>
          </p:cNvPr>
          <p:cNvSpPr>
            <a:spLocks noGrp="1" noRot="1" noChangeAspect="1"/>
          </p:cNvSpPr>
          <p:nvPr>
            <p:ph type="sldImg"/>
          </p:nvPr>
        </p:nvSpPr>
        <p:spPr/>
      </p:sp>
    </p:spTree>
    <p:extLst>
      <p:ext uri="{BB962C8B-B14F-4D97-AF65-F5344CB8AC3E}">
        <p14:creationId xmlns:p14="http://schemas.microsoft.com/office/powerpoint/2010/main" val="159404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key tax figures for 2021. As a reminder the top ordinary income tax rate under the old rules prior to 2018 was 39.6%. </a:t>
            </a:r>
          </a:p>
          <a:p>
            <a:endParaRPr lang="en-US" dirty="0"/>
          </a:p>
          <a:p>
            <a:r>
              <a:rPr lang="en-US" dirty="0"/>
              <a:t>One area of significant change in the tax code is deductions. With the standard deduction nearly doubled, more taxpayers will claim the standard deduction and less with itemize deductions on their return. Before the tax law roughly a third of taxpayers itemize. Going forward, tax experts predict that approximately 10% will itemize. </a:t>
            </a:r>
          </a:p>
          <a:p>
            <a:endParaRPr lang="en-US" dirty="0"/>
          </a:p>
          <a:p>
            <a:r>
              <a:rPr lang="en-US" dirty="0">
                <a:latin typeface="Source Sans Pro Semibold" panose="020B0603030403020204" pitchFamily="34" charset="0"/>
              </a:rPr>
              <a:t>Mortgage interest </a:t>
            </a:r>
            <a:r>
              <a:rPr lang="en-US" dirty="0"/>
              <a:t>— capped at $750,000 in debt, down from $1 million before tax law. For example, if you have a $900,000 mortgage, you can write off interest based on $750,000 of that debt, not the total amount. This debt can include a second mortgage, but the total debt cannot exceed $750,000 for the interest deduction. Interest on home equity lines of credit may still be deductible if proceeds are used to buy, build, or substantially improve the taxpayer’s home that secures the loan. Consult with a tax professional for more information.</a:t>
            </a:r>
          </a:p>
          <a:p>
            <a:endParaRPr lang="en-US" dirty="0"/>
          </a:p>
          <a:p>
            <a:r>
              <a:rPr lang="en-US" dirty="0">
                <a:latin typeface="Source Sans Pro Semibold" panose="020B0603030403020204" pitchFamily="34" charset="0"/>
              </a:rPr>
              <a:t>State and local taxes (SALT deduction) </a:t>
            </a:r>
            <a:r>
              <a:rPr lang="en-US" dirty="0"/>
              <a:t>— taxpayers are limited to a total deduction of $10,000 from local property taxes, as well as state/local income and sales taxes. For example, if you have $12,000 in property taxes and $15,000 in state income taxes, you can only deduct a total of $10,000 on your return.</a:t>
            </a:r>
          </a:p>
          <a:p>
            <a:endParaRPr lang="en-US" dirty="0"/>
          </a:p>
          <a:p>
            <a:r>
              <a:rPr lang="en-US" dirty="0"/>
              <a:t>Other deductions repealed include:</a:t>
            </a:r>
          </a:p>
          <a:p>
            <a:pPr lvl="1"/>
            <a:r>
              <a:rPr lang="en-US" dirty="0"/>
              <a:t>Casualty losses (unless a federal disaster is declared) </a:t>
            </a:r>
          </a:p>
          <a:p>
            <a:pPr lvl="1"/>
            <a:r>
              <a:rPr lang="en-US" dirty="0"/>
              <a:t>Alimony payments are no longer deductible, and alimony received is not considered taxable income</a:t>
            </a:r>
          </a:p>
          <a:p>
            <a:pPr lvl="1"/>
            <a:r>
              <a:rPr lang="en-US" dirty="0"/>
              <a:t>Moving expenses (except for members of the armed services)</a:t>
            </a:r>
          </a:p>
          <a:p>
            <a:endParaRPr lang="en-US" dirty="0"/>
          </a:p>
          <a:p>
            <a:r>
              <a:rPr lang="en-US" dirty="0"/>
              <a:t>Lastly, examples of miscellaneous deductions (which are now eliminated) include unreimbursed job expenses, certain membership dues, investment fees, and tax preparation expenses.</a:t>
            </a:r>
          </a:p>
          <a:p>
            <a:endParaRPr lang="en-US" dirty="0"/>
          </a:p>
        </p:txBody>
      </p:sp>
    </p:spTree>
    <p:extLst>
      <p:ext uri="{BB962C8B-B14F-4D97-AF65-F5344CB8AC3E}">
        <p14:creationId xmlns:p14="http://schemas.microsoft.com/office/powerpoint/2010/main" val="188914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body" idx="1"/>
          </p:nvPr>
        </p:nvSpPr>
        <p:spPr/>
        <p:txBody>
          <a:bodyPr/>
          <a:lstStyle/>
          <a:p>
            <a:r>
              <a:rPr lang="en-US" altLang="en-US" dirty="0"/>
              <a:t>After the Tax Cuts and Jobs Act, fewer estates are subject to the estate tax. This is because the lifetime estate/gift exemption amount doubled to over $12 million per individual. That means that a married couple can effectively shelter over $24 million in net worth from estate taxes. Of course, these rules sunset after 2025 when the exemption amount will revert to current levels (adjusted for inflation). </a:t>
            </a:r>
          </a:p>
        </p:txBody>
      </p:sp>
      <p:sp>
        <p:nvSpPr>
          <p:cNvPr id="4" name="Slide Image Placeholder 3">
            <a:extLst>
              <a:ext uri="{FF2B5EF4-FFF2-40B4-BE49-F238E27FC236}">
                <a16:creationId xmlns:a16="http://schemas.microsoft.com/office/drawing/2014/main" id="{3D1E7FCD-C986-43AA-A501-46599DB5E088}"/>
              </a:ext>
            </a:extLst>
          </p:cNvPr>
          <p:cNvSpPr>
            <a:spLocks noGrp="1" noRot="1" noChangeAspect="1"/>
          </p:cNvSpPr>
          <p:nvPr>
            <p:ph type="sldImg"/>
          </p:nvPr>
        </p:nvSpPr>
        <p:spPr/>
      </p:sp>
    </p:spTree>
    <p:extLst>
      <p:ext uri="{BB962C8B-B14F-4D97-AF65-F5344CB8AC3E}">
        <p14:creationId xmlns:p14="http://schemas.microsoft.com/office/powerpoint/2010/main" val="150902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 2022 Congress passed an omnibus spending bill that included the SECURE 2.0 Act of 2022. This legislation builds on the original SECURE Act (Setting Every Community Up for Retirement Enhancement Act of 2019) that expanded access to retirement accounts, promoted participation, and preserved savings. While some changes will take effect in 2023, many will be phased in over the next few years. There are roughly 90 separate provisions within the new law, here’s a look at some of the key ones and their implementation timeframe. </a:t>
            </a:r>
          </a:p>
        </p:txBody>
      </p:sp>
    </p:spTree>
    <p:extLst>
      <p:ext uri="{BB962C8B-B14F-4D97-AF65-F5344CB8AC3E}">
        <p14:creationId xmlns:p14="http://schemas.microsoft.com/office/powerpoint/2010/main" val="212069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dirty="0"/>
              <a:t>The original SECURE Act raised the RMD age from 70 ½ to age 72 effective in 2020. The new law further extends the RMD age to 73 in 2023 an eventually to age 75 in 2033. </a:t>
            </a:r>
          </a:p>
          <a:p>
            <a:endParaRPr lang="en-US" dirty="0"/>
          </a:p>
        </p:txBody>
      </p:sp>
    </p:spTree>
    <p:extLst>
      <p:ext uri="{BB962C8B-B14F-4D97-AF65-F5344CB8AC3E}">
        <p14:creationId xmlns:p14="http://schemas.microsoft.com/office/powerpoint/2010/main" val="56459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provide more flexibility and promote the use of 529 accounts, the new law allows unused 529 funds to be transferred to a Roth IRA in the name of the beneficiary. While the annual IRA contributions limits apply ($6,500 for 2023) and compensation is required, the normal income limits to determine of someone is eligible to make a Roth IRA contribution is waived (for 2023 income phase-outs apply to taxpayers making a Roth IRA contribution – beginning at $138,000 for single filers and $218,000 for married couples filing a joint tax return. There is a limit of $35,000 over a lifetime for moving assets from a 529 to a Roth IRA, and the 529 must be open for at least 15 years. Currently, it is unclear if changing the beneficiary on the 529, or changing plans, would result in re-setting of the 15 year ”clock.”</a:t>
            </a:r>
          </a:p>
        </p:txBody>
      </p:sp>
    </p:spTree>
    <p:extLst>
      <p:ext uri="{BB962C8B-B14F-4D97-AF65-F5344CB8AC3E}">
        <p14:creationId xmlns:p14="http://schemas.microsoft.com/office/powerpoint/2010/main" val="1548479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5" name="Text Placeholder 8"/>
          <p:cNvSpPr>
            <a:spLocks noGrp="1"/>
          </p:cNvSpPr>
          <p:nvPr>
            <p:ph type="body" sz="quarter" idx="12"/>
          </p:nvPr>
        </p:nvSpPr>
        <p:spPr>
          <a:xfrm>
            <a:off x="2686611" y="5163818"/>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l="8871" t="21388" r="8208"/>
          <a:stretch/>
        </p:blipFill>
        <p:spPr>
          <a:xfrm>
            <a:off x="2788" y="5161773"/>
            <a:ext cx="2683823" cy="1696227"/>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148" y="1810480"/>
            <a:ext cx="7581034" cy="388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28868" y="5910737"/>
            <a:ext cx="7604314" cy="198904"/>
          </a:xfrm>
        </p:spPr>
        <p:txBody>
          <a:bodyPr anchor="b" anchorCtr="0"/>
          <a:lstStyle>
            <a:lvl1pPr marL="0" indent="0">
              <a:lnSpc>
                <a:spcPct val="100000"/>
              </a:lnSpc>
              <a:spcBef>
                <a:spcPts val="0"/>
              </a:spcBef>
              <a:spcAft>
                <a:spcPts val="353"/>
              </a:spcAft>
              <a:buNone/>
              <a:defRPr sz="794"/>
            </a:lvl1pPr>
          </a:lstStyle>
          <a:p>
            <a:pPr lvl="0"/>
            <a:r>
              <a:rPr lang="en-US" dirty="0"/>
              <a:t>Click to add source/footnote.</a:t>
            </a:r>
          </a:p>
        </p:txBody>
      </p:sp>
    </p:spTree>
    <p:extLst>
      <p:ext uri="{BB962C8B-B14F-4D97-AF65-F5344CB8AC3E}">
        <p14:creationId xmlns:p14="http://schemas.microsoft.com/office/powerpoint/2010/main" val="238571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defRPr>
            </a:lvl1pPr>
          </a:lstStyle>
          <a:p>
            <a:pPr marL="0" lvl="0" indent="0">
              <a:lnSpc>
                <a:spcPct val="100000"/>
              </a:lnSpc>
              <a:spcBef>
                <a:spcPts val="0"/>
              </a:spcBef>
              <a:spcAft>
                <a:spcPts val="353"/>
              </a:spcAft>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883664"/>
            <a:ext cx="7882966" cy="3798974"/>
          </a:xfrm>
        </p:spPr>
        <p:txBody>
          <a:bodyPr/>
          <a:lstStyle>
            <a:lvl1pPr>
              <a:defRPr sz="2000">
                <a:solidFill>
                  <a:schemeClr val="accent4"/>
                </a:solidFill>
              </a:defRPr>
            </a:lvl1pPr>
            <a:lvl2pPr>
              <a:defRPr sz="1800">
                <a:solidFill>
                  <a:schemeClr val="accent4"/>
                </a:solidFill>
              </a:defRPr>
            </a:lvl2pPr>
            <a:lvl3pPr>
              <a:defRPr sz="1600">
                <a:solidFill>
                  <a:schemeClr val="accent4"/>
                </a:solidFill>
              </a:defRPr>
            </a:lvl3pPr>
            <a:lvl4pPr>
              <a:defRPr sz="1200">
                <a:solidFill>
                  <a:schemeClr val="accent4"/>
                </a:solidFill>
              </a:defRPr>
            </a:lvl4pPr>
            <a:lvl5pPr>
              <a:defRPr sz="12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148" y="1810480"/>
            <a:ext cx="7581034" cy="388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28868" y="5910737"/>
            <a:ext cx="7604314" cy="198904"/>
          </a:xfrm>
        </p:spPr>
        <p:txBody>
          <a:bodyPr anchor="b" anchorCtr="0"/>
          <a:lstStyle>
            <a:lvl1pPr marL="0" indent="0">
              <a:lnSpc>
                <a:spcPct val="100000"/>
              </a:lnSpc>
              <a:spcBef>
                <a:spcPts val="0"/>
              </a:spcBef>
              <a:spcAft>
                <a:spcPts val="353"/>
              </a:spcAft>
              <a:buNone/>
              <a:defRPr sz="794"/>
            </a:lvl1pPr>
          </a:lstStyle>
          <a:p>
            <a:pPr lvl="0"/>
            <a:r>
              <a:rPr lang="en-US" dirty="0"/>
              <a:t>Click to add source/footnote.</a:t>
            </a:r>
          </a:p>
        </p:txBody>
      </p:sp>
    </p:spTree>
    <p:extLst>
      <p:ext uri="{BB962C8B-B14F-4D97-AF65-F5344CB8AC3E}">
        <p14:creationId xmlns:p14="http://schemas.microsoft.com/office/powerpoint/2010/main" val="238571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38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1081971"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FFFFFF"/>
              </a:solidFill>
              <a:latin typeface="Source Sans Pro Light" panose="020B0403030403020204" pitchFamily="34" charset="0"/>
              <a:cs typeface="Arial" panose="020B0604020202020204" pitchFamily="34" charset="0"/>
            </a:endParaRPr>
          </a:p>
          <a:p>
            <a:pPr algn="l" defTabSz="899320"/>
            <a:r>
              <a:rPr lang="en-US" sz="706" dirty="0">
                <a:solidFill>
                  <a:srgbClr val="FFFFFF"/>
                </a:solidFill>
                <a:latin typeface="Source Sans Pro Light" panose="020B0403030403020204" pitchFamily="34" charset="0"/>
                <a:cs typeface="Arial" panose="020B0604020202020204" pitchFamily="34" charset="0"/>
              </a:rPr>
              <a:t>PPT300 AD2685114  1/23</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883664"/>
            <a:ext cx="7882966" cy="3798974"/>
          </a:xfrm>
        </p:spPr>
        <p:txBody>
          <a:bodyPr/>
          <a:lstStyle>
            <a:lvl1pPr>
              <a:defRPr sz="2000">
                <a:solidFill>
                  <a:schemeClr val="accent4"/>
                </a:solidFill>
              </a:defRPr>
            </a:lvl1pPr>
            <a:lvl2pPr>
              <a:defRPr sz="1800">
                <a:solidFill>
                  <a:schemeClr val="accent4"/>
                </a:solidFill>
              </a:defRPr>
            </a:lvl2pPr>
            <a:lvl3pPr>
              <a:defRPr sz="1600">
                <a:solidFill>
                  <a:schemeClr val="accent4"/>
                </a:solidFill>
              </a:defRPr>
            </a:lvl3pPr>
            <a:lvl4pPr>
              <a:defRPr sz="1200">
                <a:solidFill>
                  <a:schemeClr val="accent4"/>
                </a:solidFill>
              </a:defRPr>
            </a:lvl4pPr>
            <a:lvl5pPr>
              <a:defRPr sz="12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solidFill>
                  <a:srgbClr val="0072BC"/>
                </a:solidFill>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883664"/>
            <a:ext cx="7882966" cy="3781727"/>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444752"/>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2075094"/>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2075094"/>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444752"/>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2075097"/>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2075097"/>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44475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defRPr>
            </a:lvl1pPr>
          </a:lstStyle>
          <a:p>
            <a:pPr marL="0" lvl="0" indent="0">
              <a:lnSpc>
                <a:spcPct val="100000"/>
              </a:lnSpc>
              <a:spcBef>
                <a:spcPts val="0"/>
              </a:spcBef>
              <a:spcAft>
                <a:spcPts val="353"/>
              </a:spcAft>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rgbClr val="0072BC"/>
                </a:solidFill>
                <a:latin typeface="+mj-lt"/>
              </a:rPr>
              <a:t>Putnam Retail</a:t>
            </a:r>
            <a:r>
              <a:rPr lang="en-US" sz="1400" baseline="0" dirty="0">
                <a:solidFill>
                  <a:srgbClr val="0072BC"/>
                </a:solidFill>
                <a:latin typeface="+mj-lt"/>
              </a:rPr>
              <a:t> Management</a:t>
            </a:r>
          </a:p>
          <a:p>
            <a:pPr algn="l"/>
            <a:r>
              <a:rPr lang="en-US" sz="1400" baseline="0" dirty="0">
                <a:solidFill>
                  <a:srgbClr val="0072BC"/>
                </a:solidFill>
                <a:latin typeface="+mj-lt"/>
              </a:rPr>
              <a:t>putnam.com</a:t>
            </a:r>
            <a:endParaRPr lang="en-US" sz="1400" dirty="0">
              <a:solidFill>
                <a:srgbClr val="0072BC"/>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4867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88198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1099604"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000000"/>
              </a:solidFill>
              <a:latin typeface="Source Sans Pro Light" panose="020B0403030403020204" pitchFamily="34" charset="0"/>
              <a:cs typeface="Arial" panose="020B0604020202020204" pitchFamily="34" charset="0"/>
            </a:endParaRPr>
          </a:p>
          <a:p>
            <a:pPr algn="l" defTabSz="899320"/>
            <a:r>
              <a:rPr lang="en-US" sz="706" dirty="0">
                <a:solidFill>
                  <a:srgbClr val="000000"/>
                </a:solidFill>
                <a:latin typeface="Source Sans Pro Light" panose="020B0403030403020204" pitchFamily="34" charset="0"/>
                <a:cs typeface="Arial" panose="020B0604020202020204" pitchFamily="34" charset="0"/>
              </a:rPr>
              <a:t>PPT300  AD2685114  1/23</a:t>
            </a:r>
          </a:p>
        </p:txBody>
      </p:sp>
      <p:sp>
        <p:nvSpPr>
          <p:cNvPr id="6" name="Rectangle 4"/>
          <p:cNvSpPr>
            <a:spLocks noChangeArrowheads="1"/>
          </p:cNvSpPr>
          <p:nvPr userDrawn="1"/>
        </p:nvSpPr>
        <p:spPr bwMode="auto">
          <a:xfrm>
            <a:off x="8569246" y="6248091"/>
            <a:ext cx="508000" cy="179254"/>
          </a:xfrm>
          <a:prstGeom prst="rect">
            <a:avLst/>
          </a:prstGeom>
          <a:noFill/>
          <a:ln w="9525">
            <a:noFill/>
            <a:miter lim="800000"/>
            <a:headEnd/>
            <a:tailEnd/>
          </a:ln>
          <a:effectLst/>
        </p:spPr>
        <p:txBody>
          <a:bodyPr wrap="square" lIns="0" tIns="40341" rIns="40327" bIns="40341">
            <a:spAutoFit/>
          </a:bodyPr>
          <a:lstStyle/>
          <a:p>
            <a:pPr algn="l" defTabSz="899320">
              <a:lnSpc>
                <a:spcPct val="90000"/>
              </a:lnSpc>
            </a:pPr>
            <a:fld id="{83CC7474-DF72-47AC-A062-3527B7E588CB}" type="slidenum">
              <a:rPr lang="en-US" sz="706" kern="1200">
                <a:solidFill>
                  <a:srgbClr val="000000"/>
                </a:solidFill>
                <a:latin typeface="Source Sans Pro Light" panose="020B0403030403020204" pitchFamily="34" charset="0"/>
                <a:ea typeface="ＭＳ Ｐゴシック" charset="-128"/>
                <a:cs typeface="Arial" panose="020B0604020202020204" pitchFamily="34" charset="0"/>
              </a:rPr>
              <a:pPr algn="l" defTabSz="899320">
                <a:lnSpc>
                  <a:spcPct val="90000"/>
                </a:lnSpc>
              </a:pPr>
              <a:t>‹#›</a:t>
            </a:fld>
            <a:endParaRPr lang="en-US" sz="706" kern="1200" dirty="0">
              <a:solidFill>
                <a:srgbClr val="000000"/>
              </a:solidFill>
              <a:latin typeface="Source Sans Pro Light" panose="020B0403030403020204" pitchFamily="34" charset="0"/>
              <a:ea typeface="ＭＳ Ｐゴシック" charset="-128"/>
              <a:cs typeface="Arial" panose="020B0604020202020204" pitchFamily="34"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Tax strategies for the current landscape</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 id="2147483811" r:id="rId11"/>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rgbClr val="000000"/>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rgbClr val="000000"/>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rgbClr val="000000"/>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rgbClr val="000000"/>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rgbClr val="000000"/>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4006"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4867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88198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953731"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000000"/>
              </a:solidFill>
              <a:latin typeface="Source Sans Pro Light" panose="020B0403030403020204" pitchFamily="34" charset="0"/>
              <a:cs typeface="Arial" panose="020B0604020202020204" pitchFamily="34" charset="0"/>
            </a:endParaRPr>
          </a:p>
          <a:p>
            <a:pPr algn="l" defTabSz="899320"/>
            <a:r>
              <a:rPr lang="en-US" sz="706" dirty="0">
                <a:solidFill>
                  <a:srgbClr val="000000"/>
                </a:solidFill>
                <a:latin typeface="Source Sans Pro Light" panose="020B0403030403020204" pitchFamily="34" charset="0"/>
                <a:cs typeface="Arial" panose="020B0604020202020204" pitchFamily="34" charset="0"/>
              </a:rPr>
              <a:t>PPT300  329114  2/22</a:t>
            </a:r>
          </a:p>
        </p:txBody>
      </p:sp>
      <p:sp>
        <p:nvSpPr>
          <p:cNvPr id="6" name="Rectangle 4"/>
          <p:cNvSpPr>
            <a:spLocks noChangeArrowheads="1"/>
          </p:cNvSpPr>
          <p:nvPr userDrawn="1"/>
        </p:nvSpPr>
        <p:spPr bwMode="auto">
          <a:xfrm>
            <a:off x="8569246" y="6248091"/>
            <a:ext cx="508000" cy="179254"/>
          </a:xfrm>
          <a:prstGeom prst="rect">
            <a:avLst/>
          </a:prstGeom>
          <a:noFill/>
          <a:ln w="9525">
            <a:noFill/>
            <a:miter lim="800000"/>
            <a:headEnd/>
            <a:tailEnd/>
          </a:ln>
          <a:effectLst/>
        </p:spPr>
        <p:txBody>
          <a:bodyPr wrap="square" lIns="0" tIns="40341" rIns="40327" bIns="40341">
            <a:spAutoFit/>
          </a:bodyPr>
          <a:lstStyle/>
          <a:p>
            <a:pPr algn="l" defTabSz="899320">
              <a:lnSpc>
                <a:spcPct val="90000"/>
              </a:lnSpc>
            </a:pPr>
            <a:fld id="{83CC7474-DF72-47AC-A062-3527B7E588CB}" type="slidenum">
              <a:rPr lang="en-US" sz="706" kern="1200">
                <a:solidFill>
                  <a:srgbClr val="000000"/>
                </a:solidFill>
                <a:latin typeface="Source Sans Pro Light" panose="020B0403030403020204" pitchFamily="34" charset="0"/>
                <a:ea typeface="ＭＳ Ｐゴシック" charset="-128"/>
                <a:cs typeface="Arial" panose="020B0604020202020204" pitchFamily="34" charset="0"/>
              </a:rPr>
              <a:pPr algn="l" defTabSz="899320">
                <a:lnSpc>
                  <a:spcPct val="90000"/>
                </a:lnSpc>
              </a:pPr>
              <a:t>‹#›</a:t>
            </a:fld>
            <a:endParaRPr lang="en-US" sz="706" kern="1200" dirty="0">
              <a:solidFill>
                <a:srgbClr val="000000"/>
              </a:solidFill>
              <a:latin typeface="Source Sans Pro Light" panose="020B0403030403020204" pitchFamily="34" charset="0"/>
              <a:ea typeface="ＭＳ Ｐゴシック" charset="-128"/>
              <a:cs typeface="Arial" panose="020B0604020202020204" pitchFamily="34"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Tax strategies for the current landscape</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14" r:id="rId2"/>
    <p:sldLayoutId id="2147483813" r:id="rId3"/>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rgbClr val="000000"/>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rgbClr val="000000"/>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rgbClr val="000000"/>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rgbClr val="000000"/>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rgbClr val="000000"/>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4006"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94"/>
          <p:cNvSpPr>
            <a:spLocks noChangeArrowheads="1"/>
          </p:cNvSpPr>
          <p:nvPr/>
        </p:nvSpPr>
        <p:spPr bwMode="auto">
          <a:xfrm>
            <a:off x="668338" y="3630613"/>
            <a:ext cx="7799387"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0"/>
          <a:lstStyle/>
          <a:p>
            <a:pPr>
              <a:spcBef>
                <a:spcPct val="0"/>
              </a:spcBef>
              <a:spcAft>
                <a:spcPct val="25000"/>
              </a:spcAft>
              <a:buClr>
                <a:srgbClr val="00A7E6"/>
              </a:buClr>
              <a:defRPr/>
            </a:pPr>
            <a:endParaRPr lang="en-US" sz="1800" b="1" dirty="0">
              <a:solidFill>
                <a:srgbClr val="FFFFFF"/>
              </a:solidFill>
              <a:latin typeface="Georgia" pitchFamily="18" charset="0"/>
            </a:endParaRPr>
          </a:p>
        </p:txBody>
      </p:sp>
      <p:sp>
        <p:nvSpPr>
          <p:cNvPr id="3" name="TextBox 2"/>
          <p:cNvSpPr txBox="1"/>
          <p:nvPr/>
        </p:nvSpPr>
        <p:spPr>
          <a:xfrm>
            <a:off x="7289816" y="6063916"/>
            <a:ext cx="819455" cy="215444"/>
          </a:xfrm>
          <a:prstGeom prst="rect">
            <a:avLst/>
          </a:prstGeom>
          <a:noFill/>
        </p:spPr>
        <p:txBody>
          <a:bodyPr wrap="none" rtlCol="0">
            <a:spAutoFit/>
          </a:bodyPr>
          <a:lstStyle/>
          <a:p>
            <a:r>
              <a:rPr lang="en-US" dirty="0">
                <a:solidFill>
                  <a:srgbClr val="FF0000"/>
                </a:solidFill>
              </a:rPr>
              <a:t>304436 12/16</a:t>
            </a:r>
          </a:p>
        </p:txBody>
      </p:sp>
      <p:sp>
        <p:nvSpPr>
          <p:cNvPr id="6" name="Title 5"/>
          <p:cNvSpPr>
            <a:spLocks noGrp="1"/>
          </p:cNvSpPr>
          <p:nvPr>
            <p:ph type="ctrTitle"/>
          </p:nvPr>
        </p:nvSpPr>
        <p:spPr>
          <a:xfrm>
            <a:off x="706708" y="1943101"/>
            <a:ext cx="5608367" cy="1885950"/>
          </a:xfrm>
        </p:spPr>
        <p:txBody>
          <a:bodyPr/>
          <a:lstStyle/>
          <a:p>
            <a:r>
              <a:rPr lang="en-US" dirty="0"/>
              <a:t>Tax strategies for the current landscape</a:t>
            </a:r>
            <a:br>
              <a:rPr lang="en-US" dirty="0"/>
            </a:br>
            <a:endParaRPr lang="en-US" dirty="0"/>
          </a:p>
        </p:txBody>
      </p:sp>
      <p:sp>
        <p:nvSpPr>
          <p:cNvPr id="4" name="Text Placeholder 3">
            <a:extLst>
              <a:ext uri="{FF2B5EF4-FFF2-40B4-BE49-F238E27FC236}">
                <a16:creationId xmlns:a16="http://schemas.microsoft.com/office/drawing/2014/main" id="{6FA874C3-216D-E54C-8327-09FCF399B7D1}"/>
              </a:ext>
            </a:extLst>
          </p:cNvPr>
          <p:cNvSpPr>
            <a:spLocks noGrp="1"/>
          </p:cNvSpPr>
          <p:nvPr>
            <p:ph type="body" sz="quarter" idx="12"/>
          </p:nvPr>
        </p:nvSpPr>
        <p:spPr/>
        <p:txBody>
          <a:bodyPr/>
          <a:lstStyle/>
          <a:p>
            <a:r>
              <a:rPr lang="en-US" dirty="0"/>
              <a:t>Maximizing planning opportunities for the current tax landscape</a:t>
            </a:r>
          </a:p>
        </p:txBody>
      </p:sp>
    </p:spTree>
    <p:extLst>
      <p:ext uri="{BB962C8B-B14F-4D97-AF65-F5344CB8AC3E}">
        <p14:creationId xmlns:p14="http://schemas.microsoft.com/office/powerpoint/2010/main" val="71172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311A-802B-C34A-9991-212E303816D4}"/>
              </a:ext>
            </a:extLst>
          </p:cNvPr>
          <p:cNvSpPr>
            <a:spLocks noGrp="1"/>
          </p:cNvSpPr>
          <p:nvPr>
            <p:ph type="title"/>
          </p:nvPr>
        </p:nvSpPr>
        <p:spPr>
          <a:xfrm>
            <a:off x="575234" y="1444752"/>
            <a:ext cx="7882966" cy="278746"/>
          </a:xfrm>
        </p:spPr>
        <p:txBody>
          <a:bodyPr/>
          <a:lstStyle/>
          <a:p>
            <a:r>
              <a:rPr lang="en-US" dirty="0"/>
              <a:t>Risk of higher taxes?</a:t>
            </a:r>
          </a:p>
        </p:txBody>
      </p:sp>
      <p:sp>
        <p:nvSpPr>
          <p:cNvPr id="6" name="Text Placeholder 5">
            <a:extLst>
              <a:ext uri="{FF2B5EF4-FFF2-40B4-BE49-F238E27FC236}">
                <a16:creationId xmlns:a16="http://schemas.microsoft.com/office/drawing/2014/main" id="{9254A3DF-EFC8-4A29-A4E0-315460CCF476}"/>
              </a:ext>
            </a:extLst>
          </p:cNvPr>
          <p:cNvSpPr>
            <a:spLocks noGrp="1"/>
          </p:cNvSpPr>
          <p:nvPr>
            <p:ph type="body" sz="quarter" idx="10"/>
          </p:nvPr>
        </p:nvSpPr>
        <p:spPr/>
        <p:txBody>
          <a:bodyPr/>
          <a:lstStyle/>
          <a:p>
            <a:endParaRPr lang="en-US"/>
          </a:p>
        </p:txBody>
      </p:sp>
      <p:sp>
        <p:nvSpPr>
          <p:cNvPr id="4" name="Content Placeholder 1">
            <a:extLst>
              <a:ext uri="{FF2B5EF4-FFF2-40B4-BE49-F238E27FC236}">
                <a16:creationId xmlns:a16="http://schemas.microsoft.com/office/drawing/2014/main" id="{4F46ECF0-40B1-8445-86A5-440AB6AE2F2B}"/>
              </a:ext>
            </a:extLst>
          </p:cNvPr>
          <p:cNvSpPr txBox="1">
            <a:spLocks/>
          </p:cNvSpPr>
          <p:nvPr/>
        </p:nvSpPr>
        <p:spPr>
          <a:xfrm>
            <a:off x="575234" y="1883664"/>
            <a:ext cx="7882966" cy="3798974"/>
          </a:xfrm>
          <a:prstGeom prst="rect">
            <a:avLst/>
          </a:prstGeom>
        </p:spPr>
        <p:txBody>
          <a:bodyPr/>
          <a:lst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pPr marL="457200" indent="-457200">
              <a:buFont typeface="+mj-lt"/>
              <a:buAutoNum type="arabicPeriod"/>
            </a:pPr>
            <a:r>
              <a:rPr lang="en-US" kern="0" dirty="0">
                <a:solidFill>
                  <a:srgbClr val="000000"/>
                </a:solidFill>
              </a:rPr>
              <a:t>Legislative efforts on Capitol Hill </a:t>
            </a:r>
            <a:endParaRPr lang="en-GB" kern="0" dirty="0">
              <a:solidFill>
                <a:srgbClr val="000000"/>
              </a:solidFill>
            </a:endParaRPr>
          </a:p>
          <a:p>
            <a:pPr marL="457200" indent="-457200">
              <a:buFont typeface="+mj-lt"/>
              <a:buAutoNum type="arabicPeriod"/>
            </a:pPr>
            <a:r>
              <a:rPr lang="en-GB" kern="0" dirty="0">
                <a:solidFill>
                  <a:srgbClr val="000000"/>
                </a:solidFill>
              </a:rPr>
              <a:t>Expiration of tax provisions at the end of 2025</a:t>
            </a:r>
          </a:p>
          <a:p>
            <a:pPr marL="457200" indent="-457200">
              <a:buFont typeface="+mj-lt"/>
              <a:buAutoNum type="arabicPeriod"/>
            </a:pPr>
            <a:r>
              <a:rPr lang="en-GB" kern="0" dirty="0">
                <a:solidFill>
                  <a:srgbClr val="000000"/>
                </a:solidFill>
              </a:rPr>
              <a:t>Fiscal pressures facing the federal government</a:t>
            </a:r>
          </a:p>
          <a:p>
            <a:endParaRPr lang="en-US" kern="0" dirty="0">
              <a:solidFill>
                <a:srgbClr val="000000"/>
              </a:solidFill>
            </a:endParaRPr>
          </a:p>
        </p:txBody>
      </p:sp>
    </p:spTree>
    <p:extLst>
      <p:ext uri="{BB962C8B-B14F-4D97-AF65-F5344CB8AC3E}">
        <p14:creationId xmlns:p14="http://schemas.microsoft.com/office/powerpoint/2010/main" val="54500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F91C-BED1-C248-A878-2F85F4BB9F27}"/>
              </a:ext>
            </a:extLst>
          </p:cNvPr>
          <p:cNvSpPr>
            <a:spLocks noGrp="1"/>
          </p:cNvSpPr>
          <p:nvPr>
            <p:ph type="title"/>
          </p:nvPr>
        </p:nvSpPr>
        <p:spPr>
          <a:xfrm>
            <a:off x="460935" y="1444753"/>
            <a:ext cx="7882966" cy="278746"/>
          </a:xfrm>
        </p:spPr>
        <p:txBody>
          <a:bodyPr/>
          <a:lstStyle/>
          <a:p>
            <a:r>
              <a:rPr lang="en-US" dirty="0"/>
              <a:t>Fiscal pressures drive need for more revenue?</a:t>
            </a:r>
          </a:p>
        </p:txBody>
      </p:sp>
      <p:sp>
        <p:nvSpPr>
          <p:cNvPr id="3" name="Text Placeholder 2">
            <a:extLst>
              <a:ext uri="{FF2B5EF4-FFF2-40B4-BE49-F238E27FC236}">
                <a16:creationId xmlns:a16="http://schemas.microsoft.com/office/drawing/2014/main" id="{E0DEF6F2-772E-6E4D-B0A2-6B8ECC4AAAA5}"/>
              </a:ext>
            </a:extLst>
          </p:cNvPr>
          <p:cNvSpPr>
            <a:spLocks noGrp="1"/>
          </p:cNvSpPr>
          <p:nvPr>
            <p:ph type="body" sz="quarter" idx="10"/>
          </p:nvPr>
        </p:nvSpPr>
        <p:spPr>
          <a:xfrm>
            <a:off x="575234" y="5910738"/>
            <a:ext cx="7882966" cy="198904"/>
          </a:xfrm>
        </p:spPr>
        <p:txBody>
          <a:bodyPr/>
          <a:lstStyle/>
          <a:p>
            <a:r>
              <a:rPr lang="en-US" dirty="0"/>
              <a:t>Sources: Congressional Budget Office (CBO), 2022; 2022 Social Security Trustees Report.</a:t>
            </a:r>
          </a:p>
        </p:txBody>
      </p:sp>
      <p:sp>
        <p:nvSpPr>
          <p:cNvPr id="19" name="Content Placeholder 3">
            <a:extLst>
              <a:ext uri="{FF2B5EF4-FFF2-40B4-BE49-F238E27FC236}">
                <a16:creationId xmlns:a16="http://schemas.microsoft.com/office/drawing/2014/main" id="{DD33FDD2-C8BC-4824-9FEE-F3F9E36AD87F}"/>
              </a:ext>
            </a:extLst>
          </p:cNvPr>
          <p:cNvSpPr txBox="1">
            <a:spLocks/>
          </p:cNvSpPr>
          <p:nvPr/>
        </p:nvSpPr>
        <p:spPr>
          <a:xfrm>
            <a:off x="2259106" y="4145485"/>
            <a:ext cx="1810331" cy="841256"/>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3600" dirty="0">
                <a:solidFill>
                  <a:schemeClr val="accent2"/>
                </a:solidFill>
                <a:latin typeface="Source Sans Pro Semibold" panose="020B0603030403020204" pitchFamily="34" charset="0"/>
              </a:rPr>
              <a:t>23%</a:t>
            </a:r>
          </a:p>
          <a:p>
            <a:pPr algn="ctr">
              <a:lnSpc>
                <a:spcPct val="100000"/>
              </a:lnSpc>
              <a:spcBef>
                <a:spcPts val="97"/>
              </a:spcBef>
              <a:spcAft>
                <a:spcPts val="97"/>
              </a:spcAft>
            </a:pPr>
            <a:r>
              <a:rPr lang="en-US" sz="1100" dirty="0">
                <a:solidFill>
                  <a:srgbClr val="000000"/>
                </a:solidFill>
              </a:rPr>
              <a:t>projected spending of GDP</a:t>
            </a:r>
          </a:p>
        </p:txBody>
      </p:sp>
      <p:sp>
        <p:nvSpPr>
          <p:cNvPr id="20" name="Content Placeholder 3">
            <a:extLst>
              <a:ext uri="{FF2B5EF4-FFF2-40B4-BE49-F238E27FC236}">
                <a16:creationId xmlns:a16="http://schemas.microsoft.com/office/drawing/2014/main" id="{CA0A2953-5292-4ACC-9456-790021AACF49}"/>
              </a:ext>
            </a:extLst>
          </p:cNvPr>
          <p:cNvSpPr txBox="1">
            <a:spLocks/>
          </p:cNvSpPr>
          <p:nvPr/>
        </p:nvSpPr>
        <p:spPr>
          <a:xfrm>
            <a:off x="5199867" y="5197678"/>
            <a:ext cx="2250073" cy="570284"/>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97"/>
              </a:spcAft>
            </a:pPr>
            <a:r>
              <a:rPr lang="en-US" sz="1553" dirty="0">
                <a:solidFill>
                  <a:srgbClr val="000000"/>
                </a:solidFill>
              </a:rPr>
              <a:t>Social Security </a:t>
            </a:r>
            <a:br>
              <a:rPr lang="en-US" sz="1553" dirty="0">
                <a:solidFill>
                  <a:srgbClr val="000000"/>
                </a:solidFill>
              </a:rPr>
            </a:br>
            <a:r>
              <a:rPr lang="en-US" sz="1553" dirty="0">
                <a:solidFill>
                  <a:srgbClr val="000000"/>
                </a:solidFill>
              </a:rPr>
              <a:t>trust fund depleted</a:t>
            </a:r>
          </a:p>
        </p:txBody>
      </p:sp>
      <p:cxnSp>
        <p:nvCxnSpPr>
          <p:cNvPr id="23" name="Straight Connector 22">
            <a:extLst>
              <a:ext uri="{FF2B5EF4-FFF2-40B4-BE49-F238E27FC236}">
                <a16:creationId xmlns:a16="http://schemas.microsoft.com/office/drawing/2014/main" id="{304A7C55-F769-459A-950E-6D44D779462D}"/>
              </a:ext>
            </a:extLst>
          </p:cNvPr>
          <p:cNvCxnSpPr/>
          <p:nvPr/>
        </p:nvCxnSpPr>
        <p:spPr bwMode="auto">
          <a:xfrm flipV="1">
            <a:off x="4581509" y="2074886"/>
            <a:ext cx="0" cy="3697765"/>
          </a:xfrm>
          <a:prstGeom prst="line">
            <a:avLst/>
          </a:prstGeom>
          <a:solidFill>
            <a:schemeClr val="accent1"/>
          </a:solidFill>
          <a:ln w="6350" cap="flat" cmpd="sng" algn="ctr">
            <a:solidFill>
              <a:srgbClr val="007CC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8" name="Chart 27">
            <a:extLst>
              <a:ext uri="{FF2B5EF4-FFF2-40B4-BE49-F238E27FC236}">
                <a16:creationId xmlns:a16="http://schemas.microsoft.com/office/drawing/2014/main" id="{9602F9AD-E852-4462-A14E-C0ECBBBACF77}"/>
              </a:ext>
            </a:extLst>
          </p:cNvPr>
          <p:cNvGraphicFramePr/>
          <p:nvPr/>
        </p:nvGraphicFramePr>
        <p:xfrm>
          <a:off x="4699653" y="2095842"/>
          <a:ext cx="1802870" cy="1558140"/>
        </p:xfrm>
        <a:graphic>
          <a:graphicData uri="http://schemas.openxmlformats.org/drawingml/2006/chart">
            <c:chart xmlns:c="http://schemas.openxmlformats.org/drawingml/2006/chart" xmlns:r="http://schemas.openxmlformats.org/officeDocument/2006/relationships" r:id="rId3"/>
          </a:graphicData>
        </a:graphic>
      </p:graphicFrame>
      <p:sp>
        <p:nvSpPr>
          <p:cNvPr id="30" name="Content Placeholder 3">
            <a:extLst>
              <a:ext uri="{FF2B5EF4-FFF2-40B4-BE49-F238E27FC236}">
                <a16:creationId xmlns:a16="http://schemas.microsoft.com/office/drawing/2014/main" id="{861F3ABE-3007-4FFD-8D41-E0C0C4EB82CA}"/>
              </a:ext>
            </a:extLst>
          </p:cNvPr>
          <p:cNvSpPr txBox="1">
            <a:spLocks/>
          </p:cNvSpPr>
          <p:nvPr/>
        </p:nvSpPr>
        <p:spPr>
          <a:xfrm>
            <a:off x="2631694" y="2429958"/>
            <a:ext cx="1858810" cy="1069780"/>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97"/>
              </a:spcAft>
            </a:pPr>
            <a:r>
              <a:rPr lang="en-US" sz="1588" dirty="0">
                <a:solidFill>
                  <a:srgbClr val="000000"/>
                </a:solidFill>
              </a:rPr>
              <a:t>Projected increase in interest costs on federal debt over next five years</a:t>
            </a:r>
          </a:p>
        </p:txBody>
      </p:sp>
      <p:sp>
        <p:nvSpPr>
          <p:cNvPr id="21" name="Content Placeholder 3">
            <a:extLst>
              <a:ext uri="{FF2B5EF4-FFF2-40B4-BE49-F238E27FC236}">
                <a16:creationId xmlns:a16="http://schemas.microsoft.com/office/drawing/2014/main" id="{489D1444-4BBE-4AE0-9107-F57CA1F4D57F}"/>
              </a:ext>
            </a:extLst>
          </p:cNvPr>
          <p:cNvSpPr txBox="1">
            <a:spLocks/>
          </p:cNvSpPr>
          <p:nvPr/>
        </p:nvSpPr>
        <p:spPr>
          <a:xfrm>
            <a:off x="6353063" y="2292730"/>
            <a:ext cx="1984209" cy="1287212"/>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97"/>
              </a:spcAft>
            </a:pPr>
            <a:r>
              <a:rPr lang="en-US" sz="1553" dirty="0">
                <a:solidFill>
                  <a:srgbClr val="000000"/>
                </a:solidFill>
              </a:rPr>
              <a:t>percentage </a:t>
            </a:r>
            <a:br>
              <a:rPr lang="en-US" sz="1553" dirty="0">
                <a:solidFill>
                  <a:srgbClr val="000000"/>
                </a:solidFill>
              </a:rPr>
            </a:br>
            <a:r>
              <a:rPr lang="en-US" sz="1553" dirty="0">
                <a:solidFill>
                  <a:srgbClr val="000000"/>
                </a:solidFill>
              </a:rPr>
              <a:t>of government spending devoted to mandatory programs + interest</a:t>
            </a:r>
          </a:p>
        </p:txBody>
      </p:sp>
      <p:cxnSp>
        <p:nvCxnSpPr>
          <p:cNvPr id="27" name="Straight Connector 26">
            <a:extLst>
              <a:ext uri="{FF2B5EF4-FFF2-40B4-BE49-F238E27FC236}">
                <a16:creationId xmlns:a16="http://schemas.microsoft.com/office/drawing/2014/main" id="{FA1B52A4-4A32-43EC-AA2E-4EBC8B3C15F2}"/>
              </a:ext>
            </a:extLst>
          </p:cNvPr>
          <p:cNvCxnSpPr/>
          <p:nvPr/>
        </p:nvCxnSpPr>
        <p:spPr bwMode="auto">
          <a:xfrm>
            <a:off x="819118" y="3923769"/>
            <a:ext cx="7524783" cy="0"/>
          </a:xfrm>
          <a:prstGeom prst="line">
            <a:avLst/>
          </a:prstGeom>
          <a:solidFill>
            <a:schemeClr val="accent1"/>
          </a:solidFill>
          <a:ln w="6350" cap="flat" cmpd="sng" algn="ctr">
            <a:solidFill>
              <a:srgbClr val="007CC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5" name="Chart 34">
            <a:extLst>
              <a:ext uri="{FF2B5EF4-FFF2-40B4-BE49-F238E27FC236}">
                <a16:creationId xmlns:a16="http://schemas.microsoft.com/office/drawing/2014/main" id="{458B38BF-AE18-4620-A19A-4C6591400D94}"/>
              </a:ext>
            </a:extLst>
          </p:cNvPr>
          <p:cNvGraphicFramePr/>
          <p:nvPr/>
        </p:nvGraphicFramePr>
        <p:xfrm>
          <a:off x="752523" y="4010318"/>
          <a:ext cx="1569016" cy="1451706"/>
        </p:xfrm>
        <a:graphic>
          <a:graphicData uri="http://schemas.openxmlformats.org/drawingml/2006/chart">
            <c:chart xmlns:c="http://schemas.openxmlformats.org/drawingml/2006/chart" xmlns:r="http://schemas.openxmlformats.org/officeDocument/2006/relationships" r:id="rId4"/>
          </a:graphicData>
        </a:graphic>
      </p:graphicFrame>
      <p:sp>
        <p:nvSpPr>
          <p:cNvPr id="33" name="Content Placeholder 3">
            <a:extLst>
              <a:ext uri="{FF2B5EF4-FFF2-40B4-BE49-F238E27FC236}">
                <a16:creationId xmlns:a16="http://schemas.microsoft.com/office/drawing/2014/main" id="{B5BE6A58-80E1-4FD1-9BEC-23E3CBAE6334}"/>
              </a:ext>
            </a:extLst>
          </p:cNvPr>
          <p:cNvSpPr txBox="1">
            <a:spLocks/>
          </p:cNvSpPr>
          <p:nvPr/>
        </p:nvSpPr>
        <p:spPr>
          <a:xfrm>
            <a:off x="834839" y="4826156"/>
            <a:ext cx="1394653" cy="502702"/>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ts val="1765"/>
              </a:lnSpc>
              <a:spcBef>
                <a:spcPts val="97"/>
              </a:spcBef>
              <a:spcAft>
                <a:spcPts val="97"/>
              </a:spcAft>
            </a:pPr>
            <a:r>
              <a:rPr lang="en-US" sz="2718" dirty="0">
                <a:solidFill>
                  <a:srgbClr val="FFFFFF"/>
                </a:solidFill>
                <a:latin typeface="Source Sans Pro Semibold" panose="020B0603030403020204" pitchFamily="34" charset="0"/>
                <a:ea typeface="ＭＳ Ｐゴシック" charset="-128"/>
              </a:rPr>
              <a:t>18%</a:t>
            </a:r>
          </a:p>
          <a:p>
            <a:pPr algn="ctr">
              <a:lnSpc>
                <a:spcPct val="100000"/>
              </a:lnSpc>
              <a:spcBef>
                <a:spcPts val="97"/>
              </a:spcBef>
              <a:spcAft>
                <a:spcPts val="97"/>
              </a:spcAft>
            </a:pPr>
            <a:r>
              <a:rPr lang="en-US" sz="1000" dirty="0">
                <a:solidFill>
                  <a:srgbClr val="FFFFFF"/>
                </a:solidFill>
                <a:latin typeface="Source Sans Pro Semibold" panose="020B0603030403020204" pitchFamily="34" charset="0"/>
              </a:rPr>
              <a:t>Projected revenues</a:t>
            </a:r>
          </a:p>
        </p:txBody>
      </p:sp>
      <p:cxnSp>
        <p:nvCxnSpPr>
          <p:cNvPr id="12" name="Straight Connector 11">
            <a:extLst>
              <a:ext uri="{FF2B5EF4-FFF2-40B4-BE49-F238E27FC236}">
                <a16:creationId xmlns:a16="http://schemas.microsoft.com/office/drawing/2014/main" id="{0C4812C9-D8F4-414E-B865-8B64FB1E758E}"/>
              </a:ext>
            </a:extLst>
          </p:cNvPr>
          <p:cNvCxnSpPr/>
          <p:nvPr/>
        </p:nvCxnSpPr>
        <p:spPr bwMode="auto">
          <a:xfrm>
            <a:off x="2052022" y="4554076"/>
            <a:ext cx="278930" cy="0"/>
          </a:xfrm>
          <a:prstGeom prst="line">
            <a:avLst/>
          </a:prstGeom>
          <a:solidFill>
            <a:schemeClr val="accent1"/>
          </a:solidFill>
          <a:ln w="19050" cap="rnd"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5" name="Group 54">
            <a:extLst>
              <a:ext uri="{FF2B5EF4-FFF2-40B4-BE49-F238E27FC236}">
                <a16:creationId xmlns:a16="http://schemas.microsoft.com/office/drawing/2014/main" id="{16B4C773-F691-4896-943A-A577B0E2BE29}"/>
              </a:ext>
            </a:extLst>
          </p:cNvPr>
          <p:cNvGrpSpPr/>
          <p:nvPr/>
        </p:nvGrpSpPr>
        <p:grpSpPr>
          <a:xfrm>
            <a:off x="5258400" y="4081635"/>
            <a:ext cx="1023802" cy="1023802"/>
            <a:chOff x="5657850" y="4044587"/>
            <a:chExt cx="1054826" cy="1054826"/>
          </a:xfrm>
        </p:grpSpPr>
        <p:grpSp>
          <p:nvGrpSpPr>
            <p:cNvPr id="49" name="Graphic 47" descr="Flip calendar">
              <a:extLst>
                <a:ext uri="{FF2B5EF4-FFF2-40B4-BE49-F238E27FC236}">
                  <a16:creationId xmlns:a16="http://schemas.microsoft.com/office/drawing/2014/main" id="{17FC9DD9-7DB5-4B86-B015-A6C6271AACA1}"/>
                </a:ext>
              </a:extLst>
            </p:cNvPr>
            <p:cNvGrpSpPr/>
            <p:nvPr/>
          </p:nvGrpSpPr>
          <p:grpSpPr>
            <a:xfrm>
              <a:off x="5657850" y="4044587"/>
              <a:ext cx="1054826" cy="1054826"/>
              <a:chOff x="5657850" y="4044587"/>
              <a:chExt cx="1054826" cy="1054826"/>
            </a:xfrm>
            <a:solidFill>
              <a:schemeClr val="accent2"/>
            </a:solidFill>
          </p:grpSpPr>
          <p:sp>
            <p:nvSpPr>
              <p:cNvPr id="50" name="Freeform: Shape 49">
                <a:extLst>
                  <a:ext uri="{FF2B5EF4-FFF2-40B4-BE49-F238E27FC236}">
                    <a16:creationId xmlns:a16="http://schemas.microsoft.com/office/drawing/2014/main" id="{663545EF-623D-4239-B11D-2A07215F1243}"/>
                  </a:ext>
                </a:extLst>
              </p:cNvPr>
              <p:cNvSpPr/>
              <p:nvPr/>
            </p:nvSpPr>
            <p:spPr>
              <a:xfrm>
                <a:off x="5843996" y="4044587"/>
                <a:ext cx="93073" cy="186146"/>
              </a:xfrm>
              <a:custGeom>
                <a:avLst/>
                <a:gdLst>
                  <a:gd name="connsiteX0" fmla="*/ 46536 w 93072"/>
                  <a:gd name="connsiteY0" fmla="*/ 186146 h 186145"/>
                  <a:gd name="connsiteX1" fmla="*/ 93073 w 93072"/>
                  <a:gd name="connsiteY1" fmla="*/ 139609 h 186145"/>
                  <a:gd name="connsiteX2" fmla="*/ 93073 w 93072"/>
                  <a:gd name="connsiteY2" fmla="*/ 46536 h 186145"/>
                  <a:gd name="connsiteX3" fmla="*/ 46536 w 93072"/>
                  <a:gd name="connsiteY3" fmla="*/ 0 h 186145"/>
                  <a:gd name="connsiteX4" fmla="*/ 0 w 93072"/>
                  <a:gd name="connsiteY4" fmla="*/ 46536 h 186145"/>
                  <a:gd name="connsiteX5" fmla="*/ 0 w 93072"/>
                  <a:gd name="connsiteY5" fmla="*/ 139609 h 186145"/>
                  <a:gd name="connsiteX6" fmla="*/ 46536 w 93072"/>
                  <a:gd name="connsiteY6" fmla="*/ 186146 h 18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72" h="186145">
                    <a:moveTo>
                      <a:pt x="46536" y="186146"/>
                    </a:moveTo>
                    <a:cubicBezTo>
                      <a:pt x="72907" y="186146"/>
                      <a:pt x="93073" y="165980"/>
                      <a:pt x="93073" y="139609"/>
                    </a:cubicBezTo>
                    <a:lnTo>
                      <a:pt x="93073" y="46536"/>
                    </a:lnTo>
                    <a:cubicBezTo>
                      <a:pt x="93073" y="20166"/>
                      <a:pt x="72907" y="0"/>
                      <a:pt x="46536" y="0"/>
                    </a:cubicBezTo>
                    <a:cubicBezTo>
                      <a:pt x="20166" y="0"/>
                      <a:pt x="0" y="20166"/>
                      <a:pt x="0" y="46536"/>
                    </a:cubicBezTo>
                    <a:lnTo>
                      <a:pt x="0" y="139609"/>
                    </a:lnTo>
                    <a:cubicBezTo>
                      <a:pt x="0" y="165980"/>
                      <a:pt x="20166" y="186146"/>
                      <a:pt x="46536" y="186146"/>
                    </a:cubicBezTo>
                    <a:close/>
                  </a:path>
                </a:pathLst>
              </a:custGeom>
              <a:grpFill/>
              <a:ln w="15478" cap="flat">
                <a:noFill/>
                <a:prstDash val="solid"/>
                <a:miter/>
              </a:ln>
            </p:spPr>
            <p:txBody>
              <a:bodyPr rtlCol="0" anchor="ctr"/>
              <a:lstStyle/>
              <a:p>
                <a:endParaRPr lang="en-US" sz="1941" dirty="0">
                  <a:latin typeface="+mn-lt"/>
                </a:endParaRPr>
              </a:p>
            </p:txBody>
          </p:sp>
          <p:sp>
            <p:nvSpPr>
              <p:cNvPr id="51" name="Freeform: Shape 50">
                <a:extLst>
                  <a:ext uri="{FF2B5EF4-FFF2-40B4-BE49-F238E27FC236}">
                    <a16:creationId xmlns:a16="http://schemas.microsoft.com/office/drawing/2014/main" id="{B0013318-BAE3-4627-B2FF-58989F960995}"/>
                  </a:ext>
                </a:extLst>
              </p:cNvPr>
              <p:cNvSpPr/>
              <p:nvPr/>
            </p:nvSpPr>
            <p:spPr>
              <a:xfrm>
                <a:off x="5657850" y="4416879"/>
                <a:ext cx="1054826" cy="682534"/>
              </a:xfrm>
              <a:custGeom>
                <a:avLst/>
                <a:gdLst>
                  <a:gd name="connsiteX0" fmla="*/ 93073 w 1054825"/>
                  <a:gd name="connsiteY0" fmla="*/ 93073 h 682534"/>
                  <a:gd name="connsiteX1" fmla="*/ 961753 w 1054825"/>
                  <a:gd name="connsiteY1" fmla="*/ 93073 h 682534"/>
                  <a:gd name="connsiteX2" fmla="*/ 961753 w 1054825"/>
                  <a:gd name="connsiteY2" fmla="*/ 589462 h 682534"/>
                  <a:gd name="connsiteX3" fmla="*/ 93073 w 1054825"/>
                  <a:gd name="connsiteY3" fmla="*/ 589462 h 682534"/>
                  <a:gd name="connsiteX4" fmla="*/ 93073 w 1054825"/>
                  <a:gd name="connsiteY4" fmla="*/ 93073 h 682534"/>
                  <a:gd name="connsiteX5" fmla="*/ 0 w 1054825"/>
                  <a:gd name="connsiteY5" fmla="*/ 682534 h 682534"/>
                  <a:gd name="connsiteX6" fmla="*/ 1054826 w 1054825"/>
                  <a:gd name="connsiteY6" fmla="*/ 682534 h 682534"/>
                  <a:gd name="connsiteX7" fmla="*/ 1054826 w 1054825"/>
                  <a:gd name="connsiteY7" fmla="*/ 0 h 682534"/>
                  <a:gd name="connsiteX8" fmla="*/ 0 w 1054825"/>
                  <a:gd name="connsiteY8" fmla="*/ 0 h 682534"/>
                  <a:gd name="connsiteX9" fmla="*/ 0 w 1054825"/>
                  <a:gd name="connsiteY9" fmla="*/ 682534 h 68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825" h="682534">
                    <a:moveTo>
                      <a:pt x="93073" y="93073"/>
                    </a:moveTo>
                    <a:lnTo>
                      <a:pt x="961753" y="93073"/>
                    </a:lnTo>
                    <a:lnTo>
                      <a:pt x="961753" y="589462"/>
                    </a:lnTo>
                    <a:lnTo>
                      <a:pt x="93073" y="589462"/>
                    </a:lnTo>
                    <a:lnTo>
                      <a:pt x="93073" y="93073"/>
                    </a:lnTo>
                    <a:close/>
                    <a:moveTo>
                      <a:pt x="0" y="682534"/>
                    </a:moveTo>
                    <a:lnTo>
                      <a:pt x="1054826" y="682534"/>
                    </a:lnTo>
                    <a:lnTo>
                      <a:pt x="1054826" y="0"/>
                    </a:lnTo>
                    <a:lnTo>
                      <a:pt x="0" y="0"/>
                    </a:lnTo>
                    <a:lnTo>
                      <a:pt x="0" y="682534"/>
                    </a:lnTo>
                    <a:close/>
                  </a:path>
                </a:pathLst>
              </a:custGeom>
              <a:grpFill/>
              <a:ln w="15478" cap="flat">
                <a:noFill/>
                <a:prstDash val="solid"/>
                <a:miter/>
              </a:ln>
            </p:spPr>
            <p:txBody>
              <a:bodyPr rtlCol="0" anchor="ctr"/>
              <a:lstStyle/>
              <a:p>
                <a:endParaRPr lang="en-US" sz="1941" dirty="0">
                  <a:latin typeface="+mn-lt"/>
                </a:endParaRPr>
              </a:p>
            </p:txBody>
          </p:sp>
          <p:sp>
            <p:nvSpPr>
              <p:cNvPr id="52" name="Freeform: Shape 51">
                <a:extLst>
                  <a:ext uri="{FF2B5EF4-FFF2-40B4-BE49-F238E27FC236}">
                    <a16:creationId xmlns:a16="http://schemas.microsoft.com/office/drawing/2014/main" id="{A81AFE7B-D172-4BB8-8B0E-D5A922EB7A03}"/>
                  </a:ext>
                </a:extLst>
              </p:cNvPr>
              <p:cNvSpPr/>
              <p:nvPr/>
            </p:nvSpPr>
            <p:spPr>
              <a:xfrm>
                <a:off x="6433457" y="4044587"/>
                <a:ext cx="93073" cy="186146"/>
              </a:xfrm>
              <a:custGeom>
                <a:avLst/>
                <a:gdLst>
                  <a:gd name="connsiteX0" fmla="*/ 46536 w 93072"/>
                  <a:gd name="connsiteY0" fmla="*/ 186146 h 186145"/>
                  <a:gd name="connsiteX1" fmla="*/ 93073 w 93072"/>
                  <a:gd name="connsiteY1" fmla="*/ 139609 h 186145"/>
                  <a:gd name="connsiteX2" fmla="*/ 93073 w 93072"/>
                  <a:gd name="connsiteY2" fmla="*/ 46536 h 186145"/>
                  <a:gd name="connsiteX3" fmla="*/ 46536 w 93072"/>
                  <a:gd name="connsiteY3" fmla="*/ 0 h 186145"/>
                  <a:gd name="connsiteX4" fmla="*/ 0 w 93072"/>
                  <a:gd name="connsiteY4" fmla="*/ 46536 h 186145"/>
                  <a:gd name="connsiteX5" fmla="*/ 0 w 93072"/>
                  <a:gd name="connsiteY5" fmla="*/ 139609 h 186145"/>
                  <a:gd name="connsiteX6" fmla="*/ 46536 w 93072"/>
                  <a:gd name="connsiteY6" fmla="*/ 186146 h 18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72" h="186145">
                    <a:moveTo>
                      <a:pt x="46536" y="186146"/>
                    </a:moveTo>
                    <a:cubicBezTo>
                      <a:pt x="72907" y="186146"/>
                      <a:pt x="93073" y="165980"/>
                      <a:pt x="93073" y="139609"/>
                    </a:cubicBezTo>
                    <a:lnTo>
                      <a:pt x="93073" y="46536"/>
                    </a:lnTo>
                    <a:cubicBezTo>
                      <a:pt x="93073" y="20166"/>
                      <a:pt x="72907" y="0"/>
                      <a:pt x="46536" y="0"/>
                    </a:cubicBezTo>
                    <a:cubicBezTo>
                      <a:pt x="20166" y="0"/>
                      <a:pt x="0" y="20166"/>
                      <a:pt x="0" y="46536"/>
                    </a:cubicBezTo>
                    <a:lnTo>
                      <a:pt x="0" y="139609"/>
                    </a:lnTo>
                    <a:cubicBezTo>
                      <a:pt x="0" y="165980"/>
                      <a:pt x="20166" y="186146"/>
                      <a:pt x="46536" y="186146"/>
                    </a:cubicBezTo>
                    <a:close/>
                  </a:path>
                </a:pathLst>
              </a:custGeom>
              <a:grpFill/>
              <a:ln w="15478" cap="flat">
                <a:noFill/>
                <a:prstDash val="solid"/>
                <a:miter/>
              </a:ln>
            </p:spPr>
            <p:txBody>
              <a:bodyPr rtlCol="0" anchor="ctr"/>
              <a:lstStyle/>
              <a:p>
                <a:endParaRPr lang="en-US" sz="1941" dirty="0">
                  <a:latin typeface="+mn-lt"/>
                </a:endParaRPr>
              </a:p>
            </p:txBody>
          </p:sp>
          <p:sp>
            <p:nvSpPr>
              <p:cNvPr id="53" name="Freeform: Shape 52">
                <a:extLst>
                  <a:ext uri="{FF2B5EF4-FFF2-40B4-BE49-F238E27FC236}">
                    <a16:creationId xmlns:a16="http://schemas.microsoft.com/office/drawing/2014/main" id="{B822774E-1895-4116-AFE7-18B2D60AF30D}"/>
                  </a:ext>
                </a:extLst>
              </p:cNvPr>
              <p:cNvSpPr/>
              <p:nvPr/>
            </p:nvSpPr>
            <p:spPr>
              <a:xfrm>
                <a:off x="5657850" y="4137660"/>
                <a:ext cx="1054826" cy="217170"/>
              </a:xfrm>
              <a:custGeom>
                <a:avLst/>
                <a:gdLst>
                  <a:gd name="connsiteX0" fmla="*/ 930729 w 1054825"/>
                  <a:gd name="connsiteY0" fmla="*/ 0 h 217170"/>
                  <a:gd name="connsiteX1" fmla="*/ 930729 w 1054825"/>
                  <a:gd name="connsiteY1" fmla="*/ 46536 h 217170"/>
                  <a:gd name="connsiteX2" fmla="*/ 822144 w 1054825"/>
                  <a:gd name="connsiteY2" fmla="*/ 155121 h 217170"/>
                  <a:gd name="connsiteX3" fmla="*/ 713559 w 1054825"/>
                  <a:gd name="connsiteY3" fmla="*/ 46536 h 217170"/>
                  <a:gd name="connsiteX4" fmla="*/ 713559 w 1054825"/>
                  <a:gd name="connsiteY4" fmla="*/ 0 h 217170"/>
                  <a:gd name="connsiteX5" fmla="*/ 341267 w 1054825"/>
                  <a:gd name="connsiteY5" fmla="*/ 0 h 217170"/>
                  <a:gd name="connsiteX6" fmla="*/ 341267 w 1054825"/>
                  <a:gd name="connsiteY6" fmla="*/ 46536 h 217170"/>
                  <a:gd name="connsiteX7" fmla="*/ 232682 w 1054825"/>
                  <a:gd name="connsiteY7" fmla="*/ 155121 h 217170"/>
                  <a:gd name="connsiteX8" fmla="*/ 124097 w 1054825"/>
                  <a:gd name="connsiteY8" fmla="*/ 46536 h 217170"/>
                  <a:gd name="connsiteX9" fmla="*/ 124097 w 1054825"/>
                  <a:gd name="connsiteY9" fmla="*/ 0 h 217170"/>
                  <a:gd name="connsiteX10" fmla="*/ 0 w 1054825"/>
                  <a:gd name="connsiteY10" fmla="*/ 0 h 217170"/>
                  <a:gd name="connsiteX11" fmla="*/ 0 w 1054825"/>
                  <a:gd name="connsiteY11" fmla="*/ 217170 h 217170"/>
                  <a:gd name="connsiteX12" fmla="*/ 1054826 w 1054825"/>
                  <a:gd name="connsiteY12" fmla="*/ 217170 h 217170"/>
                  <a:gd name="connsiteX13" fmla="*/ 1054826 w 1054825"/>
                  <a:gd name="connsiteY13" fmla="*/ 0 h 217170"/>
                  <a:gd name="connsiteX14" fmla="*/ 930729 w 1054825"/>
                  <a:gd name="connsiteY14" fmla="*/ 0 h 2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825" h="217170">
                    <a:moveTo>
                      <a:pt x="930729" y="0"/>
                    </a:moveTo>
                    <a:lnTo>
                      <a:pt x="930729" y="46536"/>
                    </a:lnTo>
                    <a:cubicBezTo>
                      <a:pt x="930729" y="107034"/>
                      <a:pt x="882641" y="155121"/>
                      <a:pt x="822144" y="155121"/>
                    </a:cubicBezTo>
                    <a:cubicBezTo>
                      <a:pt x="761646" y="155121"/>
                      <a:pt x="713559" y="107034"/>
                      <a:pt x="713559" y="46536"/>
                    </a:cubicBezTo>
                    <a:lnTo>
                      <a:pt x="713559" y="0"/>
                    </a:lnTo>
                    <a:lnTo>
                      <a:pt x="341267" y="0"/>
                    </a:lnTo>
                    <a:lnTo>
                      <a:pt x="341267" y="46536"/>
                    </a:lnTo>
                    <a:cubicBezTo>
                      <a:pt x="341267" y="107034"/>
                      <a:pt x="293180" y="155121"/>
                      <a:pt x="232682" y="155121"/>
                    </a:cubicBezTo>
                    <a:cubicBezTo>
                      <a:pt x="172185" y="155121"/>
                      <a:pt x="124097" y="107034"/>
                      <a:pt x="124097" y="46536"/>
                    </a:cubicBezTo>
                    <a:lnTo>
                      <a:pt x="124097" y="0"/>
                    </a:lnTo>
                    <a:lnTo>
                      <a:pt x="0" y="0"/>
                    </a:lnTo>
                    <a:lnTo>
                      <a:pt x="0" y="217170"/>
                    </a:lnTo>
                    <a:lnTo>
                      <a:pt x="1054826" y="217170"/>
                    </a:lnTo>
                    <a:lnTo>
                      <a:pt x="1054826" y="0"/>
                    </a:lnTo>
                    <a:lnTo>
                      <a:pt x="930729" y="0"/>
                    </a:lnTo>
                    <a:close/>
                  </a:path>
                </a:pathLst>
              </a:custGeom>
              <a:grpFill/>
              <a:ln w="15478" cap="flat">
                <a:noFill/>
                <a:prstDash val="solid"/>
                <a:miter/>
              </a:ln>
            </p:spPr>
            <p:txBody>
              <a:bodyPr rtlCol="0" anchor="ctr"/>
              <a:lstStyle/>
              <a:p>
                <a:endParaRPr lang="en-US" sz="1941" dirty="0">
                  <a:latin typeface="+mn-lt"/>
                </a:endParaRPr>
              </a:p>
            </p:txBody>
          </p:sp>
        </p:grpSp>
        <p:sp>
          <p:nvSpPr>
            <p:cNvPr id="54" name="Rectangle 53">
              <a:extLst>
                <a:ext uri="{FF2B5EF4-FFF2-40B4-BE49-F238E27FC236}">
                  <a16:creationId xmlns:a16="http://schemas.microsoft.com/office/drawing/2014/main" id="{94A64D0C-D2E6-4F75-8A6C-2683CEF5DE1E}"/>
                </a:ext>
              </a:extLst>
            </p:cNvPr>
            <p:cNvSpPr/>
            <p:nvPr/>
          </p:nvSpPr>
          <p:spPr>
            <a:xfrm>
              <a:off x="5673664" y="4506333"/>
              <a:ext cx="1034902" cy="526061"/>
            </a:xfrm>
            <a:prstGeom prst="rect">
              <a:avLst/>
            </a:prstGeom>
          </p:spPr>
          <p:txBody>
            <a:bodyPr wrap="square">
              <a:spAutoFit/>
            </a:bodyPr>
            <a:lstStyle/>
            <a:p>
              <a:pPr>
                <a:spcBef>
                  <a:spcPts val="97"/>
                </a:spcBef>
                <a:spcAft>
                  <a:spcPts val="97"/>
                </a:spcAft>
              </a:pPr>
              <a:r>
                <a:rPr lang="en-US" sz="2718" dirty="0">
                  <a:solidFill>
                    <a:schemeClr val="accent2"/>
                  </a:solidFill>
                  <a:latin typeface="Source Sans Pro Semibold" panose="020B0603030403020204" pitchFamily="34" charset="0"/>
                </a:rPr>
                <a:t>2034</a:t>
              </a:r>
            </a:p>
          </p:txBody>
        </p:sp>
      </p:grpSp>
      <p:grpSp>
        <p:nvGrpSpPr>
          <p:cNvPr id="68" name="Group 67">
            <a:extLst>
              <a:ext uri="{FF2B5EF4-FFF2-40B4-BE49-F238E27FC236}">
                <a16:creationId xmlns:a16="http://schemas.microsoft.com/office/drawing/2014/main" id="{81453B20-28C2-4E4E-87A9-5D4EE7C97A44}"/>
              </a:ext>
            </a:extLst>
          </p:cNvPr>
          <p:cNvGrpSpPr/>
          <p:nvPr/>
        </p:nvGrpSpPr>
        <p:grpSpPr>
          <a:xfrm>
            <a:off x="6621358" y="4216750"/>
            <a:ext cx="1234721" cy="1223087"/>
            <a:chOff x="6467921" y="4484242"/>
            <a:chExt cx="1272136" cy="1260150"/>
          </a:xfrm>
        </p:grpSpPr>
        <p:grpSp>
          <p:nvGrpSpPr>
            <p:cNvPr id="56" name="Group 55">
              <a:extLst>
                <a:ext uri="{FF2B5EF4-FFF2-40B4-BE49-F238E27FC236}">
                  <a16:creationId xmlns:a16="http://schemas.microsoft.com/office/drawing/2014/main" id="{891DB590-1E64-4581-A016-7D5F4920ECE2}"/>
                </a:ext>
              </a:extLst>
            </p:cNvPr>
            <p:cNvGrpSpPr/>
            <p:nvPr/>
          </p:nvGrpSpPr>
          <p:grpSpPr>
            <a:xfrm>
              <a:off x="6467921" y="4484242"/>
              <a:ext cx="1272136" cy="947358"/>
              <a:chOff x="6977199" y="4601808"/>
              <a:chExt cx="1272136" cy="947358"/>
            </a:xfrm>
          </p:grpSpPr>
          <p:sp>
            <p:nvSpPr>
              <p:cNvPr id="39" name="Graphic 15" descr="Piggy Bank">
                <a:extLst>
                  <a:ext uri="{FF2B5EF4-FFF2-40B4-BE49-F238E27FC236}">
                    <a16:creationId xmlns:a16="http://schemas.microsoft.com/office/drawing/2014/main" id="{047AEFA6-E40E-4989-9048-5B6C36C3322C}"/>
                  </a:ext>
                </a:extLst>
              </p:cNvPr>
              <p:cNvSpPr/>
              <p:nvPr/>
            </p:nvSpPr>
            <p:spPr>
              <a:xfrm>
                <a:off x="6977199" y="4601808"/>
                <a:ext cx="1272136" cy="947358"/>
              </a:xfrm>
              <a:custGeom>
                <a:avLst/>
                <a:gdLst>
                  <a:gd name="connsiteX0" fmla="*/ 868680 w 971550"/>
                  <a:gd name="connsiteY0" fmla="*/ 366976 h 720090"/>
                  <a:gd name="connsiteX1" fmla="*/ 854964 w 971550"/>
                  <a:gd name="connsiteY1" fmla="*/ 360118 h 720090"/>
                  <a:gd name="connsiteX2" fmla="*/ 845820 w 971550"/>
                  <a:gd name="connsiteY2" fmla="*/ 333829 h 720090"/>
                  <a:gd name="connsiteX3" fmla="*/ 865251 w 971550"/>
                  <a:gd name="connsiteY3" fmla="*/ 300682 h 720090"/>
                  <a:gd name="connsiteX4" fmla="*/ 866394 w 971550"/>
                  <a:gd name="connsiteY4" fmla="*/ 299539 h 720090"/>
                  <a:gd name="connsiteX5" fmla="*/ 891540 w 971550"/>
                  <a:gd name="connsiteY5" fmla="*/ 332686 h 720090"/>
                  <a:gd name="connsiteX6" fmla="*/ 868680 w 971550"/>
                  <a:gd name="connsiteY6" fmla="*/ 366976 h 720090"/>
                  <a:gd name="connsiteX7" fmla="*/ 557784 w 971550"/>
                  <a:gd name="connsiteY7" fmla="*/ 141805 h 720090"/>
                  <a:gd name="connsiteX8" fmla="*/ 537210 w 971550"/>
                  <a:gd name="connsiteY8" fmla="*/ 155521 h 720090"/>
                  <a:gd name="connsiteX9" fmla="*/ 528066 w 971550"/>
                  <a:gd name="connsiteY9" fmla="*/ 153235 h 720090"/>
                  <a:gd name="connsiteX10" fmla="*/ 413766 w 971550"/>
                  <a:gd name="connsiteY10" fmla="*/ 126946 h 720090"/>
                  <a:gd name="connsiteX11" fmla="*/ 348615 w 971550"/>
                  <a:gd name="connsiteY11" fmla="*/ 136090 h 720090"/>
                  <a:gd name="connsiteX12" fmla="*/ 320040 w 971550"/>
                  <a:gd name="connsiteY12" fmla="*/ 120088 h 720090"/>
                  <a:gd name="connsiteX13" fmla="*/ 336042 w 971550"/>
                  <a:gd name="connsiteY13" fmla="*/ 91513 h 720090"/>
                  <a:gd name="connsiteX14" fmla="*/ 412623 w 971550"/>
                  <a:gd name="connsiteY14" fmla="*/ 81226 h 720090"/>
                  <a:gd name="connsiteX15" fmla="*/ 545211 w 971550"/>
                  <a:gd name="connsiteY15" fmla="*/ 110944 h 720090"/>
                  <a:gd name="connsiteX16" fmla="*/ 557784 w 971550"/>
                  <a:gd name="connsiteY16" fmla="*/ 141805 h 720090"/>
                  <a:gd name="connsiteX17" fmla="*/ 952119 w 971550"/>
                  <a:gd name="connsiteY17" fmla="*/ 229816 h 720090"/>
                  <a:gd name="connsiteX18" fmla="*/ 859536 w 971550"/>
                  <a:gd name="connsiteY18" fmla="*/ 249247 h 720090"/>
                  <a:gd name="connsiteX19" fmla="*/ 756666 w 971550"/>
                  <a:gd name="connsiteY19" fmla="*/ 256105 h 720090"/>
                  <a:gd name="connsiteX20" fmla="*/ 411480 w 971550"/>
                  <a:gd name="connsiteY20" fmla="*/ 35506 h 720090"/>
                  <a:gd name="connsiteX21" fmla="*/ 268605 w 971550"/>
                  <a:gd name="connsiteY21" fmla="*/ 67510 h 720090"/>
                  <a:gd name="connsiteX22" fmla="*/ 128016 w 971550"/>
                  <a:gd name="connsiteY22" fmla="*/ 1216 h 720090"/>
                  <a:gd name="connsiteX23" fmla="*/ 112014 w 971550"/>
                  <a:gd name="connsiteY23" fmla="*/ 14932 h 720090"/>
                  <a:gd name="connsiteX24" fmla="*/ 157734 w 971550"/>
                  <a:gd name="connsiteY24" fmla="*/ 144091 h 720090"/>
                  <a:gd name="connsiteX25" fmla="*/ 91440 w 971550"/>
                  <a:gd name="connsiteY25" fmla="*/ 242389 h 720090"/>
                  <a:gd name="connsiteX26" fmla="*/ 75438 w 971550"/>
                  <a:gd name="connsiteY26" fmla="*/ 256105 h 720090"/>
                  <a:gd name="connsiteX27" fmla="*/ 34290 w 971550"/>
                  <a:gd name="connsiteY27" fmla="*/ 266392 h 720090"/>
                  <a:gd name="connsiteX28" fmla="*/ 0 w 971550"/>
                  <a:gd name="connsiteY28" fmla="*/ 310969 h 720090"/>
                  <a:gd name="connsiteX29" fmla="*/ 0 w 971550"/>
                  <a:gd name="connsiteY29" fmla="*/ 400123 h 720090"/>
                  <a:gd name="connsiteX30" fmla="*/ 34290 w 971550"/>
                  <a:gd name="connsiteY30" fmla="*/ 444700 h 720090"/>
                  <a:gd name="connsiteX31" fmla="*/ 76581 w 971550"/>
                  <a:gd name="connsiteY31" fmla="*/ 454987 h 720090"/>
                  <a:gd name="connsiteX32" fmla="*/ 92583 w 971550"/>
                  <a:gd name="connsiteY32" fmla="*/ 468703 h 720090"/>
                  <a:gd name="connsiteX33" fmla="*/ 178308 w 971550"/>
                  <a:gd name="connsiteY33" fmla="*/ 586432 h 720090"/>
                  <a:gd name="connsiteX34" fmla="*/ 186309 w 971550"/>
                  <a:gd name="connsiteY34" fmla="*/ 600148 h 720090"/>
                  <a:gd name="connsiteX35" fmla="*/ 203454 w 971550"/>
                  <a:gd name="connsiteY35" fmla="*/ 704161 h 720090"/>
                  <a:gd name="connsiteX36" fmla="*/ 226314 w 971550"/>
                  <a:gd name="connsiteY36" fmla="*/ 723592 h 720090"/>
                  <a:gd name="connsiteX37" fmla="*/ 301752 w 971550"/>
                  <a:gd name="connsiteY37" fmla="*/ 723592 h 720090"/>
                  <a:gd name="connsiteX38" fmla="*/ 324612 w 971550"/>
                  <a:gd name="connsiteY38" fmla="*/ 704161 h 720090"/>
                  <a:gd name="connsiteX39" fmla="*/ 330327 w 971550"/>
                  <a:gd name="connsiteY39" fmla="*/ 667585 h 720090"/>
                  <a:gd name="connsiteX40" fmla="*/ 412623 w 971550"/>
                  <a:gd name="connsiteY40" fmla="*/ 677872 h 720090"/>
                  <a:gd name="connsiteX41" fmla="*/ 505206 w 971550"/>
                  <a:gd name="connsiteY41" fmla="*/ 665299 h 720090"/>
                  <a:gd name="connsiteX42" fmla="*/ 512064 w 971550"/>
                  <a:gd name="connsiteY42" fmla="*/ 704161 h 720090"/>
                  <a:gd name="connsiteX43" fmla="*/ 534924 w 971550"/>
                  <a:gd name="connsiteY43" fmla="*/ 723592 h 720090"/>
                  <a:gd name="connsiteX44" fmla="*/ 610362 w 971550"/>
                  <a:gd name="connsiteY44" fmla="*/ 723592 h 720090"/>
                  <a:gd name="connsiteX45" fmla="*/ 633222 w 971550"/>
                  <a:gd name="connsiteY45" fmla="*/ 704161 h 720090"/>
                  <a:gd name="connsiteX46" fmla="*/ 650367 w 971550"/>
                  <a:gd name="connsiteY46" fmla="*/ 600148 h 720090"/>
                  <a:gd name="connsiteX47" fmla="*/ 658368 w 971550"/>
                  <a:gd name="connsiteY47" fmla="*/ 586432 h 720090"/>
                  <a:gd name="connsiteX48" fmla="*/ 777240 w 971550"/>
                  <a:gd name="connsiteY48" fmla="*/ 355546 h 720090"/>
                  <a:gd name="connsiteX49" fmla="*/ 770382 w 971550"/>
                  <a:gd name="connsiteY49" fmla="*/ 299539 h 720090"/>
                  <a:gd name="connsiteX50" fmla="*/ 812673 w 971550"/>
                  <a:gd name="connsiteY50" fmla="*/ 291538 h 720090"/>
                  <a:gd name="connsiteX51" fmla="*/ 800100 w 971550"/>
                  <a:gd name="connsiteY51" fmla="*/ 332686 h 720090"/>
                  <a:gd name="connsiteX52" fmla="*/ 822960 w 971550"/>
                  <a:gd name="connsiteY52" fmla="*/ 393265 h 720090"/>
                  <a:gd name="connsiteX53" fmla="*/ 868680 w 971550"/>
                  <a:gd name="connsiteY53" fmla="*/ 413839 h 720090"/>
                  <a:gd name="connsiteX54" fmla="*/ 937260 w 971550"/>
                  <a:gd name="connsiteY54" fmla="*/ 333829 h 720090"/>
                  <a:gd name="connsiteX55" fmla="*/ 913257 w 971550"/>
                  <a:gd name="connsiteY55" fmla="*/ 277822 h 720090"/>
                  <a:gd name="connsiteX56" fmla="*/ 945261 w 971550"/>
                  <a:gd name="connsiteY56" fmla="*/ 275536 h 720090"/>
                  <a:gd name="connsiteX57" fmla="*/ 971550 w 971550"/>
                  <a:gd name="connsiteY57" fmla="*/ 256105 h 720090"/>
                  <a:gd name="connsiteX58" fmla="*/ 952119 w 971550"/>
                  <a:gd name="connsiteY58" fmla="*/ 229816 h 720090"/>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545211 w 971658"/>
                  <a:gd name="connsiteY7" fmla="*/ 110944 h 723592"/>
                  <a:gd name="connsiteX8" fmla="*/ 537210 w 971658"/>
                  <a:gd name="connsiteY8" fmla="*/ 155521 h 723592"/>
                  <a:gd name="connsiteX9" fmla="*/ 528066 w 971658"/>
                  <a:gd name="connsiteY9" fmla="*/ 153235 h 723592"/>
                  <a:gd name="connsiteX10" fmla="*/ 413766 w 971658"/>
                  <a:gd name="connsiteY10" fmla="*/ 126946 h 723592"/>
                  <a:gd name="connsiteX11" fmla="*/ 348615 w 971658"/>
                  <a:gd name="connsiteY11" fmla="*/ 136090 h 723592"/>
                  <a:gd name="connsiteX12" fmla="*/ 320040 w 971658"/>
                  <a:gd name="connsiteY12" fmla="*/ 120088 h 723592"/>
                  <a:gd name="connsiteX13" fmla="*/ 336042 w 971658"/>
                  <a:gd name="connsiteY13" fmla="*/ 91513 h 723592"/>
                  <a:gd name="connsiteX14" fmla="*/ 412623 w 971658"/>
                  <a:gd name="connsiteY14" fmla="*/ 81226 h 723592"/>
                  <a:gd name="connsiteX15" fmla="*/ 545211 w 971658"/>
                  <a:gd name="connsiteY15" fmla="*/ 110944 h 723592"/>
                  <a:gd name="connsiteX16" fmla="*/ 952119 w 971658"/>
                  <a:gd name="connsiteY16" fmla="*/ 229816 h 723592"/>
                  <a:gd name="connsiteX17" fmla="*/ 859536 w 971658"/>
                  <a:gd name="connsiteY17" fmla="*/ 249247 h 723592"/>
                  <a:gd name="connsiteX18" fmla="*/ 756666 w 971658"/>
                  <a:gd name="connsiteY18" fmla="*/ 256105 h 723592"/>
                  <a:gd name="connsiteX19" fmla="*/ 411480 w 971658"/>
                  <a:gd name="connsiteY19" fmla="*/ 35506 h 723592"/>
                  <a:gd name="connsiteX20" fmla="*/ 268605 w 971658"/>
                  <a:gd name="connsiteY20" fmla="*/ 67510 h 723592"/>
                  <a:gd name="connsiteX21" fmla="*/ 128016 w 971658"/>
                  <a:gd name="connsiteY21" fmla="*/ 1216 h 723592"/>
                  <a:gd name="connsiteX22" fmla="*/ 112014 w 971658"/>
                  <a:gd name="connsiteY22" fmla="*/ 14932 h 723592"/>
                  <a:gd name="connsiteX23" fmla="*/ 157734 w 971658"/>
                  <a:gd name="connsiteY23" fmla="*/ 144091 h 723592"/>
                  <a:gd name="connsiteX24" fmla="*/ 91440 w 971658"/>
                  <a:gd name="connsiteY24" fmla="*/ 242389 h 723592"/>
                  <a:gd name="connsiteX25" fmla="*/ 75438 w 971658"/>
                  <a:gd name="connsiteY25" fmla="*/ 256105 h 723592"/>
                  <a:gd name="connsiteX26" fmla="*/ 34290 w 971658"/>
                  <a:gd name="connsiteY26" fmla="*/ 266392 h 723592"/>
                  <a:gd name="connsiteX27" fmla="*/ 0 w 971658"/>
                  <a:gd name="connsiteY27" fmla="*/ 310969 h 723592"/>
                  <a:gd name="connsiteX28" fmla="*/ 0 w 971658"/>
                  <a:gd name="connsiteY28" fmla="*/ 400123 h 723592"/>
                  <a:gd name="connsiteX29" fmla="*/ 34290 w 971658"/>
                  <a:gd name="connsiteY29" fmla="*/ 444700 h 723592"/>
                  <a:gd name="connsiteX30" fmla="*/ 76581 w 971658"/>
                  <a:gd name="connsiteY30" fmla="*/ 454987 h 723592"/>
                  <a:gd name="connsiteX31" fmla="*/ 92583 w 971658"/>
                  <a:gd name="connsiteY31" fmla="*/ 468703 h 723592"/>
                  <a:gd name="connsiteX32" fmla="*/ 178308 w 971658"/>
                  <a:gd name="connsiteY32" fmla="*/ 586432 h 723592"/>
                  <a:gd name="connsiteX33" fmla="*/ 186309 w 971658"/>
                  <a:gd name="connsiteY33" fmla="*/ 600148 h 723592"/>
                  <a:gd name="connsiteX34" fmla="*/ 203454 w 971658"/>
                  <a:gd name="connsiteY34" fmla="*/ 704161 h 723592"/>
                  <a:gd name="connsiteX35" fmla="*/ 226314 w 971658"/>
                  <a:gd name="connsiteY35" fmla="*/ 723592 h 723592"/>
                  <a:gd name="connsiteX36" fmla="*/ 301752 w 971658"/>
                  <a:gd name="connsiteY36" fmla="*/ 723592 h 723592"/>
                  <a:gd name="connsiteX37" fmla="*/ 324612 w 971658"/>
                  <a:gd name="connsiteY37" fmla="*/ 704161 h 723592"/>
                  <a:gd name="connsiteX38" fmla="*/ 330327 w 971658"/>
                  <a:gd name="connsiteY38" fmla="*/ 667585 h 723592"/>
                  <a:gd name="connsiteX39" fmla="*/ 412623 w 971658"/>
                  <a:gd name="connsiteY39" fmla="*/ 677872 h 723592"/>
                  <a:gd name="connsiteX40" fmla="*/ 505206 w 971658"/>
                  <a:gd name="connsiteY40" fmla="*/ 665299 h 723592"/>
                  <a:gd name="connsiteX41" fmla="*/ 512064 w 971658"/>
                  <a:gd name="connsiteY41" fmla="*/ 704161 h 723592"/>
                  <a:gd name="connsiteX42" fmla="*/ 534924 w 971658"/>
                  <a:gd name="connsiteY42" fmla="*/ 723592 h 723592"/>
                  <a:gd name="connsiteX43" fmla="*/ 610362 w 971658"/>
                  <a:gd name="connsiteY43" fmla="*/ 723592 h 723592"/>
                  <a:gd name="connsiteX44" fmla="*/ 633222 w 971658"/>
                  <a:gd name="connsiteY44" fmla="*/ 704161 h 723592"/>
                  <a:gd name="connsiteX45" fmla="*/ 650367 w 971658"/>
                  <a:gd name="connsiteY45" fmla="*/ 600148 h 723592"/>
                  <a:gd name="connsiteX46" fmla="*/ 658368 w 971658"/>
                  <a:gd name="connsiteY46" fmla="*/ 586432 h 723592"/>
                  <a:gd name="connsiteX47" fmla="*/ 777240 w 971658"/>
                  <a:gd name="connsiteY47" fmla="*/ 355546 h 723592"/>
                  <a:gd name="connsiteX48" fmla="*/ 770382 w 971658"/>
                  <a:gd name="connsiteY48" fmla="*/ 299539 h 723592"/>
                  <a:gd name="connsiteX49" fmla="*/ 812673 w 971658"/>
                  <a:gd name="connsiteY49" fmla="*/ 291538 h 723592"/>
                  <a:gd name="connsiteX50" fmla="*/ 800100 w 971658"/>
                  <a:gd name="connsiteY50" fmla="*/ 332686 h 723592"/>
                  <a:gd name="connsiteX51" fmla="*/ 822960 w 971658"/>
                  <a:gd name="connsiteY51" fmla="*/ 393265 h 723592"/>
                  <a:gd name="connsiteX52" fmla="*/ 868680 w 971658"/>
                  <a:gd name="connsiteY52" fmla="*/ 413839 h 723592"/>
                  <a:gd name="connsiteX53" fmla="*/ 937260 w 971658"/>
                  <a:gd name="connsiteY53" fmla="*/ 333829 h 723592"/>
                  <a:gd name="connsiteX54" fmla="*/ 913257 w 971658"/>
                  <a:gd name="connsiteY54" fmla="*/ 277822 h 723592"/>
                  <a:gd name="connsiteX55" fmla="*/ 945261 w 971658"/>
                  <a:gd name="connsiteY55" fmla="*/ 275536 h 723592"/>
                  <a:gd name="connsiteX56" fmla="*/ 971550 w 971658"/>
                  <a:gd name="connsiteY56" fmla="*/ 256105 h 723592"/>
                  <a:gd name="connsiteX57" fmla="*/ 952119 w 971658"/>
                  <a:gd name="connsiteY57"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545211 w 971658"/>
                  <a:gd name="connsiteY7" fmla="*/ 110944 h 723592"/>
                  <a:gd name="connsiteX8" fmla="*/ 537210 w 971658"/>
                  <a:gd name="connsiteY8" fmla="*/ 155521 h 723592"/>
                  <a:gd name="connsiteX9" fmla="*/ 413766 w 971658"/>
                  <a:gd name="connsiteY9" fmla="*/ 126946 h 723592"/>
                  <a:gd name="connsiteX10" fmla="*/ 348615 w 971658"/>
                  <a:gd name="connsiteY10" fmla="*/ 136090 h 723592"/>
                  <a:gd name="connsiteX11" fmla="*/ 320040 w 971658"/>
                  <a:gd name="connsiteY11" fmla="*/ 120088 h 723592"/>
                  <a:gd name="connsiteX12" fmla="*/ 336042 w 971658"/>
                  <a:gd name="connsiteY12" fmla="*/ 91513 h 723592"/>
                  <a:gd name="connsiteX13" fmla="*/ 412623 w 971658"/>
                  <a:gd name="connsiteY13" fmla="*/ 81226 h 723592"/>
                  <a:gd name="connsiteX14" fmla="*/ 545211 w 971658"/>
                  <a:gd name="connsiteY14" fmla="*/ 110944 h 723592"/>
                  <a:gd name="connsiteX15" fmla="*/ 952119 w 971658"/>
                  <a:gd name="connsiteY15" fmla="*/ 229816 h 723592"/>
                  <a:gd name="connsiteX16" fmla="*/ 859536 w 971658"/>
                  <a:gd name="connsiteY16" fmla="*/ 249247 h 723592"/>
                  <a:gd name="connsiteX17" fmla="*/ 756666 w 971658"/>
                  <a:gd name="connsiteY17" fmla="*/ 256105 h 723592"/>
                  <a:gd name="connsiteX18" fmla="*/ 411480 w 971658"/>
                  <a:gd name="connsiteY18" fmla="*/ 35506 h 723592"/>
                  <a:gd name="connsiteX19" fmla="*/ 268605 w 971658"/>
                  <a:gd name="connsiteY19" fmla="*/ 67510 h 723592"/>
                  <a:gd name="connsiteX20" fmla="*/ 128016 w 971658"/>
                  <a:gd name="connsiteY20" fmla="*/ 1216 h 723592"/>
                  <a:gd name="connsiteX21" fmla="*/ 112014 w 971658"/>
                  <a:gd name="connsiteY21" fmla="*/ 14932 h 723592"/>
                  <a:gd name="connsiteX22" fmla="*/ 157734 w 971658"/>
                  <a:gd name="connsiteY22" fmla="*/ 144091 h 723592"/>
                  <a:gd name="connsiteX23" fmla="*/ 91440 w 971658"/>
                  <a:gd name="connsiteY23" fmla="*/ 242389 h 723592"/>
                  <a:gd name="connsiteX24" fmla="*/ 75438 w 971658"/>
                  <a:gd name="connsiteY24" fmla="*/ 256105 h 723592"/>
                  <a:gd name="connsiteX25" fmla="*/ 34290 w 971658"/>
                  <a:gd name="connsiteY25" fmla="*/ 266392 h 723592"/>
                  <a:gd name="connsiteX26" fmla="*/ 0 w 971658"/>
                  <a:gd name="connsiteY26" fmla="*/ 310969 h 723592"/>
                  <a:gd name="connsiteX27" fmla="*/ 0 w 971658"/>
                  <a:gd name="connsiteY27" fmla="*/ 400123 h 723592"/>
                  <a:gd name="connsiteX28" fmla="*/ 34290 w 971658"/>
                  <a:gd name="connsiteY28" fmla="*/ 444700 h 723592"/>
                  <a:gd name="connsiteX29" fmla="*/ 76581 w 971658"/>
                  <a:gd name="connsiteY29" fmla="*/ 454987 h 723592"/>
                  <a:gd name="connsiteX30" fmla="*/ 92583 w 971658"/>
                  <a:gd name="connsiteY30" fmla="*/ 468703 h 723592"/>
                  <a:gd name="connsiteX31" fmla="*/ 178308 w 971658"/>
                  <a:gd name="connsiteY31" fmla="*/ 586432 h 723592"/>
                  <a:gd name="connsiteX32" fmla="*/ 186309 w 971658"/>
                  <a:gd name="connsiteY32" fmla="*/ 600148 h 723592"/>
                  <a:gd name="connsiteX33" fmla="*/ 203454 w 971658"/>
                  <a:gd name="connsiteY33" fmla="*/ 704161 h 723592"/>
                  <a:gd name="connsiteX34" fmla="*/ 226314 w 971658"/>
                  <a:gd name="connsiteY34" fmla="*/ 723592 h 723592"/>
                  <a:gd name="connsiteX35" fmla="*/ 301752 w 971658"/>
                  <a:gd name="connsiteY35" fmla="*/ 723592 h 723592"/>
                  <a:gd name="connsiteX36" fmla="*/ 324612 w 971658"/>
                  <a:gd name="connsiteY36" fmla="*/ 704161 h 723592"/>
                  <a:gd name="connsiteX37" fmla="*/ 330327 w 971658"/>
                  <a:gd name="connsiteY37" fmla="*/ 667585 h 723592"/>
                  <a:gd name="connsiteX38" fmla="*/ 412623 w 971658"/>
                  <a:gd name="connsiteY38" fmla="*/ 677872 h 723592"/>
                  <a:gd name="connsiteX39" fmla="*/ 505206 w 971658"/>
                  <a:gd name="connsiteY39" fmla="*/ 665299 h 723592"/>
                  <a:gd name="connsiteX40" fmla="*/ 512064 w 971658"/>
                  <a:gd name="connsiteY40" fmla="*/ 704161 h 723592"/>
                  <a:gd name="connsiteX41" fmla="*/ 534924 w 971658"/>
                  <a:gd name="connsiteY41" fmla="*/ 723592 h 723592"/>
                  <a:gd name="connsiteX42" fmla="*/ 610362 w 971658"/>
                  <a:gd name="connsiteY42" fmla="*/ 723592 h 723592"/>
                  <a:gd name="connsiteX43" fmla="*/ 633222 w 971658"/>
                  <a:gd name="connsiteY43" fmla="*/ 704161 h 723592"/>
                  <a:gd name="connsiteX44" fmla="*/ 650367 w 971658"/>
                  <a:gd name="connsiteY44" fmla="*/ 600148 h 723592"/>
                  <a:gd name="connsiteX45" fmla="*/ 658368 w 971658"/>
                  <a:gd name="connsiteY45" fmla="*/ 586432 h 723592"/>
                  <a:gd name="connsiteX46" fmla="*/ 777240 w 971658"/>
                  <a:gd name="connsiteY46" fmla="*/ 355546 h 723592"/>
                  <a:gd name="connsiteX47" fmla="*/ 770382 w 971658"/>
                  <a:gd name="connsiteY47" fmla="*/ 299539 h 723592"/>
                  <a:gd name="connsiteX48" fmla="*/ 812673 w 971658"/>
                  <a:gd name="connsiteY48" fmla="*/ 291538 h 723592"/>
                  <a:gd name="connsiteX49" fmla="*/ 800100 w 971658"/>
                  <a:gd name="connsiteY49" fmla="*/ 332686 h 723592"/>
                  <a:gd name="connsiteX50" fmla="*/ 822960 w 971658"/>
                  <a:gd name="connsiteY50" fmla="*/ 393265 h 723592"/>
                  <a:gd name="connsiteX51" fmla="*/ 868680 w 971658"/>
                  <a:gd name="connsiteY51" fmla="*/ 413839 h 723592"/>
                  <a:gd name="connsiteX52" fmla="*/ 937260 w 971658"/>
                  <a:gd name="connsiteY52" fmla="*/ 333829 h 723592"/>
                  <a:gd name="connsiteX53" fmla="*/ 913257 w 971658"/>
                  <a:gd name="connsiteY53" fmla="*/ 277822 h 723592"/>
                  <a:gd name="connsiteX54" fmla="*/ 945261 w 971658"/>
                  <a:gd name="connsiteY54" fmla="*/ 275536 h 723592"/>
                  <a:gd name="connsiteX55" fmla="*/ 971550 w 971658"/>
                  <a:gd name="connsiteY55" fmla="*/ 256105 h 723592"/>
                  <a:gd name="connsiteX56" fmla="*/ 952119 w 971658"/>
                  <a:gd name="connsiteY56"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545211 w 971658"/>
                  <a:gd name="connsiteY7" fmla="*/ 110944 h 723592"/>
                  <a:gd name="connsiteX8" fmla="*/ 413766 w 971658"/>
                  <a:gd name="connsiteY8" fmla="*/ 126946 h 723592"/>
                  <a:gd name="connsiteX9" fmla="*/ 348615 w 971658"/>
                  <a:gd name="connsiteY9" fmla="*/ 136090 h 723592"/>
                  <a:gd name="connsiteX10" fmla="*/ 320040 w 971658"/>
                  <a:gd name="connsiteY10" fmla="*/ 120088 h 723592"/>
                  <a:gd name="connsiteX11" fmla="*/ 336042 w 971658"/>
                  <a:gd name="connsiteY11" fmla="*/ 91513 h 723592"/>
                  <a:gd name="connsiteX12" fmla="*/ 412623 w 971658"/>
                  <a:gd name="connsiteY12" fmla="*/ 81226 h 723592"/>
                  <a:gd name="connsiteX13" fmla="*/ 545211 w 971658"/>
                  <a:gd name="connsiteY13" fmla="*/ 110944 h 723592"/>
                  <a:gd name="connsiteX14" fmla="*/ 952119 w 971658"/>
                  <a:gd name="connsiteY14" fmla="*/ 229816 h 723592"/>
                  <a:gd name="connsiteX15" fmla="*/ 859536 w 971658"/>
                  <a:gd name="connsiteY15" fmla="*/ 249247 h 723592"/>
                  <a:gd name="connsiteX16" fmla="*/ 756666 w 971658"/>
                  <a:gd name="connsiteY16" fmla="*/ 256105 h 723592"/>
                  <a:gd name="connsiteX17" fmla="*/ 411480 w 971658"/>
                  <a:gd name="connsiteY17" fmla="*/ 35506 h 723592"/>
                  <a:gd name="connsiteX18" fmla="*/ 268605 w 971658"/>
                  <a:gd name="connsiteY18" fmla="*/ 67510 h 723592"/>
                  <a:gd name="connsiteX19" fmla="*/ 128016 w 971658"/>
                  <a:gd name="connsiteY19" fmla="*/ 1216 h 723592"/>
                  <a:gd name="connsiteX20" fmla="*/ 112014 w 971658"/>
                  <a:gd name="connsiteY20" fmla="*/ 14932 h 723592"/>
                  <a:gd name="connsiteX21" fmla="*/ 157734 w 971658"/>
                  <a:gd name="connsiteY21" fmla="*/ 144091 h 723592"/>
                  <a:gd name="connsiteX22" fmla="*/ 91440 w 971658"/>
                  <a:gd name="connsiteY22" fmla="*/ 242389 h 723592"/>
                  <a:gd name="connsiteX23" fmla="*/ 75438 w 971658"/>
                  <a:gd name="connsiteY23" fmla="*/ 256105 h 723592"/>
                  <a:gd name="connsiteX24" fmla="*/ 34290 w 971658"/>
                  <a:gd name="connsiteY24" fmla="*/ 266392 h 723592"/>
                  <a:gd name="connsiteX25" fmla="*/ 0 w 971658"/>
                  <a:gd name="connsiteY25" fmla="*/ 310969 h 723592"/>
                  <a:gd name="connsiteX26" fmla="*/ 0 w 971658"/>
                  <a:gd name="connsiteY26" fmla="*/ 400123 h 723592"/>
                  <a:gd name="connsiteX27" fmla="*/ 34290 w 971658"/>
                  <a:gd name="connsiteY27" fmla="*/ 444700 h 723592"/>
                  <a:gd name="connsiteX28" fmla="*/ 76581 w 971658"/>
                  <a:gd name="connsiteY28" fmla="*/ 454987 h 723592"/>
                  <a:gd name="connsiteX29" fmla="*/ 92583 w 971658"/>
                  <a:gd name="connsiteY29" fmla="*/ 468703 h 723592"/>
                  <a:gd name="connsiteX30" fmla="*/ 178308 w 971658"/>
                  <a:gd name="connsiteY30" fmla="*/ 586432 h 723592"/>
                  <a:gd name="connsiteX31" fmla="*/ 186309 w 971658"/>
                  <a:gd name="connsiteY31" fmla="*/ 600148 h 723592"/>
                  <a:gd name="connsiteX32" fmla="*/ 203454 w 971658"/>
                  <a:gd name="connsiteY32" fmla="*/ 704161 h 723592"/>
                  <a:gd name="connsiteX33" fmla="*/ 226314 w 971658"/>
                  <a:gd name="connsiteY33" fmla="*/ 723592 h 723592"/>
                  <a:gd name="connsiteX34" fmla="*/ 301752 w 971658"/>
                  <a:gd name="connsiteY34" fmla="*/ 723592 h 723592"/>
                  <a:gd name="connsiteX35" fmla="*/ 324612 w 971658"/>
                  <a:gd name="connsiteY35" fmla="*/ 704161 h 723592"/>
                  <a:gd name="connsiteX36" fmla="*/ 330327 w 971658"/>
                  <a:gd name="connsiteY36" fmla="*/ 667585 h 723592"/>
                  <a:gd name="connsiteX37" fmla="*/ 412623 w 971658"/>
                  <a:gd name="connsiteY37" fmla="*/ 677872 h 723592"/>
                  <a:gd name="connsiteX38" fmla="*/ 505206 w 971658"/>
                  <a:gd name="connsiteY38" fmla="*/ 665299 h 723592"/>
                  <a:gd name="connsiteX39" fmla="*/ 512064 w 971658"/>
                  <a:gd name="connsiteY39" fmla="*/ 704161 h 723592"/>
                  <a:gd name="connsiteX40" fmla="*/ 534924 w 971658"/>
                  <a:gd name="connsiteY40" fmla="*/ 723592 h 723592"/>
                  <a:gd name="connsiteX41" fmla="*/ 610362 w 971658"/>
                  <a:gd name="connsiteY41" fmla="*/ 723592 h 723592"/>
                  <a:gd name="connsiteX42" fmla="*/ 633222 w 971658"/>
                  <a:gd name="connsiteY42" fmla="*/ 704161 h 723592"/>
                  <a:gd name="connsiteX43" fmla="*/ 650367 w 971658"/>
                  <a:gd name="connsiteY43" fmla="*/ 600148 h 723592"/>
                  <a:gd name="connsiteX44" fmla="*/ 658368 w 971658"/>
                  <a:gd name="connsiteY44" fmla="*/ 586432 h 723592"/>
                  <a:gd name="connsiteX45" fmla="*/ 777240 w 971658"/>
                  <a:gd name="connsiteY45" fmla="*/ 355546 h 723592"/>
                  <a:gd name="connsiteX46" fmla="*/ 770382 w 971658"/>
                  <a:gd name="connsiteY46" fmla="*/ 299539 h 723592"/>
                  <a:gd name="connsiteX47" fmla="*/ 812673 w 971658"/>
                  <a:gd name="connsiteY47" fmla="*/ 291538 h 723592"/>
                  <a:gd name="connsiteX48" fmla="*/ 800100 w 971658"/>
                  <a:gd name="connsiteY48" fmla="*/ 332686 h 723592"/>
                  <a:gd name="connsiteX49" fmla="*/ 822960 w 971658"/>
                  <a:gd name="connsiteY49" fmla="*/ 393265 h 723592"/>
                  <a:gd name="connsiteX50" fmla="*/ 868680 w 971658"/>
                  <a:gd name="connsiteY50" fmla="*/ 413839 h 723592"/>
                  <a:gd name="connsiteX51" fmla="*/ 937260 w 971658"/>
                  <a:gd name="connsiteY51" fmla="*/ 333829 h 723592"/>
                  <a:gd name="connsiteX52" fmla="*/ 913257 w 971658"/>
                  <a:gd name="connsiteY52" fmla="*/ 277822 h 723592"/>
                  <a:gd name="connsiteX53" fmla="*/ 945261 w 971658"/>
                  <a:gd name="connsiteY53" fmla="*/ 275536 h 723592"/>
                  <a:gd name="connsiteX54" fmla="*/ 971550 w 971658"/>
                  <a:gd name="connsiteY54" fmla="*/ 256105 h 723592"/>
                  <a:gd name="connsiteX55" fmla="*/ 952119 w 971658"/>
                  <a:gd name="connsiteY55"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412623 w 971658"/>
                  <a:gd name="connsiteY7" fmla="*/ 81226 h 723592"/>
                  <a:gd name="connsiteX8" fmla="*/ 413766 w 971658"/>
                  <a:gd name="connsiteY8" fmla="*/ 126946 h 723592"/>
                  <a:gd name="connsiteX9" fmla="*/ 348615 w 971658"/>
                  <a:gd name="connsiteY9" fmla="*/ 136090 h 723592"/>
                  <a:gd name="connsiteX10" fmla="*/ 320040 w 971658"/>
                  <a:gd name="connsiteY10" fmla="*/ 120088 h 723592"/>
                  <a:gd name="connsiteX11" fmla="*/ 336042 w 971658"/>
                  <a:gd name="connsiteY11" fmla="*/ 91513 h 723592"/>
                  <a:gd name="connsiteX12" fmla="*/ 412623 w 971658"/>
                  <a:gd name="connsiteY12" fmla="*/ 81226 h 723592"/>
                  <a:gd name="connsiteX13" fmla="*/ 952119 w 971658"/>
                  <a:gd name="connsiteY13" fmla="*/ 229816 h 723592"/>
                  <a:gd name="connsiteX14" fmla="*/ 859536 w 971658"/>
                  <a:gd name="connsiteY14" fmla="*/ 249247 h 723592"/>
                  <a:gd name="connsiteX15" fmla="*/ 756666 w 971658"/>
                  <a:gd name="connsiteY15" fmla="*/ 256105 h 723592"/>
                  <a:gd name="connsiteX16" fmla="*/ 411480 w 971658"/>
                  <a:gd name="connsiteY16" fmla="*/ 35506 h 723592"/>
                  <a:gd name="connsiteX17" fmla="*/ 268605 w 971658"/>
                  <a:gd name="connsiteY17" fmla="*/ 67510 h 723592"/>
                  <a:gd name="connsiteX18" fmla="*/ 128016 w 971658"/>
                  <a:gd name="connsiteY18" fmla="*/ 1216 h 723592"/>
                  <a:gd name="connsiteX19" fmla="*/ 112014 w 971658"/>
                  <a:gd name="connsiteY19" fmla="*/ 14932 h 723592"/>
                  <a:gd name="connsiteX20" fmla="*/ 157734 w 971658"/>
                  <a:gd name="connsiteY20" fmla="*/ 144091 h 723592"/>
                  <a:gd name="connsiteX21" fmla="*/ 91440 w 971658"/>
                  <a:gd name="connsiteY21" fmla="*/ 242389 h 723592"/>
                  <a:gd name="connsiteX22" fmla="*/ 75438 w 971658"/>
                  <a:gd name="connsiteY22" fmla="*/ 256105 h 723592"/>
                  <a:gd name="connsiteX23" fmla="*/ 34290 w 971658"/>
                  <a:gd name="connsiteY23" fmla="*/ 266392 h 723592"/>
                  <a:gd name="connsiteX24" fmla="*/ 0 w 971658"/>
                  <a:gd name="connsiteY24" fmla="*/ 310969 h 723592"/>
                  <a:gd name="connsiteX25" fmla="*/ 0 w 971658"/>
                  <a:gd name="connsiteY25" fmla="*/ 400123 h 723592"/>
                  <a:gd name="connsiteX26" fmla="*/ 34290 w 971658"/>
                  <a:gd name="connsiteY26" fmla="*/ 444700 h 723592"/>
                  <a:gd name="connsiteX27" fmla="*/ 76581 w 971658"/>
                  <a:gd name="connsiteY27" fmla="*/ 454987 h 723592"/>
                  <a:gd name="connsiteX28" fmla="*/ 92583 w 971658"/>
                  <a:gd name="connsiteY28" fmla="*/ 468703 h 723592"/>
                  <a:gd name="connsiteX29" fmla="*/ 178308 w 971658"/>
                  <a:gd name="connsiteY29" fmla="*/ 586432 h 723592"/>
                  <a:gd name="connsiteX30" fmla="*/ 186309 w 971658"/>
                  <a:gd name="connsiteY30" fmla="*/ 600148 h 723592"/>
                  <a:gd name="connsiteX31" fmla="*/ 203454 w 971658"/>
                  <a:gd name="connsiteY31" fmla="*/ 704161 h 723592"/>
                  <a:gd name="connsiteX32" fmla="*/ 226314 w 971658"/>
                  <a:gd name="connsiteY32" fmla="*/ 723592 h 723592"/>
                  <a:gd name="connsiteX33" fmla="*/ 301752 w 971658"/>
                  <a:gd name="connsiteY33" fmla="*/ 723592 h 723592"/>
                  <a:gd name="connsiteX34" fmla="*/ 324612 w 971658"/>
                  <a:gd name="connsiteY34" fmla="*/ 704161 h 723592"/>
                  <a:gd name="connsiteX35" fmla="*/ 330327 w 971658"/>
                  <a:gd name="connsiteY35" fmla="*/ 667585 h 723592"/>
                  <a:gd name="connsiteX36" fmla="*/ 412623 w 971658"/>
                  <a:gd name="connsiteY36" fmla="*/ 677872 h 723592"/>
                  <a:gd name="connsiteX37" fmla="*/ 505206 w 971658"/>
                  <a:gd name="connsiteY37" fmla="*/ 665299 h 723592"/>
                  <a:gd name="connsiteX38" fmla="*/ 512064 w 971658"/>
                  <a:gd name="connsiteY38" fmla="*/ 704161 h 723592"/>
                  <a:gd name="connsiteX39" fmla="*/ 534924 w 971658"/>
                  <a:gd name="connsiteY39" fmla="*/ 723592 h 723592"/>
                  <a:gd name="connsiteX40" fmla="*/ 610362 w 971658"/>
                  <a:gd name="connsiteY40" fmla="*/ 723592 h 723592"/>
                  <a:gd name="connsiteX41" fmla="*/ 633222 w 971658"/>
                  <a:gd name="connsiteY41" fmla="*/ 704161 h 723592"/>
                  <a:gd name="connsiteX42" fmla="*/ 650367 w 971658"/>
                  <a:gd name="connsiteY42" fmla="*/ 600148 h 723592"/>
                  <a:gd name="connsiteX43" fmla="*/ 658368 w 971658"/>
                  <a:gd name="connsiteY43" fmla="*/ 586432 h 723592"/>
                  <a:gd name="connsiteX44" fmla="*/ 777240 w 971658"/>
                  <a:gd name="connsiteY44" fmla="*/ 355546 h 723592"/>
                  <a:gd name="connsiteX45" fmla="*/ 770382 w 971658"/>
                  <a:gd name="connsiteY45" fmla="*/ 299539 h 723592"/>
                  <a:gd name="connsiteX46" fmla="*/ 812673 w 971658"/>
                  <a:gd name="connsiteY46" fmla="*/ 291538 h 723592"/>
                  <a:gd name="connsiteX47" fmla="*/ 800100 w 971658"/>
                  <a:gd name="connsiteY47" fmla="*/ 332686 h 723592"/>
                  <a:gd name="connsiteX48" fmla="*/ 822960 w 971658"/>
                  <a:gd name="connsiteY48" fmla="*/ 393265 h 723592"/>
                  <a:gd name="connsiteX49" fmla="*/ 868680 w 971658"/>
                  <a:gd name="connsiteY49" fmla="*/ 413839 h 723592"/>
                  <a:gd name="connsiteX50" fmla="*/ 937260 w 971658"/>
                  <a:gd name="connsiteY50" fmla="*/ 333829 h 723592"/>
                  <a:gd name="connsiteX51" fmla="*/ 913257 w 971658"/>
                  <a:gd name="connsiteY51" fmla="*/ 277822 h 723592"/>
                  <a:gd name="connsiteX52" fmla="*/ 945261 w 971658"/>
                  <a:gd name="connsiteY52" fmla="*/ 275536 h 723592"/>
                  <a:gd name="connsiteX53" fmla="*/ 971550 w 971658"/>
                  <a:gd name="connsiteY53" fmla="*/ 256105 h 723592"/>
                  <a:gd name="connsiteX54" fmla="*/ 952119 w 971658"/>
                  <a:gd name="connsiteY54"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336042 w 971658"/>
                  <a:gd name="connsiteY7" fmla="*/ 91513 h 723592"/>
                  <a:gd name="connsiteX8" fmla="*/ 413766 w 971658"/>
                  <a:gd name="connsiteY8" fmla="*/ 126946 h 723592"/>
                  <a:gd name="connsiteX9" fmla="*/ 348615 w 971658"/>
                  <a:gd name="connsiteY9" fmla="*/ 136090 h 723592"/>
                  <a:gd name="connsiteX10" fmla="*/ 320040 w 971658"/>
                  <a:gd name="connsiteY10" fmla="*/ 120088 h 723592"/>
                  <a:gd name="connsiteX11" fmla="*/ 336042 w 971658"/>
                  <a:gd name="connsiteY11" fmla="*/ 91513 h 723592"/>
                  <a:gd name="connsiteX12" fmla="*/ 952119 w 971658"/>
                  <a:gd name="connsiteY12" fmla="*/ 229816 h 723592"/>
                  <a:gd name="connsiteX13" fmla="*/ 859536 w 971658"/>
                  <a:gd name="connsiteY13" fmla="*/ 249247 h 723592"/>
                  <a:gd name="connsiteX14" fmla="*/ 756666 w 971658"/>
                  <a:gd name="connsiteY14" fmla="*/ 256105 h 723592"/>
                  <a:gd name="connsiteX15" fmla="*/ 411480 w 971658"/>
                  <a:gd name="connsiteY15" fmla="*/ 35506 h 723592"/>
                  <a:gd name="connsiteX16" fmla="*/ 268605 w 971658"/>
                  <a:gd name="connsiteY16" fmla="*/ 67510 h 723592"/>
                  <a:gd name="connsiteX17" fmla="*/ 128016 w 971658"/>
                  <a:gd name="connsiteY17" fmla="*/ 1216 h 723592"/>
                  <a:gd name="connsiteX18" fmla="*/ 112014 w 971658"/>
                  <a:gd name="connsiteY18" fmla="*/ 14932 h 723592"/>
                  <a:gd name="connsiteX19" fmla="*/ 157734 w 971658"/>
                  <a:gd name="connsiteY19" fmla="*/ 144091 h 723592"/>
                  <a:gd name="connsiteX20" fmla="*/ 91440 w 971658"/>
                  <a:gd name="connsiteY20" fmla="*/ 242389 h 723592"/>
                  <a:gd name="connsiteX21" fmla="*/ 75438 w 971658"/>
                  <a:gd name="connsiteY21" fmla="*/ 256105 h 723592"/>
                  <a:gd name="connsiteX22" fmla="*/ 34290 w 971658"/>
                  <a:gd name="connsiteY22" fmla="*/ 266392 h 723592"/>
                  <a:gd name="connsiteX23" fmla="*/ 0 w 971658"/>
                  <a:gd name="connsiteY23" fmla="*/ 310969 h 723592"/>
                  <a:gd name="connsiteX24" fmla="*/ 0 w 971658"/>
                  <a:gd name="connsiteY24" fmla="*/ 400123 h 723592"/>
                  <a:gd name="connsiteX25" fmla="*/ 34290 w 971658"/>
                  <a:gd name="connsiteY25" fmla="*/ 444700 h 723592"/>
                  <a:gd name="connsiteX26" fmla="*/ 76581 w 971658"/>
                  <a:gd name="connsiteY26" fmla="*/ 454987 h 723592"/>
                  <a:gd name="connsiteX27" fmla="*/ 92583 w 971658"/>
                  <a:gd name="connsiteY27" fmla="*/ 468703 h 723592"/>
                  <a:gd name="connsiteX28" fmla="*/ 178308 w 971658"/>
                  <a:gd name="connsiteY28" fmla="*/ 586432 h 723592"/>
                  <a:gd name="connsiteX29" fmla="*/ 186309 w 971658"/>
                  <a:gd name="connsiteY29" fmla="*/ 600148 h 723592"/>
                  <a:gd name="connsiteX30" fmla="*/ 203454 w 971658"/>
                  <a:gd name="connsiteY30" fmla="*/ 704161 h 723592"/>
                  <a:gd name="connsiteX31" fmla="*/ 226314 w 971658"/>
                  <a:gd name="connsiteY31" fmla="*/ 723592 h 723592"/>
                  <a:gd name="connsiteX32" fmla="*/ 301752 w 971658"/>
                  <a:gd name="connsiteY32" fmla="*/ 723592 h 723592"/>
                  <a:gd name="connsiteX33" fmla="*/ 324612 w 971658"/>
                  <a:gd name="connsiteY33" fmla="*/ 704161 h 723592"/>
                  <a:gd name="connsiteX34" fmla="*/ 330327 w 971658"/>
                  <a:gd name="connsiteY34" fmla="*/ 667585 h 723592"/>
                  <a:gd name="connsiteX35" fmla="*/ 412623 w 971658"/>
                  <a:gd name="connsiteY35" fmla="*/ 677872 h 723592"/>
                  <a:gd name="connsiteX36" fmla="*/ 505206 w 971658"/>
                  <a:gd name="connsiteY36" fmla="*/ 665299 h 723592"/>
                  <a:gd name="connsiteX37" fmla="*/ 512064 w 971658"/>
                  <a:gd name="connsiteY37" fmla="*/ 704161 h 723592"/>
                  <a:gd name="connsiteX38" fmla="*/ 534924 w 971658"/>
                  <a:gd name="connsiteY38" fmla="*/ 723592 h 723592"/>
                  <a:gd name="connsiteX39" fmla="*/ 610362 w 971658"/>
                  <a:gd name="connsiteY39" fmla="*/ 723592 h 723592"/>
                  <a:gd name="connsiteX40" fmla="*/ 633222 w 971658"/>
                  <a:gd name="connsiteY40" fmla="*/ 704161 h 723592"/>
                  <a:gd name="connsiteX41" fmla="*/ 650367 w 971658"/>
                  <a:gd name="connsiteY41" fmla="*/ 600148 h 723592"/>
                  <a:gd name="connsiteX42" fmla="*/ 658368 w 971658"/>
                  <a:gd name="connsiteY42" fmla="*/ 586432 h 723592"/>
                  <a:gd name="connsiteX43" fmla="*/ 777240 w 971658"/>
                  <a:gd name="connsiteY43" fmla="*/ 355546 h 723592"/>
                  <a:gd name="connsiteX44" fmla="*/ 770382 w 971658"/>
                  <a:gd name="connsiteY44" fmla="*/ 299539 h 723592"/>
                  <a:gd name="connsiteX45" fmla="*/ 812673 w 971658"/>
                  <a:gd name="connsiteY45" fmla="*/ 291538 h 723592"/>
                  <a:gd name="connsiteX46" fmla="*/ 800100 w 971658"/>
                  <a:gd name="connsiteY46" fmla="*/ 332686 h 723592"/>
                  <a:gd name="connsiteX47" fmla="*/ 822960 w 971658"/>
                  <a:gd name="connsiteY47" fmla="*/ 393265 h 723592"/>
                  <a:gd name="connsiteX48" fmla="*/ 868680 w 971658"/>
                  <a:gd name="connsiteY48" fmla="*/ 413839 h 723592"/>
                  <a:gd name="connsiteX49" fmla="*/ 937260 w 971658"/>
                  <a:gd name="connsiteY49" fmla="*/ 333829 h 723592"/>
                  <a:gd name="connsiteX50" fmla="*/ 913257 w 971658"/>
                  <a:gd name="connsiteY50" fmla="*/ 277822 h 723592"/>
                  <a:gd name="connsiteX51" fmla="*/ 945261 w 971658"/>
                  <a:gd name="connsiteY51" fmla="*/ 275536 h 723592"/>
                  <a:gd name="connsiteX52" fmla="*/ 971550 w 971658"/>
                  <a:gd name="connsiteY52" fmla="*/ 256105 h 723592"/>
                  <a:gd name="connsiteX53" fmla="*/ 952119 w 971658"/>
                  <a:gd name="connsiteY53"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336042 w 971658"/>
                  <a:gd name="connsiteY7" fmla="*/ 91513 h 723592"/>
                  <a:gd name="connsiteX8" fmla="*/ 348615 w 971658"/>
                  <a:gd name="connsiteY8" fmla="*/ 136090 h 723592"/>
                  <a:gd name="connsiteX9" fmla="*/ 320040 w 971658"/>
                  <a:gd name="connsiteY9" fmla="*/ 120088 h 723592"/>
                  <a:gd name="connsiteX10" fmla="*/ 336042 w 971658"/>
                  <a:gd name="connsiteY10" fmla="*/ 91513 h 723592"/>
                  <a:gd name="connsiteX11" fmla="*/ 952119 w 971658"/>
                  <a:gd name="connsiteY11" fmla="*/ 229816 h 723592"/>
                  <a:gd name="connsiteX12" fmla="*/ 859536 w 971658"/>
                  <a:gd name="connsiteY12" fmla="*/ 249247 h 723592"/>
                  <a:gd name="connsiteX13" fmla="*/ 756666 w 971658"/>
                  <a:gd name="connsiteY13" fmla="*/ 256105 h 723592"/>
                  <a:gd name="connsiteX14" fmla="*/ 411480 w 971658"/>
                  <a:gd name="connsiteY14" fmla="*/ 35506 h 723592"/>
                  <a:gd name="connsiteX15" fmla="*/ 268605 w 971658"/>
                  <a:gd name="connsiteY15" fmla="*/ 67510 h 723592"/>
                  <a:gd name="connsiteX16" fmla="*/ 128016 w 971658"/>
                  <a:gd name="connsiteY16" fmla="*/ 1216 h 723592"/>
                  <a:gd name="connsiteX17" fmla="*/ 112014 w 971658"/>
                  <a:gd name="connsiteY17" fmla="*/ 14932 h 723592"/>
                  <a:gd name="connsiteX18" fmla="*/ 157734 w 971658"/>
                  <a:gd name="connsiteY18" fmla="*/ 144091 h 723592"/>
                  <a:gd name="connsiteX19" fmla="*/ 91440 w 971658"/>
                  <a:gd name="connsiteY19" fmla="*/ 242389 h 723592"/>
                  <a:gd name="connsiteX20" fmla="*/ 75438 w 971658"/>
                  <a:gd name="connsiteY20" fmla="*/ 256105 h 723592"/>
                  <a:gd name="connsiteX21" fmla="*/ 34290 w 971658"/>
                  <a:gd name="connsiteY21" fmla="*/ 266392 h 723592"/>
                  <a:gd name="connsiteX22" fmla="*/ 0 w 971658"/>
                  <a:gd name="connsiteY22" fmla="*/ 310969 h 723592"/>
                  <a:gd name="connsiteX23" fmla="*/ 0 w 971658"/>
                  <a:gd name="connsiteY23" fmla="*/ 400123 h 723592"/>
                  <a:gd name="connsiteX24" fmla="*/ 34290 w 971658"/>
                  <a:gd name="connsiteY24" fmla="*/ 444700 h 723592"/>
                  <a:gd name="connsiteX25" fmla="*/ 76581 w 971658"/>
                  <a:gd name="connsiteY25" fmla="*/ 454987 h 723592"/>
                  <a:gd name="connsiteX26" fmla="*/ 92583 w 971658"/>
                  <a:gd name="connsiteY26" fmla="*/ 468703 h 723592"/>
                  <a:gd name="connsiteX27" fmla="*/ 178308 w 971658"/>
                  <a:gd name="connsiteY27" fmla="*/ 586432 h 723592"/>
                  <a:gd name="connsiteX28" fmla="*/ 186309 w 971658"/>
                  <a:gd name="connsiteY28" fmla="*/ 600148 h 723592"/>
                  <a:gd name="connsiteX29" fmla="*/ 203454 w 971658"/>
                  <a:gd name="connsiteY29" fmla="*/ 704161 h 723592"/>
                  <a:gd name="connsiteX30" fmla="*/ 226314 w 971658"/>
                  <a:gd name="connsiteY30" fmla="*/ 723592 h 723592"/>
                  <a:gd name="connsiteX31" fmla="*/ 301752 w 971658"/>
                  <a:gd name="connsiteY31" fmla="*/ 723592 h 723592"/>
                  <a:gd name="connsiteX32" fmla="*/ 324612 w 971658"/>
                  <a:gd name="connsiteY32" fmla="*/ 704161 h 723592"/>
                  <a:gd name="connsiteX33" fmla="*/ 330327 w 971658"/>
                  <a:gd name="connsiteY33" fmla="*/ 667585 h 723592"/>
                  <a:gd name="connsiteX34" fmla="*/ 412623 w 971658"/>
                  <a:gd name="connsiteY34" fmla="*/ 677872 h 723592"/>
                  <a:gd name="connsiteX35" fmla="*/ 505206 w 971658"/>
                  <a:gd name="connsiteY35" fmla="*/ 665299 h 723592"/>
                  <a:gd name="connsiteX36" fmla="*/ 512064 w 971658"/>
                  <a:gd name="connsiteY36" fmla="*/ 704161 h 723592"/>
                  <a:gd name="connsiteX37" fmla="*/ 534924 w 971658"/>
                  <a:gd name="connsiteY37" fmla="*/ 723592 h 723592"/>
                  <a:gd name="connsiteX38" fmla="*/ 610362 w 971658"/>
                  <a:gd name="connsiteY38" fmla="*/ 723592 h 723592"/>
                  <a:gd name="connsiteX39" fmla="*/ 633222 w 971658"/>
                  <a:gd name="connsiteY39" fmla="*/ 704161 h 723592"/>
                  <a:gd name="connsiteX40" fmla="*/ 650367 w 971658"/>
                  <a:gd name="connsiteY40" fmla="*/ 600148 h 723592"/>
                  <a:gd name="connsiteX41" fmla="*/ 658368 w 971658"/>
                  <a:gd name="connsiteY41" fmla="*/ 586432 h 723592"/>
                  <a:gd name="connsiteX42" fmla="*/ 777240 w 971658"/>
                  <a:gd name="connsiteY42" fmla="*/ 355546 h 723592"/>
                  <a:gd name="connsiteX43" fmla="*/ 770382 w 971658"/>
                  <a:gd name="connsiteY43" fmla="*/ 299539 h 723592"/>
                  <a:gd name="connsiteX44" fmla="*/ 812673 w 971658"/>
                  <a:gd name="connsiteY44" fmla="*/ 291538 h 723592"/>
                  <a:gd name="connsiteX45" fmla="*/ 800100 w 971658"/>
                  <a:gd name="connsiteY45" fmla="*/ 332686 h 723592"/>
                  <a:gd name="connsiteX46" fmla="*/ 822960 w 971658"/>
                  <a:gd name="connsiteY46" fmla="*/ 393265 h 723592"/>
                  <a:gd name="connsiteX47" fmla="*/ 868680 w 971658"/>
                  <a:gd name="connsiteY47" fmla="*/ 413839 h 723592"/>
                  <a:gd name="connsiteX48" fmla="*/ 937260 w 971658"/>
                  <a:gd name="connsiteY48" fmla="*/ 333829 h 723592"/>
                  <a:gd name="connsiteX49" fmla="*/ 913257 w 971658"/>
                  <a:gd name="connsiteY49" fmla="*/ 277822 h 723592"/>
                  <a:gd name="connsiteX50" fmla="*/ 945261 w 971658"/>
                  <a:gd name="connsiteY50" fmla="*/ 275536 h 723592"/>
                  <a:gd name="connsiteX51" fmla="*/ 971550 w 971658"/>
                  <a:gd name="connsiteY51" fmla="*/ 256105 h 723592"/>
                  <a:gd name="connsiteX52" fmla="*/ 952119 w 971658"/>
                  <a:gd name="connsiteY52"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336042 w 971658"/>
                  <a:gd name="connsiteY7" fmla="*/ 91513 h 723592"/>
                  <a:gd name="connsiteX8" fmla="*/ 348615 w 971658"/>
                  <a:gd name="connsiteY8" fmla="*/ 136090 h 723592"/>
                  <a:gd name="connsiteX9" fmla="*/ 336042 w 971658"/>
                  <a:gd name="connsiteY9" fmla="*/ 91513 h 723592"/>
                  <a:gd name="connsiteX10" fmla="*/ 952119 w 971658"/>
                  <a:gd name="connsiteY10" fmla="*/ 229816 h 723592"/>
                  <a:gd name="connsiteX11" fmla="*/ 859536 w 971658"/>
                  <a:gd name="connsiteY11" fmla="*/ 249247 h 723592"/>
                  <a:gd name="connsiteX12" fmla="*/ 756666 w 971658"/>
                  <a:gd name="connsiteY12" fmla="*/ 256105 h 723592"/>
                  <a:gd name="connsiteX13" fmla="*/ 411480 w 971658"/>
                  <a:gd name="connsiteY13" fmla="*/ 35506 h 723592"/>
                  <a:gd name="connsiteX14" fmla="*/ 268605 w 971658"/>
                  <a:gd name="connsiteY14" fmla="*/ 67510 h 723592"/>
                  <a:gd name="connsiteX15" fmla="*/ 128016 w 971658"/>
                  <a:gd name="connsiteY15" fmla="*/ 1216 h 723592"/>
                  <a:gd name="connsiteX16" fmla="*/ 112014 w 971658"/>
                  <a:gd name="connsiteY16" fmla="*/ 14932 h 723592"/>
                  <a:gd name="connsiteX17" fmla="*/ 157734 w 971658"/>
                  <a:gd name="connsiteY17" fmla="*/ 144091 h 723592"/>
                  <a:gd name="connsiteX18" fmla="*/ 91440 w 971658"/>
                  <a:gd name="connsiteY18" fmla="*/ 242389 h 723592"/>
                  <a:gd name="connsiteX19" fmla="*/ 75438 w 971658"/>
                  <a:gd name="connsiteY19" fmla="*/ 256105 h 723592"/>
                  <a:gd name="connsiteX20" fmla="*/ 34290 w 971658"/>
                  <a:gd name="connsiteY20" fmla="*/ 266392 h 723592"/>
                  <a:gd name="connsiteX21" fmla="*/ 0 w 971658"/>
                  <a:gd name="connsiteY21" fmla="*/ 310969 h 723592"/>
                  <a:gd name="connsiteX22" fmla="*/ 0 w 971658"/>
                  <a:gd name="connsiteY22" fmla="*/ 400123 h 723592"/>
                  <a:gd name="connsiteX23" fmla="*/ 34290 w 971658"/>
                  <a:gd name="connsiteY23" fmla="*/ 444700 h 723592"/>
                  <a:gd name="connsiteX24" fmla="*/ 76581 w 971658"/>
                  <a:gd name="connsiteY24" fmla="*/ 454987 h 723592"/>
                  <a:gd name="connsiteX25" fmla="*/ 92583 w 971658"/>
                  <a:gd name="connsiteY25" fmla="*/ 468703 h 723592"/>
                  <a:gd name="connsiteX26" fmla="*/ 178308 w 971658"/>
                  <a:gd name="connsiteY26" fmla="*/ 586432 h 723592"/>
                  <a:gd name="connsiteX27" fmla="*/ 186309 w 971658"/>
                  <a:gd name="connsiteY27" fmla="*/ 600148 h 723592"/>
                  <a:gd name="connsiteX28" fmla="*/ 203454 w 971658"/>
                  <a:gd name="connsiteY28" fmla="*/ 704161 h 723592"/>
                  <a:gd name="connsiteX29" fmla="*/ 226314 w 971658"/>
                  <a:gd name="connsiteY29" fmla="*/ 723592 h 723592"/>
                  <a:gd name="connsiteX30" fmla="*/ 301752 w 971658"/>
                  <a:gd name="connsiteY30" fmla="*/ 723592 h 723592"/>
                  <a:gd name="connsiteX31" fmla="*/ 324612 w 971658"/>
                  <a:gd name="connsiteY31" fmla="*/ 704161 h 723592"/>
                  <a:gd name="connsiteX32" fmla="*/ 330327 w 971658"/>
                  <a:gd name="connsiteY32" fmla="*/ 667585 h 723592"/>
                  <a:gd name="connsiteX33" fmla="*/ 412623 w 971658"/>
                  <a:gd name="connsiteY33" fmla="*/ 677872 h 723592"/>
                  <a:gd name="connsiteX34" fmla="*/ 505206 w 971658"/>
                  <a:gd name="connsiteY34" fmla="*/ 665299 h 723592"/>
                  <a:gd name="connsiteX35" fmla="*/ 512064 w 971658"/>
                  <a:gd name="connsiteY35" fmla="*/ 704161 h 723592"/>
                  <a:gd name="connsiteX36" fmla="*/ 534924 w 971658"/>
                  <a:gd name="connsiteY36" fmla="*/ 723592 h 723592"/>
                  <a:gd name="connsiteX37" fmla="*/ 610362 w 971658"/>
                  <a:gd name="connsiteY37" fmla="*/ 723592 h 723592"/>
                  <a:gd name="connsiteX38" fmla="*/ 633222 w 971658"/>
                  <a:gd name="connsiteY38" fmla="*/ 704161 h 723592"/>
                  <a:gd name="connsiteX39" fmla="*/ 650367 w 971658"/>
                  <a:gd name="connsiteY39" fmla="*/ 600148 h 723592"/>
                  <a:gd name="connsiteX40" fmla="*/ 658368 w 971658"/>
                  <a:gd name="connsiteY40" fmla="*/ 586432 h 723592"/>
                  <a:gd name="connsiteX41" fmla="*/ 777240 w 971658"/>
                  <a:gd name="connsiteY41" fmla="*/ 355546 h 723592"/>
                  <a:gd name="connsiteX42" fmla="*/ 770382 w 971658"/>
                  <a:gd name="connsiteY42" fmla="*/ 299539 h 723592"/>
                  <a:gd name="connsiteX43" fmla="*/ 812673 w 971658"/>
                  <a:gd name="connsiteY43" fmla="*/ 291538 h 723592"/>
                  <a:gd name="connsiteX44" fmla="*/ 800100 w 971658"/>
                  <a:gd name="connsiteY44" fmla="*/ 332686 h 723592"/>
                  <a:gd name="connsiteX45" fmla="*/ 822960 w 971658"/>
                  <a:gd name="connsiteY45" fmla="*/ 393265 h 723592"/>
                  <a:gd name="connsiteX46" fmla="*/ 868680 w 971658"/>
                  <a:gd name="connsiteY46" fmla="*/ 413839 h 723592"/>
                  <a:gd name="connsiteX47" fmla="*/ 937260 w 971658"/>
                  <a:gd name="connsiteY47" fmla="*/ 333829 h 723592"/>
                  <a:gd name="connsiteX48" fmla="*/ 913257 w 971658"/>
                  <a:gd name="connsiteY48" fmla="*/ 277822 h 723592"/>
                  <a:gd name="connsiteX49" fmla="*/ 945261 w 971658"/>
                  <a:gd name="connsiteY49" fmla="*/ 275536 h 723592"/>
                  <a:gd name="connsiteX50" fmla="*/ 971550 w 971658"/>
                  <a:gd name="connsiteY50" fmla="*/ 256105 h 723592"/>
                  <a:gd name="connsiteX51" fmla="*/ 952119 w 971658"/>
                  <a:gd name="connsiteY51"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952119 w 971658"/>
                  <a:gd name="connsiteY7" fmla="*/ 229816 h 723592"/>
                  <a:gd name="connsiteX8" fmla="*/ 859536 w 971658"/>
                  <a:gd name="connsiteY8" fmla="*/ 249247 h 723592"/>
                  <a:gd name="connsiteX9" fmla="*/ 756666 w 971658"/>
                  <a:gd name="connsiteY9" fmla="*/ 256105 h 723592"/>
                  <a:gd name="connsiteX10" fmla="*/ 411480 w 971658"/>
                  <a:gd name="connsiteY10" fmla="*/ 35506 h 723592"/>
                  <a:gd name="connsiteX11" fmla="*/ 268605 w 971658"/>
                  <a:gd name="connsiteY11" fmla="*/ 67510 h 723592"/>
                  <a:gd name="connsiteX12" fmla="*/ 128016 w 971658"/>
                  <a:gd name="connsiteY12" fmla="*/ 1216 h 723592"/>
                  <a:gd name="connsiteX13" fmla="*/ 112014 w 971658"/>
                  <a:gd name="connsiteY13" fmla="*/ 14932 h 723592"/>
                  <a:gd name="connsiteX14" fmla="*/ 157734 w 971658"/>
                  <a:gd name="connsiteY14" fmla="*/ 144091 h 723592"/>
                  <a:gd name="connsiteX15" fmla="*/ 91440 w 971658"/>
                  <a:gd name="connsiteY15" fmla="*/ 242389 h 723592"/>
                  <a:gd name="connsiteX16" fmla="*/ 75438 w 971658"/>
                  <a:gd name="connsiteY16" fmla="*/ 256105 h 723592"/>
                  <a:gd name="connsiteX17" fmla="*/ 34290 w 971658"/>
                  <a:gd name="connsiteY17" fmla="*/ 266392 h 723592"/>
                  <a:gd name="connsiteX18" fmla="*/ 0 w 971658"/>
                  <a:gd name="connsiteY18" fmla="*/ 310969 h 723592"/>
                  <a:gd name="connsiteX19" fmla="*/ 0 w 971658"/>
                  <a:gd name="connsiteY19" fmla="*/ 400123 h 723592"/>
                  <a:gd name="connsiteX20" fmla="*/ 34290 w 971658"/>
                  <a:gd name="connsiteY20" fmla="*/ 444700 h 723592"/>
                  <a:gd name="connsiteX21" fmla="*/ 76581 w 971658"/>
                  <a:gd name="connsiteY21" fmla="*/ 454987 h 723592"/>
                  <a:gd name="connsiteX22" fmla="*/ 92583 w 971658"/>
                  <a:gd name="connsiteY22" fmla="*/ 468703 h 723592"/>
                  <a:gd name="connsiteX23" fmla="*/ 178308 w 971658"/>
                  <a:gd name="connsiteY23" fmla="*/ 586432 h 723592"/>
                  <a:gd name="connsiteX24" fmla="*/ 186309 w 971658"/>
                  <a:gd name="connsiteY24" fmla="*/ 600148 h 723592"/>
                  <a:gd name="connsiteX25" fmla="*/ 203454 w 971658"/>
                  <a:gd name="connsiteY25" fmla="*/ 704161 h 723592"/>
                  <a:gd name="connsiteX26" fmla="*/ 226314 w 971658"/>
                  <a:gd name="connsiteY26" fmla="*/ 723592 h 723592"/>
                  <a:gd name="connsiteX27" fmla="*/ 301752 w 971658"/>
                  <a:gd name="connsiteY27" fmla="*/ 723592 h 723592"/>
                  <a:gd name="connsiteX28" fmla="*/ 324612 w 971658"/>
                  <a:gd name="connsiteY28" fmla="*/ 704161 h 723592"/>
                  <a:gd name="connsiteX29" fmla="*/ 330327 w 971658"/>
                  <a:gd name="connsiteY29" fmla="*/ 667585 h 723592"/>
                  <a:gd name="connsiteX30" fmla="*/ 412623 w 971658"/>
                  <a:gd name="connsiteY30" fmla="*/ 677872 h 723592"/>
                  <a:gd name="connsiteX31" fmla="*/ 505206 w 971658"/>
                  <a:gd name="connsiteY31" fmla="*/ 665299 h 723592"/>
                  <a:gd name="connsiteX32" fmla="*/ 512064 w 971658"/>
                  <a:gd name="connsiteY32" fmla="*/ 704161 h 723592"/>
                  <a:gd name="connsiteX33" fmla="*/ 534924 w 971658"/>
                  <a:gd name="connsiteY33" fmla="*/ 723592 h 723592"/>
                  <a:gd name="connsiteX34" fmla="*/ 610362 w 971658"/>
                  <a:gd name="connsiteY34" fmla="*/ 723592 h 723592"/>
                  <a:gd name="connsiteX35" fmla="*/ 633222 w 971658"/>
                  <a:gd name="connsiteY35" fmla="*/ 704161 h 723592"/>
                  <a:gd name="connsiteX36" fmla="*/ 650367 w 971658"/>
                  <a:gd name="connsiteY36" fmla="*/ 600148 h 723592"/>
                  <a:gd name="connsiteX37" fmla="*/ 658368 w 971658"/>
                  <a:gd name="connsiteY37" fmla="*/ 586432 h 723592"/>
                  <a:gd name="connsiteX38" fmla="*/ 777240 w 971658"/>
                  <a:gd name="connsiteY38" fmla="*/ 355546 h 723592"/>
                  <a:gd name="connsiteX39" fmla="*/ 770382 w 971658"/>
                  <a:gd name="connsiteY39" fmla="*/ 299539 h 723592"/>
                  <a:gd name="connsiteX40" fmla="*/ 812673 w 971658"/>
                  <a:gd name="connsiteY40" fmla="*/ 291538 h 723592"/>
                  <a:gd name="connsiteX41" fmla="*/ 800100 w 971658"/>
                  <a:gd name="connsiteY41" fmla="*/ 332686 h 723592"/>
                  <a:gd name="connsiteX42" fmla="*/ 822960 w 971658"/>
                  <a:gd name="connsiteY42" fmla="*/ 393265 h 723592"/>
                  <a:gd name="connsiteX43" fmla="*/ 868680 w 971658"/>
                  <a:gd name="connsiteY43" fmla="*/ 413839 h 723592"/>
                  <a:gd name="connsiteX44" fmla="*/ 937260 w 971658"/>
                  <a:gd name="connsiteY44" fmla="*/ 333829 h 723592"/>
                  <a:gd name="connsiteX45" fmla="*/ 913257 w 971658"/>
                  <a:gd name="connsiteY45" fmla="*/ 277822 h 723592"/>
                  <a:gd name="connsiteX46" fmla="*/ 945261 w 971658"/>
                  <a:gd name="connsiteY46" fmla="*/ 275536 h 723592"/>
                  <a:gd name="connsiteX47" fmla="*/ 971550 w 971658"/>
                  <a:gd name="connsiteY47" fmla="*/ 256105 h 723592"/>
                  <a:gd name="connsiteX48" fmla="*/ 952119 w 971658"/>
                  <a:gd name="connsiteY48" fmla="*/ 229816 h 72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71658" h="723592">
                    <a:moveTo>
                      <a:pt x="868680" y="366976"/>
                    </a:moveTo>
                    <a:cubicBezTo>
                      <a:pt x="862965" y="366976"/>
                      <a:pt x="858393" y="363547"/>
                      <a:pt x="854964" y="360118"/>
                    </a:cubicBezTo>
                    <a:cubicBezTo>
                      <a:pt x="849249" y="354403"/>
                      <a:pt x="845820" y="344116"/>
                      <a:pt x="845820" y="333829"/>
                    </a:cubicBezTo>
                    <a:cubicBezTo>
                      <a:pt x="845820" y="318970"/>
                      <a:pt x="856107" y="307540"/>
                      <a:pt x="865251" y="300682"/>
                    </a:cubicBezTo>
                    <a:lnTo>
                      <a:pt x="866394" y="299539"/>
                    </a:lnTo>
                    <a:cubicBezTo>
                      <a:pt x="888111" y="310969"/>
                      <a:pt x="891540" y="322399"/>
                      <a:pt x="891540" y="332686"/>
                    </a:cubicBezTo>
                    <a:cubicBezTo>
                      <a:pt x="891540" y="350974"/>
                      <a:pt x="881253" y="366976"/>
                      <a:pt x="868680" y="366976"/>
                    </a:cubicBezTo>
                    <a:close/>
                    <a:moveTo>
                      <a:pt x="952119" y="229816"/>
                    </a:moveTo>
                    <a:cubicBezTo>
                      <a:pt x="923544" y="225244"/>
                      <a:pt x="888111" y="233245"/>
                      <a:pt x="859536" y="249247"/>
                    </a:cubicBezTo>
                    <a:cubicBezTo>
                      <a:pt x="833247" y="243532"/>
                      <a:pt x="793242" y="243532"/>
                      <a:pt x="756666" y="256105"/>
                    </a:cubicBezTo>
                    <a:cubicBezTo>
                      <a:pt x="702945" y="128089"/>
                      <a:pt x="553212" y="35506"/>
                      <a:pt x="411480" y="35506"/>
                    </a:cubicBezTo>
                    <a:cubicBezTo>
                      <a:pt x="362331" y="35506"/>
                      <a:pt x="313182" y="46936"/>
                      <a:pt x="268605" y="67510"/>
                    </a:cubicBezTo>
                    <a:lnTo>
                      <a:pt x="128016" y="1216"/>
                    </a:lnTo>
                    <a:cubicBezTo>
                      <a:pt x="118872" y="-3356"/>
                      <a:pt x="108585" y="5788"/>
                      <a:pt x="112014" y="14932"/>
                    </a:cubicBezTo>
                    <a:lnTo>
                      <a:pt x="157734" y="144091"/>
                    </a:lnTo>
                    <a:cubicBezTo>
                      <a:pt x="130302" y="172666"/>
                      <a:pt x="107442" y="205813"/>
                      <a:pt x="91440" y="242389"/>
                    </a:cubicBezTo>
                    <a:cubicBezTo>
                      <a:pt x="89154" y="249247"/>
                      <a:pt x="83439" y="253819"/>
                      <a:pt x="75438" y="256105"/>
                    </a:cubicBezTo>
                    <a:lnTo>
                      <a:pt x="34290" y="266392"/>
                    </a:lnTo>
                    <a:cubicBezTo>
                      <a:pt x="13716" y="270964"/>
                      <a:pt x="0" y="289252"/>
                      <a:pt x="0" y="310969"/>
                    </a:cubicBezTo>
                    <a:lnTo>
                      <a:pt x="0" y="400123"/>
                    </a:lnTo>
                    <a:cubicBezTo>
                      <a:pt x="0" y="420697"/>
                      <a:pt x="13716" y="438985"/>
                      <a:pt x="34290" y="444700"/>
                    </a:cubicBezTo>
                    <a:lnTo>
                      <a:pt x="76581" y="454987"/>
                    </a:lnTo>
                    <a:cubicBezTo>
                      <a:pt x="83439" y="457273"/>
                      <a:pt x="89154" y="461845"/>
                      <a:pt x="92583" y="468703"/>
                    </a:cubicBezTo>
                    <a:cubicBezTo>
                      <a:pt x="112014" y="513280"/>
                      <a:pt x="141732" y="553285"/>
                      <a:pt x="178308" y="586432"/>
                    </a:cubicBezTo>
                    <a:cubicBezTo>
                      <a:pt x="181737" y="589861"/>
                      <a:pt x="185166" y="594433"/>
                      <a:pt x="186309" y="600148"/>
                    </a:cubicBezTo>
                    <a:lnTo>
                      <a:pt x="203454" y="704161"/>
                    </a:lnTo>
                    <a:cubicBezTo>
                      <a:pt x="205740" y="715591"/>
                      <a:pt x="214884" y="723592"/>
                      <a:pt x="226314" y="723592"/>
                    </a:cubicBezTo>
                    <a:lnTo>
                      <a:pt x="301752" y="723592"/>
                    </a:lnTo>
                    <a:cubicBezTo>
                      <a:pt x="313182" y="723592"/>
                      <a:pt x="322326" y="715591"/>
                      <a:pt x="324612" y="704161"/>
                    </a:cubicBezTo>
                    <a:lnTo>
                      <a:pt x="330327" y="667585"/>
                    </a:lnTo>
                    <a:cubicBezTo>
                      <a:pt x="356616" y="674443"/>
                      <a:pt x="384048" y="677872"/>
                      <a:pt x="412623" y="677872"/>
                    </a:cubicBezTo>
                    <a:cubicBezTo>
                      <a:pt x="443484" y="677872"/>
                      <a:pt x="475488" y="673300"/>
                      <a:pt x="505206" y="665299"/>
                    </a:cubicBezTo>
                    <a:lnTo>
                      <a:pt x="512064" y="704161"/>
                    </a:lnTo>
                    <a:cubicBezTo>
                      <a:pt x="514350" y="715591"/>
                      <a:pt x="523494" y="723592"/>
                      <a:pt x="534924" y="723592"/>
                    </a:cubicBezTo>
                    <a:lnTo>
                      <a:pt x="610362" y="723592"/>
                    </a:lnTo>
                    <a:cubicBezTo>
                      <a:pt x="621792" y="723592"/>
                      <a:pt x="630936" y="715591"/>
                      <a:pt x="633222" y="704161"/>
                    </a:cubicBezTo>
                    <a:lnTo>
                      <a:pt x="650367" y="600148"/>
                    </a:lnTo>
                    <a:cubicBezTo>
                      <a:pt x="651510" y="594433"/>
                      <a:pt x="653796" y="589861"/>
                      <a:pt x="658368" y="586432"/>
                    </a:cubicBezTo>
                    <a:cubicBezTo>
                      <a:pt x="728091" y="525853"/>
                      <a:pt x="777240" y="445843"/>
                      <a:pt x="777240" y="355546"/>
                    </a:cubicBezTo>
                    <a:cubicBezTo>
                      <a:pt x="777240" y="336115"/>
                      <a:pt x="774954" y="317827"/>
                      <a:pt x="770382" y="299539"/>
                    </a:cubicBezTo>
                    <a:cubicBezTo>
                      <a:pt x="784098" y="294967"/>
                      <a:pt x="798957" y="291538"/>
                      <a:pt x="812673" y="291538"/>
                    </a:cubicBezTo>
                    <a:cubicBezTo>
                      <a:pt x="804672" y="304111"/>
                      <a:pt x="800100" y="317827"/>
                      <a:pt x="800100" y="332686"/>
                    </a:cubicBezTo>
                    <a:cubicBezTo>
                      <a:pt x="798957" y="355546"/>
                      <a:pt x="808101" y="377263"/>
                      <a:pt x="822960" y="393265"/>
                    </a:cubicBezTo>
                    <a:cubicBezTo>
                      <a:pt x="835533" y="405838"/>
                      <a:pt x="851535" y="413839"/>
                      <a:pt x="868680" y="413839"/>
                    </a:cubicBezTo>
                    <a:cubicBezTo>
                      <a:pt x="906399" y="413839"/>
                      <a:pt x="937260" y="378406"/>
                      <a:pt x="937260" y="333829"/>
                    </a:cubicBezTo>
                    <a:cubicBezTo>
                      <a:pt x="937260" y="312112"/>
                      <a:pt x="929259" y="292681"/>
                      <a:pt x="913257" y="277822"/>
                    </a:cubicBezTo>
                    <a:cubicBezTo>
                      <a:pt x="924687" y="275536"/>
                      <a:pt x="934974" y="274393"/>
                      <a:pt x="945261" y="275536"/>
                    </a:cubicBezTo>
                    <a:cubicBezTo>
                      <a:pt x="957834" y="277822"/>
                      <a:pt x="969264" y="268678"/>
                      <a:pt x="971550" y="256105"/>
                    </a:cubicBezTo>
                    <a:cubicBezTo>
                      <a:pt x="972693" y="243532"/>
                      <a:pt x="964692" y="232102"/>
                      <a:pt x="952119" y="229816"/>
                    </a:cubicBezTo>
                    <a:close/>
                  </a:path>
                </a:pathLst>
              </a:custGeom>
              <a:solidFill>
                <a:srgbClr val="50AEE2"/>
              </a:solidFill>
              <a:ln w="11410" cap="flat">
                <a:noFill/>
                <a:prstDash val="solid"/>
                <a:miter/>
              </a:ln>
            </p:spPr>
            <p:txBody>
              <a:bodyPr rtlCol="0" anchor="ctr"/>
              <a:lstStyle/>
              <a:p>
                <a:endParaRPr lang="en-US" sz="1941" dirty="0">
                  <a:latin typeface="+mn-lt"/>
                </a:endParaRPr>
              </a:p>
            </p:txBody>
          </p:sp>
          <p:sp>
            <p:nvSpPr>
              <p:cNvPr id="40" name="Lightning Bolt 39">
                <a:extLst>
                  <a:ext uri="{FF2B5EF4-FFF2-40B4-BE49-F238E27FC236}">
                    <a16:creationId xmlns:a16="http://schemas.microsoft.com/office/drawing/2014/main" id="{346BE5BA-DA6E-4BF4-9795-C5B99F33600D}"/>
                  </a:ext>
                </a:extLst>
              </p:cNvPr>
              <p:cNvSpPr/>
              <p:nvPr/>
            </p:nvSpPr>
            <p:spPr bwMode="auto">
              <a:xfrm rot="1211454">
                <a:off x="7248540" y="4633281"/>
                <a:ext cx="603465" cy="578247"/>
              </a:xfrm>
              <a:prstGeom prst="lightningBolt">
                <a:avLst/>
              </a:prstGeom>
              <a:solidFill>
                <a:srgbClr val="FFFFFF"/>
              </a:solidFill>
              <a:ln w="9525" cap="flat" cmpd="sng" algn="ctr">
                <a:noFill/>
                <a:prstDash val="solid"/>
                <a:round/>
                <a:headEnd type="none" w="med" len="med"/>
                <a:tailEnd type="none" w="med" len="med"/>
              </a:ln>
              <a:effectLst/>
            </p:spPr>
            <p:txBody>
              <a:bodyPr vert="horz" wrap="square" lIns="88751" tIns="44375" rIns="88751" bIns="44375" numCol="1" rtlCol="0" anchor="ctr" anchorCtr="0" compatLnSpc="1">
                <a:prstTxWarp prst="textNoShape">
                  <a:avLst/>
                </a:prstTxWarp>
              </a:bodyPr>
              <a:lstStyle/>
              <a:p>
                <a:pPr algn="l" defTabSz="989252"/>
                <a:endParaRPr lang="en-US" sz="1747" dirty="0">
                  <a:latin typeface="+mn-lt"/>
                  <a:ea typeface="ＭＳ Ｐゴシック" charset="0"/>
                  <a:cs typeface="ＭＳ Ｐゴシック" charset="0"/>
                </a:endParaRPr>
              </a:p>
            </p:txBody>
          </p:sp>
        </p:grpSp>
        <p:sp>
          <p:nvSpPr>
            <p:cNvPr id="46" name="Graphic 44" descr="Coins">
              <a:extLst>
                <a:ext uri="{FF2B5EF4-FFF2-40B4-BE49-F238E27FC236}">
                  <a16:creationId xmlns:a16="http://schemas.microsoft.com/office/drawing/2014/main" id="{45255773-D590-417E-9A0C-74A3343C6AF7}"/>
                </a:ext>
              </a:extLst>
            </p:cNvPr>
            <p:cNvSpPr/>
            <p:nvPr/>
          </p:nvSpPr>
          <p:spPr>
            <a:xfrm>
              <a:off x="6942674" y="5447212"/>
              <a:ext cx="346710" cy="297180"/>
            </a:xfrm>
            <a:custGeom>
              <a:avLst/>
              <a:gdLst>
                <a:gd name="connsiteX0" fmla="*/ 743903 w 800100"/>
                <a:gd name="connsiteY0" fmla="*/ 571500 h 685800"/>
                <a:gd name="connsiteX1" fmla="*/ 705803 w 800100"/>
                <a:gd name="connsiteY1" fmla="*/ 603885 h 685800"/>
                <a:gd name="connsiteX2" fmla="*/ 705803 w 800100"/>
                <a:gd name="connsiteY2" fmla="*/ 569595 h 685800"/>
                <a:gd name="connsiteX3" fmla="*/ 743903 w 800100"/>
                <a:gd name="connsiteY3" fmla="*/ 554355 h 685800"/>
                <a:gd name="connsiteX4" fmla="*/ 743903 w 800100"/>
                <a:gd name="connsiteY4" fmla="*/ 571500 h 685800"/>
                <a:gd name="connsiteX5" fmla="*/ 667703 w 800100"/>
                <a:gd name="connsiteY5" fmla="*/ 508635 h 685800"/>
                <a:gd name="connsiteX6" fmla="*/ 667703 w 800100"/>
                <a:gd name="connsiteY6" fmla="*/ 474345 h 685800"/>
                <a:gd name="connsiteX7" fmla="*/ 705803 w 800100"/>
                <a:gd name="connsiteY7" fmla="*/ 459105 h 685800"/>
                <a:gd name="connsiteX8" fmla="*/ 705803 w 800100"/>
                <a:gd name="connsiteY8" fmla="*/ 476250 h 685800"/>
                <a:gd name="connsiteX9" fmla="*/ 667703 w 800100"/>
                <a:gd name="connsiteY9" fmla="*/ 508635 h 685800"/>
                <a:gd name="connsiteX10" fmla="*/ 667703 w 800100"/>
                <a:gd name="connsiteY10" fmla="*/ 615315 h 685800"/>
                <a:gd name="connsiteX11" fmla="*/ 629603 w 800100"/>
                <a:gd name="connsiteY11" fmla="*/ 621983 h 685800"/>
                <a:gd name="connsiteX12" fmla="*/ 629603 w 800100"/>
                <a:gd name="connsiteY12" fmla="*/ 584835 h 685800"/>
                <a:gd name="connsiteX13" fmla="*/ 667703 w 800100"/>
                <a:gd name="connsiteY13" fmla="*/ 579120 h 685800"/>
                <a:gd name="connsiteX14" fmla="*/ 667703 w 800100"/>
                <a:gd name="connsiteY14" fmla="*/ 615315 h 685800"/>
                <a:gd name="connsiteX15" fmla="*/ 591503 w 800100"/>
                <a:gd name="connsiteY15" fmla="*/ 489585 h 685800"/>
                <a:gd name="connsiteX16" fmla="*/ 629603 w 800100"/>
                <a:gd name="connsiteY16" fmla="*/ 483870 h 685800"/>
                <a:gd name="connsiteX17" fmla="*/ 629603 w 800100"/>
                <a:gd name="connsiteY17" fmla="*/ 520065 h 685800"/>
                <a:gd name="connsiteX18" fmla="*/ 591503 w 800100"/>
                <a:gd name="connsiteY18" fmla="*/ 526733 h 685800"/>
                <a:gd name="connsiteX19" fmla="*/ 591503 w 800100"/>
                <a:gd name="connsiteY19" fmla="*/ 489585 h 685800"/>
                <a:gd name="connsiteX20" fmla="*/ 591503 w 800100"/>
                <a:gd name="connsiteY20" fmla="*/ 626745 h 685800"/>
                <a:gd name="connsiteX21" fmla="*/ 553403 w 800100"/>
                <a:gd name="connsiteY21" fmla="*/ 628650 h 685800"/>
                <a:gd name="connsiteX22" fmla="*/ 553403 w 800100"/>
                <a:gd name="connsiteY22" fmla="*/ 590550 h 685800"/>
                <a:gd name="connsiteX23" fmla="*/ 591503 w 800100"/>
                <a:gd name="connsiteY23" fmla="*/ 588645 h 685800"/>
                <a:gd name="connsiteX24" fmla="*/ 591503 w 800100"/>
                <a:gd name="connsiteY24" fmla="*/ 626745 h 685800"/>
                <a:gd name="connsiteX25" fmla="*/ 515303 w 800100"/>
                <a:gd name="connsiteY25" fmla="*/ 533400 h 685800"/>
                <a:gd name="connsiteX26" fmla="*/ 515303 w 800100"/>
                <a:gd name="connsiteY26" fmla="*/ 495300 h 685800"/>
                <a:gd name="connsiteX27" fmla="*/ 553403 w 800100"/>
                <a:gd name="connsiteY27" fmla="*/ 493395 h 685800"/>
                <a:gd name="connsiteX28" fmla="*/ 553403 w 800100"/>
                <a:gd name="connsiteY28" fmla="*/ 531495 h 685800"/>
                <a:gd name="connsiteX29" fmla="*/ 515303 w 800100"/>
                <a:gd name="connsiteY29" fmla="*/ 533400 h 685800"/>
                <a:gd name="connsiteX30" fmla="*/ 515303 w 800100"/>
                <a:gd name="connsiteY30" fmla="*/ 628650 h 685800"/>
                <a:gd name="connsiteX31" fmla="*/ 477203 w 800100"/>
                <a:gd name="connsiteY31" fmla="*/ 626745 h 685800"/>
                <a:gd name="connsiteX32" fmla="*/ 477203 w 800100"/>
                <a:gd name="connsiteY32" fmla="*/ 590550 h 685800"/>
                <a:gd name="connsiteX33" fmla="*/ 496253 w 800100"/>
                <a:gd name="connsiteY33" fmla="*/ 590550 h 685800"/>
                <a:gd name="connsiteX34" fmla="*/ 515303 w 800100"/>
                <a:gd name="connsiteY34" fmla="*/ 590550 h 685800"/>
                <a:gd name="connsiteX35" fmla="*/ 515303 w 800100"/>
                <a:gd name="connsiteY35" fmla="*/ 628650 h 685800"/>
                <a:gd name="connsiteX36" fmla="*/ 439103 w 800100"/>
                <a:gd name="connsiteY36" fmla="*/ 493395 h 685800"/>
                <a:gd name="connsiteX37" fmla="*/ 477203 w 800100"/>
                <a:gd name="connsiteY37" fmla="*/ 495300 h 685800"/>
                <a:gd name="connsiteX38" fmla="*/ 477203 w 800100"/>
                <a:gd name="connsiteY38" fmla="*/ 533400 h 685800"/>
                <a:gd name="connsiteX39" fmla="*/ 439103 w 800100"/>
                <a:gd name="connsiteY39" fmla="*/ 531495 h 685800"/>
                <a:gd name="connsiteX40" fmla="*/ 439103 w 800100"/>
                <a:gd name="connsiteY40" fmla="*/ 493395 h 685800"/>
                <a:gd name="connsiteX41" fmla="*/ 439103 w 800100"/>
                <a:gd name="connsiteY41" fmla="*/ 621983 h 685800"/>
                <a:gd name="connsiteX42" fmla="*/ 401003 w 800100"/>
                <a:gd name="connsiteY42" fmla="*/ 615315 h 685800"/>
                <a:gd name="connsiteX43" fmla="*/ 401003 w 800100"/>
                <a:gd name="connsiteY43" fmla="*/ 584835 h 685800"/>
                <a:gd name="connsiteX44" fmla="*/ 439103 w 800100"/>
                <a:gd name="connsiteY44" fmla="*/ 588645 h 685800"/>
                <a:gd name="connsiteX45" fmla="*/ 439103 w 800100"/>
                <a:gd name="connsiteY45" fmla="*/ 621983 h 685800"/>
                <a:gd name="connsiteX46" fmla="*/ 362903 w 800100"/>
                <a:gd name="connsiteY46" fmla="*/ 520065 h 685800"/>
                <a:gd name="connsiteX47" fmla="*/ 362903 w 800100"/>
                <a:gd name="connsiteY47" fmla="*/ 482918 h 685800"/>
                <a:gd name="connsiteX48" fmla="*/ 401003 w 800100"/>
                <a:gd name="connsiteY48" fmla="*/ 488633 h 685800"/>
                <a:gd name="connsiteX49" fmla="*/ 401003 w 800100"/>
                <a:gd name="connsiteY49" fmla="*/ 526733 h 685800"/>
                <a:gd name="connsiteX50" fmla="*/ 362903 w 800100"/>
                <a:gd name="connsiteY50" fmla="*/ 520065 h 685800"/>
                <a:gd name="connsiteX51" fmla="*/ 362903 w 800100"/>
                <a:gd name="connsiteY51" fmla="*/ 603885 h 685800"/>
                <a:gd name="connsiteX52" fmla="*/ 324803 w 800100"/>
                <a:gd name="connsiteY52" fmla="*/ 571500 h 685800"/>
                <a:gd name="connsiteX53" fmla="*/ 324803 w 800100"/>
                <a:gd name="connsiteY53" fmla="*/ 569595 h 685800"/>
                <a:gd name="connsiteX54" fmla="*/ 325755 w 800100"/>
                <a:gd name="connsiteY54" fmla="*/ 569595 h 685800"/>
                <a:gd name="connsiteX55" fmla="*/ 333375 w 800100"/>
                <a:gd name="connsiteY55" fmla="*/ 571500 h 685800"/>
                <a:gd name="connsiteX56" fmla="*/ 362903 w 800100"/>
                <a:gd name="connsiteY56" fmla="*/ 578168 h 685800"/>
                <a:gd name="connsiteX57" fmla="*/ 362903 w 800100"/>
                <a:gd name="connsiteY57" fmla="*/ 603885 h 685800"/>
                <a:gd name="connsiteX58" fmla="*/ 210503 w 800100"/>
                <a:gd name="connsiteY58" fmla="*/ 474345 h 685800"/>
                <a:gd name="connsiteX59" fmla="*/ 229553 w 800100"/>
                <a:gd name="connsiteY59" fmla="*/ 475298 h 685800"/>
                <a:gd name="connsiteX60" fmla="*/ 229553 w 800100"/>
                <a:gd name="connsiteY60" fmla="*/ 476250 h 685800"/>
                <a:gd name="connsiteX61" fmla="*/ 239078 w 800100"/>
                <a:gd name="connsiteY61" fmla="*/ 513398 h 685800"/>
                <a:gd name="connsiteX62" fmla="*/ 210503 w 800100"/>
                <a:gd name="connsiteY62" fmla="*/ 511492 h 685800"/>
                <a:gd name="connsiteX63" fmla="*/ 210503 w 800100"/>
                <a:gd name="connsiteY63" fmla="*/ 474345 h 685800"/>
                <a:gd name="connsiteX64" fmla="*/ 172403 w 800100"/>
                <a:gd name="connsiteY64" fmla="*/ 360045 h 685800"/>
                <a:gd name="connsiteX65" fmla="*/ 210503 w 800100"/>
                <a:gd name="connsiteY65" fmla="*/ 365760 h 685800"/>
                <a:gd name="connsiteX66" fmla="*/ 210503 w 800100"/>
                <a:gd name="connsiteY66" fmla="*/ 403860 h 685800"/>
                <a:gd name="connsiteX67" fmla="*/ 172403 w 800100"/>
                <a:gd name="connsiteY67" fmla="*/ 397193 h 685800"/>
                <a:gd name="connsiteX68" fmla="*/ 172403 w 800100"/>
                <a:gd name="connsiteY68" fmla="*/ 360045 h 685800"/>
                <a:gd name="connsiteX69" fmla="*/ 172403 w 800100"/>
                <a:gd name="connsiteY69" fmla="*/ 507683 h 685800"/>
                <a:gd name="connsiteX70" fmla="*/ 134303 w 800100"/>
                <a:gd name="connsiteY70" fmla="*/ 501015 h 685800"/>
                <a:gd name="connsiteX71" fmla="*/ 134303 w 800100"/>
                <a:gd name="connsiteY71" fmla="*/ 463868 h 685800"/>
                <a:gd name="connsiteX72" fmla="*/ 172403 w 800100"/>
                <a:gd name="connsiteY72" fmla="*/ 469583 h 685800"/>
                <a:gd name="connsiteX73" fmla="*/ 172403 w 800100"/>
                <a:gd name="connsiteY73" fmla="*/ 507683 h 685800"/>
                <a:gd name="connsiteX74" fmla="*/ 96203 w 800100"/>
                <a:gd name="connsiteY74" fmla="*/ 352425 h 685800"/>
                <a:gd name="connsiteX75" fmla="*/ 96203 w 800100"/>
                <a:gd name="connsiteY75" fmla="*/ 335280 h 685800"/>
                <a:gd name="connsiteX76" fmla="*/ 134303 w 800100"/>
                <a:gd name="connsiteY76" fmla="*/ 349568 h 685800"/>
                <a:gd name="connsiteX77" fmla="*/ 134303 w 800100"/>
                <a:gd name="connsiteY77" fmla="*/ 384810 h 685800"/>
                <a:gd name="connsiteX78" fmla="*/ 96203 w 800100"/>
                <a:gd name="connsiteY78" fmla="*/ 352425 h 685800"/>
                <a:gd name="connsiteX79" fmla="*/ 96203 w 800100"/>
                <a:gd name="connsiteY79" fmla="*/ 489585 h 685800"/>
                <a:gd name="connsiteX80" fmla="*/ 58103 w 800100"/>
                <a:gd name="connsiteY80" fmla="*/ 457200 h 685800"/>
                <a:gd name="connsiteX81" fmla="*/ 58103 w 800100"/>
                <a:gd name="connsiteY81" fmla="*/ 440055 h 685800"/>
                <a:gd name="connsiteX82" fmla="*/ 96203 w 800100"/>
                <a:gd name="connsiteY82" fmla="*/ 454343 h 685800"/>
                <a:gd name="connsiteX83" fmla="*/ 96203 w 800100"/>
                <a:gd name="connsiteY83" fmla="*/ 489585 h 685800"/>
                <a:gd name="connsiteX84" fmla="*/ 58103 w 800100"/>
                <a:gd name="connsiteY84" fmla="*/ 192405 h 685800"/>
                <a:gd name="connsiteX85" fmla="*/ 96203 w 800100"/>
                <a:gd name="connsiteY85" fmla="*/ 206693 h 685800"/>
                <a:gd name="connsiteX86" fmla="*/ 96203 w 800100"/>
                <a:gd name="connsiteY86" fmla="*/ 241935 h 685800"/>
                <a:gd name="connsiteX87" fmla="*/ 58103 w 800100"/>
                <a:gd name="connsiteY87" fmla="*/ 209550 h 685800"/>
                <a:gd name="connsiteX88" fmla="*/ 58103 w 800100"/>
                <a:gd name="connsiteY88" fmla="*/ 192405 h 685800"/>
                <a:gd name="connsiteX89" fmla="*/ 172403 w 800100"/>
                <a:gd name="connsiteY89" fmla="*/ 222885 h 685800"/>
                <a:gd name="connsiteX90" fmla="*/ 172403 w 800100"/>
                <a:gd name="connsiteY90" fmla="*/ 260985 h 685800"/>
                <a:gd name="connsiteX91" fmla="*/ 134303 w 800100"/>
                <a:gd name="connsiteY91" fmla="*/ 254318 h 685800"/>
                <a:gd name="connsiteX92" fmla="*/ 134303 w 800100"/>
                <a:gd name="connsiteY92" fmla="*/ 217170 h 685800"/>
                <a:gd name="connsiteX93" fmla="*/ 172403 w 800100"/>
                <a:gd name="connsiteY93" fmla="*/ 222885 h 685800"/>
                <a:gd name="connsiteX94" fmla="*/ 267653 w 800100"/>
                <a:gd name="connsiteY94" fmla="*/ 57150 h 685800"/>
                <a:gd name="connsiteX95" fmla="*/ 477203 w 800100"/>
                <a:gd name="connsiteY95" fmla="*/ 114300 h 685800"/>
                <a:gd name="connsiteX96" fmla="*/ 267653 w 800100"/>
                <a:gd name="connsiteY96" fmla="*/ 171450 h 685800"/>
                <a:gd name="connsiteX97" fmla="*/ 58103 w 800100"/>
                <a:gd name="connsiteY97" fmla="*/ 114300 h 685800"/>
                <a:gd name="connsiteX98" fmla="*/ 267653 w 800100"/>
                <a:gd name="connsiteY98" fmla="*/ 57150 h 685800"/>
                <a:gd name="connsiteX99" fmla="*/ 324803 w 800100"/>
                <a:gd name="connsiteY99" fmla="*/ 508635 h 685800"/>
                <a:gd name="connsiteX100" fmla="*/ 286703 w 800100"/>
                <a:gd name="connsiteY100" fmla="*/ 476250 h 685800"/>
                <a:gd name="connsiteX101" fmla="*/ 286703 w 800100"/>
                <a:gd name="connsiteY101" fmla="*/ 459105 h 685800"/>
                <a:gd name="connsiteX102" fmla="*/ 324803 w 800100"/>
                <a:gd name="connsiteY102" fmla="*/ 473393 h 685800"/>
                <a:gd name="connsiteX103" fmla="*/ 324803 w 800100"/>
                <a:gd name="connsiteY103" fmla="*/ 508635 h 685800"/>
                <a:gd name="connsiteX104" fmla="*/ 439103 w 800100"/>
                <a:gd name="connsiteY104" fmla="*/ 241935 h 685800"/>
                <a:gd name="connsiteX105" fmla="*/ 439103 w 800100"/>
                <a:gd name="connsiteY105" fmla="*/ 207645 h 685800"/>
                <a:gd name="connsiteX106" fmla="*/ 477203 w 800100"/>
                <a:gd name="connsiteY106" fmla="*/ 192405 h 685800"/>
                <a:gd name="connsiteX107" fmla="*/ 477203 w 800100"/>
                <a:gd name="connsiteY107" fmla="*/ 209550 h 685800"/>
                <a:gd name="connsiteX108" fmla="*/ 439103 w 800100"/>
                <a:gd name="connsiteY108" fmla="*/ 241935 h 685800"/>
                <a:gd name="connsiteX109" fmla="*/ 362903 w 800100"/>
                <a:gd name="connsiteY109" fmla="*/ 260033 h 685800"/>
                <a:gd name="connsiteX110" fmla="*/ 362903 w 800100"/>
                <a:gd name="connsiteY110" fmla="*/ 222885 h 685800"/>
                <a:gd name="connsiteX111" fmla="*/ 401003 w 800100"/>
                <a:gd name="connsiteY111" fmla="*/ 217170 h 685800"/>
                <a:gd name="connsiteX112" fmla="*/ 401003 w 800100"/>
                <a:gd name="connsiteY112" fmla="*/ 253365 h 685800"/>
                <a:gd name="connsiteX113" fmla="*/ 362903 w 800100"/>
                <a:gd name="connsiteY113" fmla="*/ 260033 h 685800"/>
                <a:gd name="connsiteX114" fmla="*/ 286703 w 800100"/>
                <a:gd name="connsiteY114" fmla="*/ 266700 h 685800"/>
                <a:gd name="connsiteX115" fmla="*/ 286703 w 800100"/>
                <a:gd name="connsiteY115" fmla="*/ 228600 h 685800"/>
                <a:gd name="connsiteX116" fmla="*/ 324803 w 800100"/>
                <a:gd name="connsiteY116" fmla="*/ 226695 h 685800"/>
                <a:gd name="connsiteX117" fmla="*/ 324803 w 800100"/>
                <a:gd name="connsiteY117" fmla="*/ 264795 h 685800"/>
                <a:gd name="connsiteX118" fmla="*/ 286703 w 800100"/>
                <a:gd name="connsiteY118" fmla="*/ 266700 h 685800"/>
                <a:gd name="connsiteX119" fmla="*/ 210503 w 800100"/>
                <a:gd name="connsiteY119" fmla="*/ 264795 h 685800"/>
                <a:gd name="connsiteX120" fmla="*/ 210503 w 800100"/>
                <a:gd name="connsiteY120" fmla="*/ 226695 h 685800"/>
                <a:gd name="connsiteX121" fmla="*/ 248603 w 800100"/>
                <a:gd name="connsiteY121" fmla="*/ 228600 h 685800"/>
                <a:gd name="connsiteX122" fmla="*/ 248603 w 800100"/>
                <a:gd name="connsiteY122" fmla="*/ 266700 h 685800"/>
                <a:gd name="connsiteX123" fmla="*/ 210503 w 800100"/>
                <a:gd name="connsiteY123" fmla="*/ 264795 h 685800"/>
                <a:gd name="connsiteX124" fmla="*/ 705803 w 800100"/>
                <a:gd name="connsiteY124" fmla="*/ 381000 h 685800"/>
                <a:gd name="connsiteX125" fmla="*/ 496253 w 800100"/>
                <a:gd name="connsiteY125" fmla="*/ 438150 h 685800"/>
                <a:gd name="connsiteX126" fmla="*/ 286703 w 800100"/>
                <a:gd name="connsiteY126" fmla="*/ 381000 h 685800"/>
                <a:gd name="connsiteX127" fmla="*/ 496253 w 800100"/>
                <a:gd name="connsiteY127" fmla="*/ 323850 h 685800"/>
                <a:gd name="connsiteX128" fmla="*/ 705803 w 800100"/>
                <a:gd name="connsiteY128" fmla="*/ 381000 h 685800"/>
                <a:gd name="connsiteX129" fmla="*/ 762953 w 800100"/>
                <a:gd name="connsiteY129" fmla="*/ 409575 h 685800"/>
                <a:gd name="connsiteX130" fmla="*/ 762953 w 800100"/>
                <a:gd name="connsiteY130" fmla="*/ 381000 h 685800"/>
                <a:gd name="connsiteX131" fmla="*/ 659130 w 800100"/>
                <a:gd name="connsiteY131" fmla="*/ 285750 h 685800"/>
                <a:gd name="connsiteX132" fmla="*/ 570548 w 800100"/>
                <a:gd name="connsiteY132" fmla="*/ 270510 h 685800"/>
                <a:gd name="connsiteX133" fmla="*/ 571500 w 800100"/>
                <a:gd name="connsiteY133" fmla="*/ 257175 h 685800"/>
                <a:gd name="connsiteX134" fmla="*/ 533400 w 800100"/>
                <a:gd name="connsiteY134" fmla="*/ 190500 h 685800"/>
                <a:gd name="connsiteX135" fmla="*/ 533400 w 800100"/>
                <a:gd name="connsiteY135" fmla="*/ 114300 h 685800"/>
                <a:gd name="connsiteX136" fmla="*/ 429578 w 800100"/>
                <a:gd name="connsiteY136" fmla="*/ 19050 h 685800"/>
                <a:gd name="connsiteX137" fmla="*/ 266700 w 800100"/>
                <a:gd name="connsiteY137" fmla="*/ 0 h 685800"/>
                <a:gd name="connsiteX138" fmla="*/ 0 w 800100"/>
                <a:gd name="connsiteY138" fmla="*/ 114300 h 685800"/>
                <a:gd name="connsiteX139" fmla="*/ 0 w 800100"/>
                <a:gd name="connsiteY139" fmla="*/ 209550 h 685800"/>
                <a:gd name="connsiteX140" fmla="*/ 38100 w 800100"/>
                <a:gd name="connsiteY140" fmla="*/ 276225 h 685800"/>
                <a:gd name="connsiteX141" fmla="*/ 38100 w 800100"/>
                <a:gd name="connsiteY141" fmla="*/ 294323 h 685800"/>
                <a:gd name="connsiteX142" fmla="*/ 0 w 800100"/>
                <a:gd name="connsiteY142" fmla="*/ 361950 h 685800"/>
                <a:gd name="connsiteX143" fmla="*/ 0 w 800100"/>
                <a:gd name="connsiteY143" fmla="*/ 457200 h 685800"/>
                <a:gd name="connsiteX144" fmla="*/ 103822 w 800100"/>
                <a:gd name="connsiteY144" fmla="*/ 552450 h 685800"/>
                <a:gd name="connsiteX145" fmla="*/ 266700 w 800100"/>
                <a:gd name="connsiteY145" fmla="*/ 571500 h 685800"/>
                <a:gd name="connsiteX146" fmla="*/ 370523 w 800100"/>
                <a:gd name="connsiteY146" fmla="*/ 666750 h 685800"/>
                <a:gd name="connsiteX147" fmla="*/ 533400 w 800100"/>
                <a:gd name="connsiteY147" fmla="*/ 685800 h 685800"/>
                <a:gd name="connsiteX148" fmla="*/ 800100 w 800100"/>
                <a:gd name="connsiteY148" fmla="*/ 571500 h 685800"/>
                <a:gd name="connsiteX149" fmla="*/ 800100 w 800100"/>
                <a:gd name="connsiteY149" fmla="*/ 476250 h 685800"/>
                <a:gd name="connsiteX150" fmla="*/ 762953 w 800100"/>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00"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chemeClr val="accent2"/>
            </a:solidFill>
            <a:ln w="9525" cap="flat">
              <a:noFill/>
              <a:prstDash val="solid"/>
              <a:miter/>
            </a:ln>
          </p:spPr>
          <p:txBody>
            <a:bodyPr rtlCol="0" anchor="ctr"/>
            <a:lstStyle/>
            <a:p>
              <a:endParaRPr lang="en-US" sz="1941" dirty="0">
                <a:latin typeface="+mn-lt"/>
              </a:endParaRPr>
            </a:p>
          </p:txBody>
        </p:sp>
      </p:grpSp>
      <p:sp>
        <p:nvSpPr>
          <p:cNvPr id="69" name="TextBox 68">
            <a:extLst>
              <a:ext uri="{FF2B5EF4-FFF2-40B4-BE49-F238E27FC236}">
                <a16:creationId xmlns:a16="http://schemas.microsoft.com/office/drawing/2014/main" id="{50D2DF7E-0615-4BAB-A826-3B132F0FF58F}"/>
              </a:ext>
            </a:extLst>
          </p:cNvPr>
          <p:cNvSpPr txBox="1"/>
          <p:nvPr/>
        </p:nvSpPr>
        <p:spPr>
          <a:xfrm>
            <a:off x="5145318" y="2026113"/>
            <a:ext cx="797013" cy="1526252"/>
          </a:xfrm>
          <a:prstGeom prst="rect">
            <a:avLst/>
          </a:prstGeom>
          <a:noFill/>
        </p:spPr>
        <p:txBody>
          <a:bodyPr wrap="none" rtlCol="0">
            <a:spAutoFit/>
          </a:bodyPr>
          <a:lstStyle/>
          <a:p>
            <a:r>
              <a:rPr lang="en-US" sz="9318" dirty="0">
                <a:solidFill>
                  <a:srgbClr val="242824">
                    <a:alpha val="50000"/>
                  </a:srgbClr>
                </a:solidFill>
                <a:latin typeface="Source Sans Pro Semibold" panose="020B0603030403020204" pitchFamily="34" charset="0"/>
                <a:ea typeface="Source Sans Pro Black" panose="020B0803030403020204" pitchFamily="34" charset="0"/>
              </a:rPr>
              <a:t>$</a:t>
            </a:r>
          </a:p>
        </p:txBody>
      </p:sp>
      <p:sp>
        <p:nvSpPr>
          <p:cNvPr id="5" name="Rectangle 4">
            <a:extLst>
              <a:ext uri="{FF2B5EF4-FFF2-40B4-BE49-F238E27FC236}">
                <a16:creationId xmlns:a16="http://schemas.microsoft.com/office/drawing/2014/main" id="{09697900-BE02-4B2C-9FB7-6BBFDE040137}"/>
              </a:ext>
            </a:extLst>
          </p:cNvPr>
          <p:cNvSpPr/>
          <p:nvPr/>
        </p:nvSpPr>
        <p:spPr>
          <a:xfrm>
            <a:off x="5476235" y="2564611"/>
            <a:ext cx="837089" cy="510589"/>
          </a:xfrm>
          <a:prstGeom prst="rect">
            <a:avLst/>
          </a:prstGeom>
        </p:spPr>
        <p:txBody>
          <a:bodyPr wrap="none">
            <a:spAutoFit/>
          </a:bodyPr>
          <a:lstStyle/>
          <a:p>
            <a:pPr>
              <a:spcBef>
                <a:spcPts val="97"/>
              </a:spcBef>
              <a:spcAft>
                <a:spcPts val="97"/>
              </a:spcAft>
            </a:pPr>
            <a:r>
              <a:rPr lang="en-US" sz="2718" dirty="0">
                <a:solidFill>
                  <a:srgbClr val="FFFFFF"/>
                </a:solidFill>
                <a:latin typeface="Source Sans Pro Semibold" panose="020B0603030403020204" pitchFamily="34" charset="0"/>
              </a:rPr>
              <a:t>70%</a:t>
            </a:r>
          </a:p>
        </p:txBody>
      </p:sp>
      <p:sp>
        <p:nvSpPr>
          <p:cNvPr id="9" name="Rectangle 8">
            <a:extLst>
              <a:ext uri="{FF2B5EF4-FFF2-40B4-BE49-F238E27FC236}">
                <a16:creationId xmlns:a16="http://schemas.microsoft.com/office/drawing/2014/main" id="{7633347A-9E23-4818-A431-CBC797652762}"/>
              </a:ext>
            </a:extLst>
          </p:cNvPr>
          <p:cNvSpPr/>
          <p:nvPr/>
        </p:nvSpPr>
        <p:spPr>
          <a:xfrm>
            <a:off x="2321538" y="4161813"/>
            <a:ext cx="1694879" cy="808601"/>
          </a:xfrm>
          <a:prstGeom prst="rect">
            <a:avLst/>
          </a:prstGeom>
          <a:ln w="19050" cap="rnd">
            <a:solidFill>
              <a:srgbClr val="FF0000"/>
            </a:solidFill>
            <a:prstDash val="sysDot"/>
          </a:ln>
        </p:spPr>
        <p:txBody>
          <a:bodyPr wrap="none" rtlCol="0" anchor="ctr">
            <a:noAutofit/>
          </a:bodyPr>
          <a:lstStyle/>
          <a:p>
            <a:pPr algn="l"/>
            <a:endParaRPr lang="en-US" sz="1557"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4B41C32B-963E-8A47-2022-EB49C5B1D771}"/>
              </a:ext>
            </a:extLst>
          </p:cNvPr>
          <p:cNvGraphicFramePr/>
          <p:nvPr/>
        </p:nvGraphicFramePr>
        <p:xfrm>
          <a:off x="943792" y="2012141"/>
          <a:ext cx="1515653" cy="1966486"/>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FEC7C7AE-2310-030A-BA96-3765A27CDA78}"/>
              </a:ext>
            </a:extLst>
          </p:cNvPr>
          <p:cNvSpPr txBox="1"/>
          <p:nvPr/>
        </p:nvSpPr>
        <p:spPr>
          <a:xfrm>
            <a:off x="1059261" y="2534210"/>
            <a:ext cx="635110" cy="307777"/>
          </a:xfrm>
          <a:prstGeom prst="rect">
            <a:avLst/>
          </a:prstGeom>
          <a:noFill/>
        </p:spPr>
        <p:txBody>
          <a:bodyPr wrap="none" rtlCol="0">
            <a:spAutoFit/>
          </a:bodyPr>
          <a:lstStyle/>
          <a:p>
            <a:pPr algn="l"/>
            <a:r>
              <a:rPr lang="en-US" sz="1400" b="1" dirty="0">
                <a:latin typeface="+mn-lt"/>
              </a:rPr>
              <a:t>$399B</a:t>
            </a:r>
          </a:p>
        </p:txBody>
      </p:sp>
      <p:sp>
        <p:nvSpPr>
          <p:cNvPr id="8" name="TextBox 7">
            <a:extLst>
              <a:ext uri="{FF2B5EF4-FFF2-40B4-BE49-F238E27FC236}">
                <a16:creationId xmlns:a16="http://schemas.microsoft.com/office/drawing/2014/main" id="{C09D1730-B43B-58C1-F3B1-C0E9CA3A6EFE}"/>
              </a:ext>
            </a:extLst>
          </p:cNvPr>
          <p:cNvSpPr txBox="1"/>
          <p:nvPr/>
        </p:nvSpPr>
        <p:spPr>
          <a:xfrm>
            <a:off x="1739326" y="1850089"/>
            <a:ext cx="635110" cy="307777"/>
          </a:xfrm>
          <a:prstGeom prst="rect">
            <a:avLst/>
          </a:prstGeom>
          <a:noFill/>
        </p:spPr>
        <p:txBody>
          <a:bodyPr wrap="none" rtlCol="0">
            <a:spAutoFit/>
          </a:bodyPr>
          <a:lstStyle/>
          <a:p>
            <a:pPr algn="l"/>
            <a:r>
              <a:rPr lang="en-US" sz="1400" b="1" dirty="0">
                <a:latin typeface="+mn-lt"/>
              </a:rPr>
              <a:t>$756B</a:t>
            </a:r>
          </a:p>
        </p:txBody>
      </p:sp>
      <p:sp>
        <p:nvSpPr>
          <p:cNvPr id="10" name="Content Placeholder 3">
            <a:extLst>
              <a:ext uri="{FF2B5EF4-FFF2-40B4-BE49-F238E27FC236}">
                <a16:creationId xmlns:a16="http://schemas.microsoft.com/office/drawing/2014/main" id="{5D364B5A-64C4-7B61-1B33-EB957224508C}"/>
              </a:ext>
            </a:extLst>
          </p:cNvPr>
          <p:cNvSpPr txBox="1">
            <a:spLocks/>
          </p:cNvSpPr>
          <p:nvPr/>
        </p:nvSpPr>
        <p:spPr>
          <a:xfrm>
            <a:off x="2155217" y="2014476"/>
            <a:ext cx="1775012" cy="510589"/>
          </a:xfrm>
          <a:prstGeom prst="rect">
            <a:avLst/>
          </a:prstGeom>
        </p:spPr>
        <p:txBody>
          <a:bodyPr>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2718" dirty="0">
                <a:solidFill>
                  <a:schemeClr val="accent2"/>
                </a:solidFill>
                <a:latin typeface="Source Sans Pro Semibold" panose="020B0603030403020204" pitchFamily="34" charset="0"/>
              </a:rPr>
              <a:t>90%</a:t>
            </a:r>
          </a:p>
        </p:txBody>
      </p:sp>
    </p:spTree>
    <p:extLst>
      <p:ext uri="{BB962C8B-B14F-4D97-AF65-F5344CB8AC3E}">
        <p14:creationId xmlns:p14="http://schemas.microsoft.com/office/powerpoint/2010/main" val="173641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Planning considerations</a:t>
            </a:r>
            <a:br>
              <a:rPr lang="en-US" dirty="0"/>
            </a:br>
            <a:r>
              <a:rPr lang="en-US" dirty="0"/>
              <a:t>and strategies</a:t>
            </a:r>
          </a:p>
        </p:txBody>
      </p:sp>
    </p:spTree>
    <p:extLst>
      <p:ext uri="{BB962C8B-B14F-4D97-AF65-F5344CB8AC3E}">
        <p14:creationId xmlns:p14="http://schemas.microsoft.com/office/powerpoint/2010/main" val="114314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8D35-AFF8-FD4D-8593-9C53FF56BB3F}"/>
              </a:ext>
            </a:extLst>
          </p:cNvPr>
          <p:cNvSpPr>
            <a:spLocks noGrp="1"/>
          </p:cNvSpPr>
          <p:nvPr>
            <p:ph type="title"/>
          </p:nvPr>
        </p:nvSpPr>
        <p:spPr/>
        <p:txBody>
          <a:bodyPr/>
          <a:lstStyle/>
          <a:p>
            <a:r>
              <a:rPr lang="en-US" dirty="0"/>
              <a:t>Actionable planning strategies</a:t>
            </a:r>
          </a:p>
        </p:txBody>
      </p:sp>
      <p:sp>
        <p:nvSpPr>
          <p:cNvPr id="6" name="Content Placeholder 5">
            <a:extLst>
              <a:ext uri="{FF2B5EF4-FFF2-40B4-BE49-F238E27FC236}">
                <a16:creationId xmlns:a16="http://schemas.microsoft.com/office/drawing/2014/main" id="{165D28DC-A5D3-4AE5-92AD-4E33685662CA}"/>
              </a:ext>
            </a:extLst>
          </p:cNvPr>
          <p:cNvSpPr>
            <a:spLocks noGrp="1"/>
          </p:cNvSpPr>
          <p:nvPr>
            <p:ph idx="1"/>
          </p:nvPr>
        </p:nvSpPr>
        <p:spPr/>
        <p:txBody>
          <a:bodyPr/>
          <a:lstStyle/>
          <a:p>
            <a:pPr marL="302575" indent="-302575">
              <a:buFont typeface="+mj-lt"/>
              <a:buAutoNum type="arabicPeriod"/>
            </a:pPr>
            <a:r>
              <a:rPr lang="en-GB" dirty="0"/>
              <a:t>How to maximize popular deductions</a:t>
            </a:r>
          </a:p>
          <a:p>
            <a:pPr marL="302575" indent="-302575">
              <a:buFont typeface="+mj-lt"/>
              <a:buAutoNum type="arabicPeriod"/>
            </a:pPr>
            <a:r>
              <a:rPr lang="en-GB" dirty="0"/>
              <a:t>Take advantage of lower tax brackets</a:t>
            </a:r>
          </a:p>
          <a:p>
            <a:pPr marL="302575" indent="-302575">
              <a:buFont typeface="+mj-lt"/>
              <a:buAutoNum type="arabicPeriod"/>
            </a:pPr>
            <a:r>
              <a:rPr lang="en-GB" dirty="0"/>
              <a:t>Estate planning under the new law</a:t>
            </a:r>
          </a:p>
          <a:p>
            <a:pPr marL="554721" lvl="1"/>
            <a:r>
              <a:rPr lang="en-GB" dirty="0"/>
              <a:t>Preserve step-up in cost basis at death</a:t>
            </a:r>
          </a:p>
          <a:p>
            <a:pPr marL="554721" lvl="1"/>
            <a:r>
              <a:rPr lang="en-GB" dirty="0"/>
              <a:t>Take advantage of the increased annual exemption amount</a:t>
            </a:r>
          </a:p>
          <a:p>
            <a:pPr marL="554721" lvl="1"/>
            <a:r>
              <a:rPr lang="en-GB" dirty="0"/>
              <a:t>Planning as a result of the SECURE Act</a:t>
            </a:r>
          </a:p>
        </p:txBody>
      </p:sp>
      <p:sp>
        <p:nvSpPr>
          <p:cNvPr id="11" name="Text Placeholder 10">
            <a:extLst>
              <a:ext uri="{FF2B5EF4-FFF2-40B4-BE49-F238E27FC236}">
                <a16:creationId xmlns:a16="http://schemas.microsoft.com/office/drawing/2014/main" id="{CE394CD6-DD2C-4DF6-89AA-288A2EC97C32}"/>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6063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CAA7-4634-3546-B093-70D125CC1D9D}"/>
              </a:ext>
            </a:extLst>
          </p:cNvPr>
          <p:cNvSpPr>
            <a:spLocks noGrp="1"/>
          </p:cNvSpPr>
          <p:nvPr>
            <p:ph type="title"/>
          </p:nvPr>
        </p:nvSpPr>
        <p:spPr>
          <a:xfrm>
            <a:off x="575234" y="1444752"/>
            <a:ext cx="7882966" cy="278746"/>
          </a:xfrm>
        </p:spPr>
        <p:txBody>
          <a:bodyPr/>
          <a:lstStyle/>
          <a:p>
            <a:r>
              <a:rPr lang="en-US" dirty="0"/>
              <a:t>Consider “lumping” charitable gifts</a:t>
            </a:r>
          </a:p>
        </p:txBody>
      </p:sp>
      <p:sp>
        <p:nvSpPr>
          <p:cNvPr id="3" name="Text Placeholder 2">
            <a:extLst>
              <a:ext uri="{FF2B5EF4-FFF2-40B4-BE49-F238E27FC236}">
                <a16:creationId xmlns:a16="http://schemas.microsoft.com/office/drawing/2014/main" id="{313F4065-5ACB-C74F-B12B-22705F47BC8C}"/>
              </a:ext>
            </a:extLst>
          </p:cNvPr>
          <p:cNvSpPr>
            <a:spLocks noGrp="1"/>
          </p:cNvSpPr>
          <p:nvPr>
            <p:ph type="body" sz="quarter" idx="10"/>
          </p:nvPr>
        </p:nvSpPr>
        <p:spPr>
          <a:xfrm>
            <a:off x="575234" y="5910738"/>
            <a:ext cx="7882966" cy="198904"/>
          </a:xfrm>
        </p:spPr>
        <p:txBody>
          <a:bodyPr/>
          <a:lstStyle/>
          <a:p>
            <a:r>
              <a:rPr lang="en-US" dirty="0"/>
              <a:t>Example is based on 2022 IRS figures and does not account for higher standard deduction in 2023 and 2024 due to annual inflation adjustments.</a:t>
            </a:r>
          </a:p>
        </p:txBody>
      </p:sp>
      <p:sp>
        <p:nvSpPr>
          <p:cNvPr id="4" name="TextBox 3">
            <a:extLst>
              <a:ext uri="{FF2B5EF4-FFF2-40B4-BE49-F238E27FC236}">
                <a16:creationId xmlns:a16="http://schemas.microsoft.com/office/drawing/2014/main" id="{00E1AA47-37ED-1C42-90B2-8E1D5C98CE42}"/>
              </a:ext>
            </a:extLst>
          </p:cNvPr>
          <p:cNvSpPr txBox="1"/>
          <p:nvPr/>
        </p:nvSpPr>
        <p:spPr>
          <a:xfrm>
            <a:off x="1508773" y="2090968"/>
            <a:ext cx="6126455" cy="662489"/>
          </a:xfrm>
          <a:prstGeom prst="rect">
            <a:avLst/>
          </a:prstGeom>
          <a:solidFill>
            <a:srgbClr val="CDDDE9"/>
          </a:solidFill>
        </p:spPr>
        <p:txBody>
          <a:bodyPr wrap="square" rtlCol="0">
            <a:spAutoFit/>
          </a:bodyPr>
          <a:lstStyle/>
          <a:p>
            <a:pPr algn="l"/>
            <a:r>
              <a:rPr lang="en-US" sz="1235" dirty="0">
                <a:solidFill>
                  <a:srgbClr val="000000"/>
                </a:solidFill>
                <a:latin typeface="+mj-lt"/>
              </a:rPr>
              <a:t>Assumptions: </a:t>
            </a:r>
            <a:r>
              <a:rPr lang="en-US" sz="1235" dirty="0">
                <a:solidFill>
                  <a:srgbClr val="000000"/>
                </a:solidFill>
                <a:latin typeface="+mn-lt"/>
              </a:rPr>
              <a:t>H &amp; W, age 65, who donate $10,000 annually to charity; other deductions include $10,000 for SALT and $8,000 for mortgage interest; their marginal income tax bracket is 22%</a:t>
            </a:r>
          </a:p>
        </p:txBody>
      </p:sp>
      <p:sp>
        <p:nvSpPr>
          <p:cNvPr id="15" name="TextBox 14">
            <a:extLst>
              <a:ext uri="{FF2B5EF4-FFF2-40B4-BE49-F238E27FC236}">
                <a16:creationId xmlns:a16="http://schemas.microsoft.com/office/drawing/2014/main" id="{540F25A2-A980-F143-BB35-D8CE6F11E4F4}"/>
              </a:ext>
            </a:extLst>
          </p:cNvPr>
          <p:cNvSpPr txBox="1"/>
          <p:nvPr/>
        </p:nvSpPr>
        <p:spPr>
          <a:xfrm>
            <a:off x="2104490" y="2718975"/>
            <a:ext cx="646331" cy="369332"/>
          </a:xfrm>
          <a:prstGeom prst="rect">
            <a:avLst/>
          </a:prstGeom>
          <a:solidFill>
            <a:srgbClr val="003463"/>
          </a:solidFill>
        </p:spPr>
        <p:txBody>
          <a:bodyPr wrap="none" rtlCol="0" anchor="t">
            <a:spAutoFit/>
          </a:bodyPr>
          <a:lstStyle/>
          <a:p>
            <a:r>
              <a:rPr lang="en-US" sz="1800" dirty="0">
                <a:solidFill>
                  <a:srgbClr val="FFFFFF"/>
                </a:solidFill>
                <a:latin typeface="+mj-lt"/>
                <a:ea typeface="+mn-ea"/>
              </a:rPr>
              <a:t>2023</a:t>
            </a:r>
            <a:endParaRPr lang="en-US" sz="1400" dirty="0">
              <a:solidFill>
                <a:srgbClr val="FFFFFF"/>
              </a:solidFill>
              <a:latin typeface="+mj-lt"/>
              <a:ea typeface="+mn-ea"/>
            </a:endParaRPr>
          </a:p>
        </p:txBody>
      </p:sp>
      <p:sp>
        <p:nvSpPr>
          <p:cNvPr id="16" name="TextBox 15">
            <a:extLst>
              <a:ext uri="{FF2B5EF4-FFF2-40B4-BE49-F238E27FC236}">
                <a16:creationId xmlns:a16="http://schemas.microsoft.com/office/drawing/2014/main" id="{BCB9F062-6BE7-0945-98E9-C8F193780237}"/>
              </a:ext>
            </a:extLst>
          </p:cNvPr>
          <p:cNvSpPr txBox="1"/>
          <p:nvPr/>
        </p:nvSpPr>
        <p:spPr>
          <a:xfrm>
            <a:off x="4248835" y="2718975"/>
            <a:ext cx="646331" cy="369332"/>
          </a:xfrm>
          <a:prstGeom prst="rect">
            <a:avLst/>
          </a:prstGeom>
          <a:solidFill>
            <a:srgbClr val="003463"/>
          </a:solidFill>
        </p:spPr>
        <p:txBody>
          <a:bodyPr wrap="none" rtlCol="0" anchor="t">
            <a:spAutoFit/>
          </a:bodyPr>
          <a:lstStyle>
            <a:defPPr>
              <a:defRPr lang="en-US"/>
            </a:defPPr>
            <a:lvl1pPr>
              <a:defRPr sz="1800">
                <a:solidFill>
                  <a:srgbClr val="FFFFFF"/>
                </a:solidFill>
                <a:latin typeface="+mj-lt"/>
                <a:ea typeface="+mn-ea"/>
              </a:defRPr>
            </a:lvl1pPr>
          </a:lstStyle>
          <a:p>
            <a:r>
              <a:rPr lang="en-US" dirty="0"/>
              <a:t>2024</a:t>
            </a:r>
          </a:p>
        </p:txBody>
      </p:sp>
      <p:sp>
        <p:nvSpPr>
          <p:cNvPr id="17" name="TextBox 16">
            <a:extLst>
              <a:ext uri="{FF2B5EF4-FFF2-40B4-BE49-F238E27FC236}">
                <a16:creationId xmlns:a16="http://schemas.microsoft.com/office/drawing/2014/main" id="{76F7A15A-D49A-1647-8B05-E6F3C260182E}"/>
              </a:ext>
            </a:extLst>
          </p:cNvPr>
          <p:cNvSpPr txBox="1"/>
          <p:nvPr/>
        </p:nvSpPr>
        <p:spPr>
          <a:xfrm>
            <a:off x="6393180" y="2718975"/>
            <a:ext cx="646331" cy="369332"/>
          </a:xfrm>
          <a:prstGeom prst="rect">
            <a:avLst/>
          </a:prstGeom>
          <a:solidFill>
            <a:srgbClr val="003463"/>
          </a:solidFill>
        </p:spPr>
        <p:txBody>
          <a:bodyPr wrap="none" rtlCol="0" anchor="t">
            <a:spAutoFit/>
          </a:bodyPr>
          <a:lstStyle>
            <a:defPPr>
              <a:defRPr lang="en-US"/>
            </a:defPPr>
            <a:lvl1pPr>
              <a:defRPr sz="1800">
                <a:solidFill>
                  <a:srgbClr val="FFFFFF"/>
                </a:solidFill>
                <a:latin typeface="+mj-lt"/>
                <a:ea typeface="+mn-ea"/>
              </a:defRPr>
            </a:lvl1pPr>
          </a:lstStyle>
          <a:p>
            <a:r>
              <a:rPr lang="en-US" dirty="0"/>
              <a:t>2025</a:t>
            </a:r>
          </a:p>
        </p:txBody>
      </p:sp>
      <p:grpSp>
        <p:nvGrpSpPr>
          <p:cNvPr id="21" name="Group 20">
            <a:extLst>
              <a:ext uri="{FF2B5EF4-FFF2-40B4-BE49-F238E27FC236}">
                <a16:creationId xmlns:a16="http://schemas.microsoft.com/office/drawing/2014/main" id="{299B45DB-10CA-5946-BD13-3423575DDBD7}"/>
              </a:ext>
            </a:extLst>
          </p:cNvPr>
          <p:cNvGrpSpPr/>
          <p:nvPr/>
        </p:nvGrpSpPr>
        <p:grpSpPr>
          <a:xfrm>
            <a:off x="1635773" y="3196266"/>
            <a:ext cx="1583765" cy="654231"/>
            <a:chOff x="914400" y="4090887"/>
            <a:chExt cx="1794934" cy="741462"/>
          </a:xfrm>
        </p:grpSpPr>
        <p:pic>
          <p:nvPicPr>
            <p:cNvPr id="1026" name="Picture 2" descr="Image result for money check image clipart">
              <a:extLst>
                <a:ext uri="{FF2B5EF4-FFF2-40B4-BE49-F238E27FC236}">
                  <a16:creationId xmlns:a16="http://schemas.microsoft.com/office/drawing/2014/main" id="{FA51744C-C696-F143-8782-BE85239EB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90887"/>
              <a:ext cx="1794934" cy="7414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DE88AA6-0D1C-8C45-850C-83CF19717DBB}"/>
                </a:ext>
              </a:extLst>
            </p:cNvPr>
            <p:cNvSpPr txBox="1"/>
            <p:nvPr/>
          </p:nvSpPr>
          <p:spPr>
            <a:xfrm>
              <a:off x="1286934" y="4267200"/>
              <a:ext cx="954150" cy="381588"/>
            </a:xfrm>
            <a:prstGeom prst="rect">
              <a:avLst/>
            </a:prstGeom>
            <a:noFill/>
          </p:spPr>
          <p:txBody>
            <a:bodyPr wrap="none" rtlCol="0">
              <a:spAutoFit/>
            </a:bodyPr>
            <a:lstStyle/>
            <a:p>
              <a:r>
                <a:rPr lang="en-US" sz="1588" dirty="0">
                  <a:latin typeface="+mj-lt"/>
                </a:rPr>
                <a:t>$10,000</a:t>
              </a:r>
            </a:p>
          </p:txBody>
        </p:sp>
      </p:grpSp>
      <p:grpSp>
        <p:nvGrpSpPr>
          <p:cNvPr id="23" name="Group 22">
            <a:extLst>
              <a:ext uri="{FF2B5EF4-FFF2-40B4-BE49-F238E27FC236}">
                <a16:creationId xmlns:a16="http://schemas.microsoft.com/office/drawing/2014/main" id="{B83A6F67-15FB-5346-AECA-8BA85A053FC5}"/>
              </a:ext>
            </a:extLst>
          </p:cNvPr>
          <p:cNvGrpSpPr/>
          <p:nvPr/>
        </p:nvGrpSpPr>
        <p:grpSpPr>
          <a:xfrm>
            <a:off x="3780118" y="3196266"/>
            <a:ext cx="1583765" cy="654231"/>
            <a:chOff x="914400" y="4090887"/>
            <a:chExt cx="1794934" cy="741462"/>
          </a:xfrm>
        </p:grpSpPr>
        <p:pic>
          <p:nvPicPr>
            <p:cNvPr id="24" name="Picture 2" descr="Image result for money check image clipart">
              <a:extLst>
                <a:ext uri="{FF2B5EF4-FFF2-40B4-BE49-F238E27FC236}">
                  <a16:creationId xmlns:a16="http://schemas.microsoft.com/office/drawing/2014/main" id="{DDBC8646-96C6-F849-908E-F859A438A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90887"/>
              <a:ext cx="1794934" cy="74146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AE96163-0EED-C349-8A7F-90CBAB28F39E}"/>
                </a:ext>
              </a:extLst>
            </p:cNvPr>
            <p:cNvSpPr txBox="1"/>
            <p:nvPr/>
          </p:nvSpPr>
          <p:spPr>
            <a:xfrm>
              <a:off x="1286934" y="4267200"/>
              <a:ext cx="954150" cy="381588"/>
            </a:xfrm>
            <a:prstGeom prst="rect">
              <a:avLst/>
            </a:prstGeom>
            <a:noFill/>
          </p:spPr>
          <p:txBody>
            <a:bodyPr wrap="none" rtlCol="0">
              <a:spAutoFit/>
            </a:bodyPr>
            <a:lstStyle/>
            <a:p>
              <a:r>
                <a:rPr lang="en-US" sz="1588" dirty="0">
                  <a:latin typeface="+mj-lt"/>
                </a:rPr>
                <a:t>$10,000</a:t>
              </a:r>
            </a:p>
          </p:txBody>
        </p:sp>
      </p:grpSp>
      <p:grpSp>
        <p:nvGrpSpPr>
          <p:cNvPr id="26" name="Group 25">
            <a:extLst>
              <a:ext uri="{FF2B5EF4-FFF2-40B4-BE49-F238E27FC236}">
                <a16:creationId xmlns:a16="http://schemas.microsoft.com/office/drawing/2014/main" id="{731D5B5E-F790-4E4D-9EBF-D727A4C9F491}"/>
              </a:ext>
            </a:extLst>
          </p:cNvPr>
          <p:cNvGrpSpPr/>
          <p:nvPr/>
        </p:nvGrpSpPr>
        <p:grpSpPr>
          <a:xfrm>
            <a:off x="5924463" y="3196266"/>
            <a:ext cx="1583765" cy="654231"/>
            <a:chOff x="914400" y="4090887"/>
            <a:chExt cx="1794934" cy="741462"/>
          </a:xfrm>
        </p:grpSpPr>
        <p:pic>
          <p:nvPicPr>
            <p:cNvPr id="27" name="Picture 2" descr="Image result for money check image clipart">
              <a:extLst>
                <a:ext uri="{FF2B5EF4-FFF2-40B4-BE49-F238E27FC236}">
                  <a16:creationId xmlns:a16="http://schemas.microsoft.com/office/drawing/2014/main" id="{1975CCF5-3045-E941-8E47-85CD6E17F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90887"/>
              <a:ext cx="1794934" cy="7414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2E2B37-2456-4245-B164-0CCD50170CB6}"/>
                </a:ext>
              </a:extLst>
            </p:cNvPr>
            <p:cNvSpPr txBox="1"/>
            <p:nvPr/>
          </p:nvSpPr>
          <p:spPr>
            <a:xfrm>
              <a:off x="1286934" y="4267200"/>
              <a:ext cx="954150" cy="381588"/>
            </a:xfrm>
            <a:prstGeom prst="rect">
              <a:avLst/>
            </a:prstGeom>
            <a:noFill/>
          </p:spPr>
          <p:txBody>
            <a:bodyPr wrap="none" rtlCol="0">
              <a:spAutoFit/>
            </a:bodyPr>
            <a:lstStyle/>
            <a:p>
              <a:r>
                <a:rPr lang="en-US" sz="1588" dirty="0">
                  <a:latin typeface="+mj-lt"/>
                </a:rPr>
                <a:t>$10,000</a:t>
              </a:r>
            </a:p>
          </p:txBody>
        </p:sp>
      </p:grpSp>
      <p:sp>
        <p:nvSpPr>
          <p:cNvPr id="22" name="TextBox 21">
            <a:extLst>
              <a:ext uri="{FF2B5EF4-FFF2-40B4-BE49-F238E27FC236}">
                <a16:creationId xmlns:a16="http://schemas.microsoft.com/office/drawing/2014/main" id="{150562AD-DB06-EA4B-841B-02330C0D1C81}"/>
              </a:ext>
            </a:extLst>
          </p:cNvPr>
          <p:cNvSpPr txBox="1"/>
          <p:nvPr/>
        </p:nvSpPr>
        <p:spPr>
          <a:xfrm>
            <a:off x="762001" y="3287163"/>
            <a:ext cx="836705" cy="472437"/>
          </a:xfrm>
          <a:prstGeom prst="rect">
            <a:avLst/>
          </a:prstGeom>
          <a:noFill/>
        </p:spPr>
        <p:txBody>
          <a:bodyPr wrap="square" rtlCol="0">
            <a:spAutoFit/>
          </a:bodyPr>
          <a:lstStyle/>
          <a:p>
            <a:pPr algn="l"/>
            <a:r>
              <a:rPr lang="en-US" sz="1235" dirty="0">
                <a:solidFill>
                  <a:srgbClr val="000000"/>
                </a:solidFill>
                <a:latin typeface="+mj-lt"/>
              </a:rPr>
              <a:t>ANNUAL GIFTS</a:t>
            </a:r>
          </a:p>
        </p:txBody>
      </p:sp>
      <p:grpSp>
        <p:nvGrpSpPr>
          <p:cNvPr id="30" name="Group 29">
            <a:extLst>
              <a:ext uri="{FF2B5EF4-FFF2-40B4-BE49-F238E27FC236}">
                <a16:creationId xmlns:a16="http://schemas.microsoft.com/office/drawing/2014/main" id="{CC1A142B-DD51-6946-A15C-4665733A08CF}"/>
              </a:ext>
            </a:extLst>
          </p:cNvPr>
          <p:cNvGrpSpPr/>
          <p:nvPr/>
        </p:nvGrpSpPr>
        <p:grpSpPr>
          <a:xfrm>
            <a:off x="1635773" y="4070978"/>
            <a:ext cx="1583765" cy="654231"/>
            <a:chOff x="914400" y="4090887"/>
            <a:chExt cx="1794934" cy="741462"/>
          </a:xfrm>
        </p:grpSpPr>
        <p:pic>
          <p:nvPicPr>
            <p:cNvPr id="31" name="Picture 2" descr="Image result for money check image clipart">
              <a:extLst>
                <a:ext uri="{FF2B5EF4-FFF2-40B4-BE49-F238E27FC236}">
                  <a16:creationId xmlns:a16="http://schemas.microsoft.com/office/drawing/2014/main" id="{7FEFB756-7295-C54F-8618-5AB8BFC3A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90887"/>
              <a:ext cx="1794934" cy="74146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8F7F8B5-8F71-5844-8CD0-09913EB898CF}"/>
                </a:ext>
              </a:extLst>
            </p:cNvPr>
            <p:cNvSpPr txBox="1"/>
            <p:nvPr/>
          </p:nvSpPr>
          <p:spPr>
            <a:xfrm>
              <a:off x="1286934" y="4267200"/>
              <a:ext cx="954150" cy="381588"/>
            </a:xfrm>
            <a:prstGeom prst="rect">
              <a:avLst/>
            </a:prstGeom>
            <a:noFill/>
          </p:spPr>
          <p:txBody>
            <a:bodyPr wrap="none" rtlCol="0">
              <a:spAutoFit/>
            </a:bodyPr>
            <a:lstStyle/>
            <a:p>
              <a:r>
                <a:rPr lang="en-US" sz="1588" dirty="0">
                  <a:latin typeface="+mj-lt"/>
                </a:rPr>
                <a:t>$30,000</a:t>
              </a:r>
            </a:p>
          </p:txBody>
        </p:sp>
      </p:grpSp>
      <p:sp>
        <p:nvSpPr>
          <p:cNvPr id="39" name="TextBox 38">
            <a:extLst>
              <a:ext uri="{FF2B5EF4-FFF2-40B4-BE49-F238E27FC236}">
                <a16:creationId xmlns:a16="http://schemas.microsoft.com/office/drawing/2014/main" id="{9B397707-85CE-3C41-BC3E-6DDCEFEEA6C2}"/>
              </a:ext>
            </a:extLst>
          </p:cNvPr>
          <p:cNvSpPr txBox="1"/>
          <p:nvPr/>
        </p:nvSpPr>
        <p:spPr>
          <a:xfrm>
            <a:off x="762001" y="4161875"/>
            <a:ext cx="836705" cy="472437"/>
          </a:xfrm>
          <a:prstGeom prst="rect">
            <a:avLst/>
          </a:prstGeom>
          <a:noFill/>
        </p:spPr>
        <p:txBody>
          <a:bodyPr wrap="square" rtlCol="0">
            <a:spAutoFit/>
          </a:bodyPr>
          <a:lstStyle/>
          <a:p>
            <a:pPr algn="l"/>
            <a:r>
              <a:rPr lang="en-US" sz="1235" dirty="0">
                <a:solidFill>
                  <a:srgbClr val="000000"/>
                </a:solidFill>
                <a:latin typeface="+mj-lt"/>
              </a:rPr>
              <a:t>“LUMP” GIFTS</a:t>
            </a:r>
          </a:p>
        </p:txBody>
      </p:sp>
      <p:sp>
        <p:nvSpPr>
          <p:cNvPr id="29" name="TextBox 28">
            <a:extLst>
              <a:ext uri="{FF2B5EF4-FFF2-40B4-BE49-F238E27FC236}">
                <a16:creationId xmlns:a16="http://schemas.microsoft.com/office/drawing/2014/main" id="{569AE49C-8790-D344-8259-ED7DFE383AF4}"/>
              </a:ext>
            </a:extLst>
          </p:cNvPr>
          <p:cNvSpPr txBox="1"/>
          <p:nvPr/>
        </p:nvSpPr>
        <p:spPr>
          <a:xfrm>
            <a:off x="4177501" y="4243275"/>
            <a:ext cx="830677" cy="309637"/>
          </a:xfrm>
          <a:prstGeom prst="rect">
            <a:avLst/>
          </a:prstGeom>
          <a:noFill/>
        </p:spPr>
        <p:txBody>
          <a:bodyPr wrap="none" rtlCol="0">
            <a:spAutoFit/>
          </a:bodyPr>
          <a:lstStyle/>
          <a:p>
            <a:r>
              <a:rPr lang="en-US" sz="1412" dirty="0">
                <a:solidFill>
                  <a:srgbClr val="000000"/>
                </a:solidFill>
                <a:latin typeface="+mj-lt"/>
              </a:rPr>
              <a:t>NO GIFT</a:t>
            </a:r>
          </a:p>
        </p:txBody>
      </p:sp>
      <p:sp>
        <p:nvSpPr>
          <p:cNvPr id="41" name="TextBox 40">
            <a:extLst>
              <a:ext uri="{FF2B5EF4-FFF2-40B4-BE49-F238E27FC236}">
                <a16:creationId xmlns:a16="http://schemas.microsoft.com/office/drawing/2014/main" id="{506F216D-B0E8-AC4C-B666-1E71C8A3D777}"/>
              </a:ext>
            </a:extLst>
          </p:cNvPr>
          <p:cNvSpPr txBox="1"/>
          <p:nvPr/>
        </p:nvSpPr>
        <p:spPr>
          <a:xfrm>
            <a:off x="6321846" y="4243275"/>
            <a:ext cx="830677" cy="309637"/>
          </a:xfrm>
          <a:prstGeom prst="rect">
            <a:avLst/>
          </a:prstGeom>
          <a:noFill/>
        </p:spPr>
        <p:txBody>
          <a:bodyPr wrap="none" rtlCol="0">
            <a:spAutoFit/>
          </a:bodyPr>
          <a:lstStyle/>
          <a:p>
            <a:r>
              <a:rPr lang="en-US" sz="1412" dirty="0">
                <a:solidFill>
                  <a:srgbClr val="000000"/>
                </a:solidFill>
                <a:latin typeface="+mj-lt"/>
              </a:rPr>
              <a:t>NO GIFT</a:t>
            </a:r>
          </a:p>
        </p:txBody>
      </p:sp>
      <p:sp>
        <p:nvSpPr>
          <p:cNvPr id="42" name="TextBox 41">
            <a:extLst>
              <a:ext uri="{FF2B5EF4-FFF2-40B4-BE49-F238E27FC236}">
                <a16:creationId xmlns:a16="http://schemas.microsoft.com/office/drawing/2014/main" id="{064E2C83-8CFF-1F46-9FB1-4E1BFC6B0E36}"/>
              </a:ext>
            </a:extLst>
          </p:cNvPr>
          <p:cNvSpPr txBox="1"/>
          <p:nvPr/>
        </p:nvSpPr>
        <p:spPr>
          <a:xfrm>
            <a:off x="1508760" y="4880779"/>
            <a:ext cx="6126480" cy="662489"/>
          </a:xfrm>
          <a:prstGeom prst="rect">
            <a:avLst/>
          </a:prstGeom>
          <a:solidFill>
            <a:srgbClr val="CDDDE9"/>
          </a:solidFill>
        </p:spPr>
        <p:txBody>
          <a:bodyPr wrap="square" rtlCol="0">
            <a:spAutoFit/>
          </a:bodyPr>
          <a:lstStyle/>
          <a:p>
            <a:pPr algn="l"/>
            <a:r>
              <a:rPr lang="en-US" sz="1235" dirty="0">
                <a:solidFill>
                  <a:srgbClr val="000000"/>
                </a:solidFill>
                <a:latin typeface="+mj-lt"/>
              </a:rPr>
              <a:t>Result: </a:t>
            </a:r>
            <a:r>
              <a:rPr lang="en-US" sz="1235" dirty="0">
                <a:solidFill>
                  <a:srgbClr val="000000"/>
                </a:solidFill>
                <a:latin typeface="+mn-lt"/>
              </a:rPr>
              <a:t>With annual gifting their total deductions = $92,100 ($30,700 x 3 years); by lumping gifts, their total deductions = $109,400 ($48,000 + $30,700 + $30,700), resulting in a difference of </a:t>
            </a:r>
            <a:r>
              <a:rPr lang="en-US" sz="1235" dirty="0">
                <a:solidFill>
                  <a:srgbClr val="000000"/>
                </a:solidFill>
                <a:latin typeface="+mj-lt"/>
              </a:rPr>
              <a:t>$17,300 </a:t>
            </a:r>
            <a:r>
              <a:rPr lang="en-US" sz="1235" dirty="0">
                <a:solidFill>
                  <a:srgbClr val="000000"/>
                </a:solidFill>
                <a:latin typeface="+mn-lt"/>
              </a:rPr>
              <a:t>for a tax savings of approximately </a:t>
            </a:r>
            <a:r>
              <a:rPr lang="en-US" sz="1235" dirty="0">
                <a:solidFill>
                  <a:srgbClr val="000000"/>
                </a:solidFill>
                <a:latin typeface="+mj-lt"/>
              </a:rPr>
              <a:t>$3,800</a:t>
            </a:r>
            <a:r>
              <a:rPr lang="en-US" sz="1235" dirty="0">
                <a:solidFill>
                  <a:srgbClr val="000000"/>
                </a:solidFill>
                <a:latin typeface="+mn-lt"/>
              </a:rPr>
              <a:t>, assuming a 22% marginal tax bracket</a:t>
            </a:r>
          </a:p>
        </p:txBody>
      </p:sp>
    </p:spTree>
    <p:extLst>
      <p:ext uri="{BB962C8B-B14F-4D97-AF65-F5344CB8AC3E}">
        <p14:creationId xmlns:p14="http://schemas.microsoft.com/office/powerpoint/2010/main" val="205028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4326-89CE-1046-B3B9-4A6EE826FE32}"/>
              </a:ext>
            </a:extLst>
          </p:cNvPr>
          <p:cNvSpPr>
            <a:spLocks noGrp="1"/>
          </p:cNvSpPr>
          <p:nvPr>
            <p:ph type="title"/>
          </p:nvPr>
        </p:nvSpPr>
        <p:spPr/>
        <p:txBody>
          <a:bodyPr/>
          <a:lstStyle/>
          <a:p>
            <a:r>
              <a:rPr lang="en-US" dirty="0"/>
              <a:t>Donate IRA assets to a charity</a:t>
            </a:r>
          </a:p>
        </p:txBody>
      </p:sp>
      <p:sp>
        <p:nvSpPr>
          <p:cNvPr id="9" name="Content Placeholder 8">
            <a:extLst>
              <a:ext uri="{FF2B5EF4-FFF2-40B4-BE49-F238E27FC236}">
                <a16:creationId xmlns:a16="http://schemas.microsoft.com/office/drawing/2014/main" id="{5DFC1C38-D03E-4E0E-9912-68B6C61E0C7D}"/>
              </a:ext>
            </a:extLst>
          </p:cNvPr>
          <p:cNvSpPr>
            <a:spLocks noGrp="1"/>
          </p:cNvSpPr>
          <p:nvPr>
            <p:ph idx="1"/>
          </p:nvPr>
        </p:nvSpPr>
        <p:spPr>
          <a:xfrm>
            <a:off x="575234" y="1828244"/>
            <a:ext cx="7882966" cy="3798974"/>
          </a:xfrm>
        </p:spPr>
        <p:txBody>
          <a:bodyPr/>
          <a:lstStyle/>
          <a:p>
            <a:r>
              <a:rPr lang="en-US" dirty="0"/>
              <a:t>Requirements</a:t>
            </a:r>
          </a:p>
          <a:p>
            <a:pPr lvl="1"/>
            <a:r>
              <a:rPr lang="en-US" sz="1700" dirty="0"/>
              <a:t>Must be age 70½ or older</a:t>
            </a:r>
          </a:p>
          <a:p>
            <a:pPr lvl="1"/>
            <a:r>
              <a:rPr lang="en-US" sz="1700" dirty="0"/>
              <a:t>Distribution must be sent directly to a qualified charity and can count towards RMD</a:t>
            </a:r>
          </a:p>
          <a:p>
            <a:pPr lvl="1"/>
            <a:r>
              <a:rPr lang="en-US" sz="1700" dirty="0"/>
              <a:t>New! $100K limit per account owner indexed for inflation and one-time distribution of up to $50,000 to charitable trust or gift annuity</a:t>
            </a:r>
          </a:p>
          <a:p>
            <a:r>
              <a:rPr lang="en-US" dirty="0"/>
              <a:t>Benefits</a:t>
            </a:r>
          </a:p>
          <a:p>
            <a:pPr lvl="1"/>
            <a:r>
              <a:rPr lang="en-US" sz="1700" dirty="0"/>
              <a:t>Tax-free RMD lowers AGI — may have beneficial impact in other tax areas such as taxation of Social Security benefits or Medicare Part B premiums</a:t>
            </a:r>
          </a:p>
          <a:p>
            <a:pPr lvl="1"/>
            <a:r>
              <a:rPr lang="en-US" sz="1700" dirty="0"/>
              <a:t>Avoids AGI threshold for charitable gifts</a:t>
            </a:r>
          </a:p>
          <a:p>
            <a:pPr lvl="1"/>
            <a:r>
              <a:rPr lang="en-US" sz="1700" dirty="0"/>
              <a:t>May benefit state taxes since some states do not allow residents to deduct a charitable contribution</a:t>
            </a:r>
          </a:p>
          <a:p>
            <a:pPr lvl="1"/>
            <a:r>
              <a:rPr lang="en-US" sz="1700" dirty="0"/>
              <a:t>May benefit legacy planning by preserving assets, which may benefit from step-up in cost basis while the IRA is taxable to heirs</a:t>
            </a:r>
          </a:p>
          <a:p>
            <a:endParaRPr lang="en-US" dirty="0"/>
          </a:p>
        </p:txBody>
      </p:sp>
      <p:sp>
        <p:nvSpPr>
          <p:cNvPr id="6" name="Text Placeholder 5">
            <a:extLst>
              <a:ext uri="{FF2B5EF4-FFF2-40B4-BE49-F238E27FC236}">
                <a16:creationId xmlns:a16="http://schemas.microsoft.com/office/drawing/2014/main" id="{09C91DC8-0898-4ECA-BABD-2C9C8F480C2E}"/>
              </a:ext>
            </a:extLst>
          </p:cNvPr>
          <p:cNvSpPr>
            <a:spLocks noGrp="1"/>
          </p:cNvSpPr>
          <p:nvPr>
            <p:ph type="body" sz="quarter" idx="10"/>
          </p:nvPr>
        </p:nvSpPr>
        <p:spPr/>
        <p:txBody>
          <a:bodyPr/>
          <a:lstStyle/>
          <a:p>
            <a:endParaRPr lang="en-US" dirty="0"/>
          </a:p>
        </p:txBody>
      </p:sp>
      <p:sp>
        <p:nvSpPr>
          <p:cNvPr id="4" name="Content Placeholder 7">
            <a:extLst>
              <a:ext uri="{FF2B5EF4-FFF2-40B4-BE49-F238E27FC236}">
                <a16:creationId xmlns:a16="http://schemas.microsoft.com/office/drawing/2014/main" id="{99BF8ACA-5E76-9B49-A8F1-B3EEE9BAA6C5}"/>
              </a:ext>
            </a:extLst>
          </p:cNvPr>
          <p:cNvSpPr txBox="1">
            <a:spLocks/>
          </p:cNvSpPr>
          <p:nvPr/>
        </p:nvSpPr>
        <p:spPr>
          <a:xfrm>
            <a:off x="833438" y="1673412"/>
            <a:ext cx="7358062" cy="4175592"/>
          </a:xfrm>
          <a:prstGeom prst="rect">
            <a:avLst/>
          </a:prstGeom>
        </p:spPr>
        <p:txBody>
          <a:bodyPr/>
          <a:lstStyle>
            <a:lvl1pPr marL="117475" indent="-117475"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endParaRPr lang="en-US" sz="1600" kern="0" dirty="0"/>
          </a:p>
        </p:txBody>
      </p:sp>
    </p:spTree>
    <p:extLst>
      <p:ext uri="{BB962C8B-B14F-4D97-AF65-F5344CB8AC3E}">
        <p14:creationId xmlns:p14="http://schemas.microsoft.com/office/powerpoint/2010/main" val="44918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F908EF2-AB5D-B547-A672-0AC7758B603D}"/>
              </a:ext>
            </a:extLst>
          </p:cNvPr>
          <p:cNvSpPr/>
          <p:nvPr/>
        </p:nvSpPr>
        <p:spPr bwMode="auto">
          <a:xfrm>
            <a:off x="5299029" y="1868782"/>
            <a:ext cx="2448600" cy="3494287"/>
          </a:xfrm>
          <a:prstGeom prst="rect">
            <a:avLst/>
          </a:prstGeom>
          <a:solidFill>
            <a:srgbClr val="CDDDE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 name="Title 1">
            <a:extLst>
              <a:ext uri="{FF2B5EF4-FFF2-40B4-BE49-F238E27FC236}">
                <a16:creationId xmlns:a16="http://schemas.microsoft.com/office/drawing/2014/main" id="{D0C23F5E-1169-DF40-A7F5-CC25459502FF}"/>
              </a:ext>
            </a:extLst>
          </p:cNvPr>
          <p:cNvSpPr>
            <a:spLocks noGrp="1"/>
          </p:cNvSpPr>
          <p:nvPr>
            <p:ph type="title"/>
          </p:nvPr>
        </p:nvSpPr>
        <p:spPr>
          <a:xfrm>
            <a:off x="575234" y="1179693"/>
            <a:ext cx="7882966" cy="278746"/>
          </a:xfrm>
        </p:spPr>
        <p:txBody>
          <a:bodyPr/>
          <a:lstStyle/>
          <a:p>
            <a:r>
              <a:rPr lang="en-US" dirty="0"/>
              <a:t>Does a Roth conversion make sense?</a:t>
            </a:r>
          </a:p>
        </p:txBody>
      </p:sp>
      <p:sp>
        <p:nvSpPr>
          <p:cNvPr id="6" name="Text Placeholder 5">
            <a:extLst>
              <a:ext uri="{FF2B5EF4-FFF2-40B4-BE49-F238E27FC236}">
                <a16:creationId xmlns:a16="http://schemas.microsoft.com/office/drawing/2014/main" id="{31748B02-E33D-4367-909A-53964E16FF95}"/>
              </a:ext>
            </a:extLst>
          </p:cNvPr>
          <p:cNvSpPr>
            <a:spLocks noGrp="1"/>
          </p:cNvSpPr>
          <p:nvPr>
            <p:ph type="body" sz="quarter" idx="10"/>
          </p:nvPr>
        </p:nvSpPr>
        <p:spPr/>
        <p:txBody>
          <a:bodyPr/>
          <a:lstStyle/>
          <a:p>
            <a:r>
              <a:rPr lang="en-US" dirty="0"/>
              <a:t>Based on 2023 tax brackets for married couples filing a joint tax return. Projected example is based on tax brackets in place prior to the Tax Cuts and Jobs Act (TCJA) adjusted for inflation through 2023. Current tax brackets are scheduled to expire at the end of 2025 with pre-TCJA tax brackets applying, adjusted for inflation. Note that other tax items are scheduled to change after sunset provision in 2025 including (for example) personal exemptions returning, lower standard deduction, less restrictions on itemized deductions, and lower exemptions applying for Alternative Minimum (AMT) tax purposes. </a:t>
            </a:r>
          </a:p>
        </p:txBody>
      </p:sp>
      <p:sp>
        <p:nvSpPr>
          <p:cNvPr id="8" name="Rectangle 7">
            <a:extLst>
              <a:ext uri="{FF2B5EF4-FFF2-40B4-BE49-F238E27FC236}">
                <a16:creationId xmlns:a16="http://schemas.microsoft.com/office/drawing/2014/main" id="{0640B606-5323-8843-8ADC-83F8F6780E0A}"/>
              </a:ext>
            </a:extLst>
          </p:cNvPr>
          <p:cNvSpPr/>
          <p:nvPr/>
        </p:nvSpPr>
        <p:spPr bwMode="auto">
          <a:xfrm>
            <a:off x="2727608" y="1861570"/>
            <a:ext cx="2501153" cy="3494287"/>
          </a:xfrm>
          <a:prstGeom prst="rect">
            <a:avLst/>
          </a:prstGeom>
          <a:solidFill>
            <a:srgbClr val="CDDDE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C2545ADD-1B35-4646-942C-0988B6F56C7F}"/>
              </a:ext>
            </a:extLst>
          </p:cNvPr>
          <p:cNvSpPr/>
          <p:nvPr/>
        </p:nvSpPr>
        <p:spPr bwMode="auto">
          <a:xfrm>
            <a:off x="3029867" y="3713450"/>
            <a:ext cx="740846" cy="196590"/>
          </a:xfrm>
          <a:prstGeom prst="rect">
            <a:avLst/>
          </a:prstGeom>
          <a:solidFill>
            <a:srgbClr val="CDDDE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11" name="TextBox 10">
            <a:extLst>
              <a:ext uri="{FF2B5EF4-FFF2-40B4-BE49-F238E27FC236}">
                <a16:creationId xmlns:a16="http://schemas.microsoft.com/office/drawing/2014/main" id="{CF3B481A-5E8B-3C40-986F-8EF133754856}"/>
              </a:ext>
            </a:extLst>
          </p:cNvPr>
          <p:cNvSpPr txBox="1"/>
          <p:nvPr/>
        </p:nvSpPr>
        <p:spPr>
          <a:xfrm>
            <a:off x="1116406" y="3376450"/>
            <a:ext cx="1022472" cy="830997"/>
          </a:xfrm>
          <a:prstGeom prst="rect">
            <a:avLst/>
          </a:prstGeom>
          <a:noFill/>
        </p:spPr>
        <p:txBody>
          <a:bodyPr wrap="square" rtlCol="0">
            <a:spAutoFit/>
          </a:bodyPr>
          <a:lstStyle/>
          <a:p>
            <a:r>
              <a:rPr lang="en-US" sz="1600" dirty="0">
                <a:solidFill>
                  <a:schemeClr val="accent2"/>
                </a:solidFill>
                <a:latin typeface="Source Sans Pro Semibold" panose="020B0603030403020204" pitchFamily="34" charset="0"/>
              </a:rPr>
              <a:t>3.8% surtax applies</a:t>
            </a:r>
          </a:p>
        </p:txBody>
      </p:sp>
      <p:sp>
        <p:nvSpPr>
          <p:cNvPr id="12" name="Rectangle 11">
            <a:extLst>
              <a:ext uri="{FF2B5EF4-FFF2-40B4-BE49-F238E27FC236}">
                <a16:creationId xmlns:a16="http://schemas.microsoft.com/office/drawing/2014/main" id="{67181ABE-D3FF-4B43-9DEF-F979D6F2FDDD}"/>
              </a:ext>
            </a:extLst>
          </p:cNvPr>
          <p:cNvSpPr/>
          <p:nvPr/>
        </p:nvSpPr>
        <p:spPr>
          <a:xfrm>
            <a:off x="2986470" y="3647450"/>
            <a:ext cx="800220" cy="282385"/>
          </a:xfrm>
          <a:prstGeom prst="rect">
            <a:avLst/>
          </a:prstGeom>
        </p:spPr>
        <p:txBody>
          <a:bodyPr wrap="none">
            <a:spAutoFit/>
          </a:bodyPr>
          <a:lstStyle/>
          <a:p>
            <a:pPr algn="r"/>
            <a:r>
              <a:rPr lang="en-US" sz="1235" dirty="0">
                <a:solidFill>
                  <a:schemeClr val="accent2"/>
                </a:solidFill>
                <a:latin typeface="Source Sans Pro Semibold" panose="020B0603030403020204" pitchFamily="34" charset="0"/>
              </a:rPr>
              <a:t>$250,000</a:t>
            </a:r>
          </a:p>
        </p:txBody>
      </p:sp>
      <p:cxnSp>
        <p:nvCxnSpPr>
          <p:cNvPr id="13" name="Straight Connector 12">
            <a:extLst>
              <a:ext uri="{FF2B5EF4-FFF2-40B4-BE49-F238E27FC236}">
                <a16:creationId xmlns:a16="http://schemas.microsoft.com/office/drawing/2014/main" id="{0D8BD191-3AFC-7A46-AEE0-56916602F7C9}"/>
              </a:ext>
            </a:extLst>
          </p:cNvPr>
          <p:cNvCxnSpPr/>
          <p:nvPr/>
        </p:nvCxnSpPr>
        <p:spPr bwMode="auto">
          <a:xfrm>
            <a:off x="3875130" y="5109649"/>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02D500EE-63F7-704A-AD3E-D7A041146BF8}"/>
              </a:ext>
            </a:extLst>
          </p:cNvPr>
          <p:cNvSpPr txBox="1"/>
          <p:nvPr/>
        </p:nvSpPr>
        <p:spPr>
          <a:xfrm>
            <a:off x="4027235" y="5091836"/>
            <a:ext cx="522900" cy="309637"/>
          </a:xfrm>
          <a:prstGeom prst="rect">
            <a:avLst/>
          </a:prstGeom>
          <a:noFill/>
        </p:spPr>
        <p:txBody>
          <a:bodyPr wrap="none" rtlCol="0">
            <a:spAutoFit/>
          </a:bodyPr>
          <a:lstStyle/>
          <a:p>
            <a:r>
              <a:rPr lang="en-US" sz="1412" dirty="0">
                <a:latin typeface="Source Sans Pro Semibold" panose="020B0603030403020204" pitchFamily="34" charset="0"/>
              </a:rPr>
              <a:t>10%</a:t>
            </a:r>
          </a:p>
        </p:txBody>
      </p:sp>
      <p:cxnSp>
        <p:nvCxnSpPr>
          <p:cNvPr id="15" name="Straight Connector 14">
            <a:extLst>
              <a:ext uri="{FF2B5EF4-FFF2-40B4-BE49-F238E27FC236}">
                <a16:creationId xmlns:a16="http://schemas.microsoft.com/office/drawing/2014/main" id="{94E88F7B-D94F-BC4E-A673-56CD134EADBC}"/>
              </a:ext>
            </a:extLst>
          </p:cNvPr>
          <p:cNvCxnSpPr/>
          <p:nvPr/>
        </p:nvCxnSpPr>
        <p:spPr bwMode="auto">
          <a:xfrm>
            <a:off x="3875130" y="4808600"/>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2FEB904B-89FA-9F40-8B52-AD446FFD1B3F}"/>
              </a:ext>
            </a:extLst>
          </p:cNvPr>
          <p:cNvSpPr txBox="1"/>
          <p:nvPr/>
        </p:nvSpPr>
        <p:spPr>
          <a:xfrm>
            <a:off x="4027235" y="4813123"/>
            <a:ext cx="522900" cy="309637"/>
          </a:xfrm>
          <a:prstGeom prst="rect">
            <a:avLst/>
          </a:prstGeom>
          <a:noFill/>
        </p:spPr>
        <p:txBody>
          <a:bodyPr wrap="none" rtlCol="0">
            <a:spAutoFit/>
          </a:bodyPr>
          <a:lstStyle/>
          <a:p>
            <a:r>
              <a:rPr lang="en-US" sz="1412" dirty="0">
                <a:latin typeface="Source Sans Pro Semibold" panose="020B0603030403020204" pitchFamily="34" charset="0"/>
              </a:rPr>
              <a:t>12%</a:t>
            </a:r>
          </a:p>
        </p:txBody>
      </p:sp>
      <p:cxnSp>
        <p:nvCxnSpPr>
          <p:cNvPr id="17" name="Straight Connector 16">
            <a:extLst>
              <a:ext uri="{FF2B5EF4-FFF2-40B4-BE49-F238E27FC236}">
                <a16:creationId xmlns:a16="http://schemas.microsoft.com/office/drawing/2014/main" id="{29EAD28F-D44B-E744-BB23-8331D2D8E3FB}"/>
              </a:ext>
            </a:extLst>
          </p:cNvPr>
          <p:cNvCxnSpPr/>
          <p:nvPr/>
        </p:nvCxnSpPr>
        <p:spPr bwMode="auto">
          <a:xfrm>
            <a:off x="3875130" y="4278583"/>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C429BC96-A2CB-C541-A116-95CC44AF5A76}"/>
              </a:ext>
            </a:extLst>
          </p:cNvPr>
          <p:cNvSpPr txBox="1"/>
          <p:nvPr/>
        </p:nvSpPr>
        <p:spPr>
          <a:xfrm>
            <a:off x="3042575" y="4956031"/>
            <a:ext cx="744114" cy="309637"/>
          </a:xfrm>
          <a:prstGeom prst="rect">
            <a:avLst/>
          </a:prstGeom>
          <a:noFill/>
        </p:spPr>
        <p:txBody>
          <a:bodyPr wrap="none" rtlCol="0">
            <a:spAutoFit/>
          </a:bodyPr>
          <a:lstStyle/>
          <a:p>
            <a:pPr algn="r"/>
            <a:r>
              <a:rPr lang="en-US" sz="1412" dirty="0">
                <a:latin typeface="+mn-lt"/>
              </a:rPr>
              <a:t>$22,000</a:t>
            </a:r>
          </a:p>
        </p:txBody>
      </p:sp>
      <p:sp>
        <p:nvSpPr>
          <p:cNvPr id="19" name="TextBox 18">
            <a:extLst>
              <a:ext uri="{FF2B5EF4-FFF2-40B4-BE49-F238E27FC236}">
                <a16:creationId xmlns:a16="http://schemas.microsoft.com/office/drawing/2014/main" id="{D631DF5B-F5FD-9743-A041-5F208FD1CDCE}"/>
              </a:ext>
            </a:extLst>
          </p:cNvPr>
          <p:cNvSpPr txBox="1"/>
          <p:nvPr/>
        </p:nvSpPr>
        <p:spPr>
          <a:xfrm>
            <a:off x="3042575" y="4665151"/>
            <a:ext cx="744114" cy="309637"/>
          </a:xfrm>
          <a:prstGeom prst="rect">
            <a:avLst/>
          </a:prstGeom>
          <a:noFill/>
        </p:spPr>
        <p:txBody>
          <a:bodyPr wrap="none" rtlCol="0">
            <a:spAutoFit/>
          </a:bodyPr>
          <a:lstStyle/>
          <a:p>
            <a:pPr algn="r"/>
            <a:r>
              <a:rPr lang="en-US" sz="1412" dirty="0">
                <a:latin typeface="+mn-lt"/>
              </a:rPr>
              <a:t>$89,450</a:t>
            </a:r>
          </a:p>
        </p:txBody>
      </p:sp>
      <p:sp>
        <p:nvSpPr>
          <p:cNvPr id="20" name="TextBox 19">
            <a:extLst>
              <a:ext uri="{FF2B5EF4-FFF2-40B4-BE49-F238E27FC236}">
                <a16:creationId xmlns:a16="http://schemas.microsoft.com/office/drawing/2014/main" id="{AB5841C4-77E9-2A4D-9598-BE5FEC474427}"/>
              </a:ext>
            </a:extLst>
          </p:cNvPr>
          <p:cNvSpPr txBox="1"/>
          <p:nvPr/>
        </p:nvSpPr>
        <p:spPr>
          <a:xfrm>
            <a:off x="2956012" y="4128742"/>
            <a:ext cx="830677" cy="309637"/>
          </a:xfrm>
          <a:prstGeom prst="rect">
            <a:avLst/>
          </a:prstGeom>
          <a:noFill/>
        </p:spPr>
        <p:txBody>
          <a:bodyPr wrap="none" rtlCol="0">
            <a:spAutoFit/>
          </a:bodyPr>
          <a:lstStyle/>
          <a:p>
            <a:pPr algn="r"/>
            <a:r>
              <a:rPr lang="en-US" sz="1412" dirty="0">
                <a:latin typeface="+mn-lt"/>
              </a:rPr>
              <a:t>$190,750</a:t>
            </a:r>
          </a:p>
        </p:txBody>
      </p:sp>
      <p:sp>
        <p:nvSpPr>
          <p:cNvPr id="21" name="TextBox 20">
            <a:extLst>
              <a:ext uri="{FF2B5EF4-FFF2-40B4-BE49-F238E27FC236}">
                <a16:creationId xmlns:a16="http://schemas.microsoft.com/office/drawing/2014/main" id="{4747B957-80B0-9B42-A0DA-6CD7980FD413}"/>
              </a:ext>
            </a:extLst>
          </p:cNvPr>
          <p:cNvSpPr txBox="1"/>
          <p:nvPr/>
        </p:nvSpPr>
        <p:spPr>
          <a:xfrm>
            <a:off x="4027235" y="4410889"/>
            <a:ext cx="522900" cy="309637"/>
          </a:xfrm>
          <a:prstGeom prst="rect">
            <a:avLst/>
          </a:prstGeom>
          <a:noFill/>
        </p:spPr>
        <p:txBody>
          <a:bodyPr wrap="none" rtlCol="0">
            <a:spAutoFit/>
          </a:bodyPr>
          <a:lstStyle/>
          <a:p>
            <a:r>
              <a:rPr lang="en-US" sz="1412" dirty="0">
                <a:latin typeface="Source Sans Pro Semibold" panose="020B0603030403020204" pitchFamily="34" charset="0"/>
              </a:rPr>
              <a:t>22%</a:t>
            </a:r>
          </a:p>
        </p:txBody>
      </p:sp>
      <p:cxnSp>
        <p:nvCxnSpPr>
          <p:cNvPr id="22" name="Straight Connector 21">
            <a:extLst>
              <a:ext uri="{FF2B5EF4-FFF2-40B4-BE49-F238E27FC236}">
                <a16:creationId xmlns:a16="http://schemas.microsoft.com/office/drawing/2014/main" id="{0A4CFBF1-4552-6542-A1CF-739F1DF6A9A8}"/>
              </a:ext>
            </a:extLst>
          </p:cNvPr>
          <p:cNvCxnSpPr/>
          <p:nvPr/>
        </p:nvCxnSpPr>
        <p:spPr bwMode="auto">
          <a:xfrm>
            <a:off x="3875130" y="3462566"/>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a:extLst>
              <a:ext uri="{FF2B5EF4-FFF2-40B4-BE49-F238E27FC236}">
                <a16:creationId xmlns:a16="http://schemas.microsoft.com/office/drawing/2014/main" id="{08627B5D-2504-AC4F-A555-629B462BD769}"/>
              </a:ext>
            </a:extLst>
          </p:cNvPr>
          <p:cNvSpPr txBox="1"/>
          <p:nvPr/>
        </p:nvSpPr>
        <p:spPr>
          <a:xfrm>
            <a:off x="2956012" y="3299139"/>
            <a:ext cx="830677" cy="309637"/>
          </a:xfrm>
          <a:prstGeom prst="rect">
            <a:avLst/>
          </a:prstGeom>
          <a:noFill/>
        </p:spPr>
        <p:txBody>
          <a:bodyPr wrap="none" rtlCol="0">
            <a:spAutoFit/>
          </a:bodyPr>
          <a:lstStyle/>
          <a:p>
            <a:pPr algn="r"/>
            <a:r>
              <a:rPr lang="en-US" sz="1412" dirty="0">
                <a:latin typeface="+mn-lt"/>
              </a:rPr>
              <a:t>$364,200</a:t>
            </a:r>
          </a:p>
        </p:txBody>
      </p:sp>
      <p:sp>
        <p:nvSpPr>
          <p:cNvPr id="24" name="TextBox 23">
            <a:extLst>
              <a:ext uri="{FF2B5EF4-FFF2-40B4-BE49-F238E27FC236}">
                <a16:creationId xmlns:a16="http://schemas.microsoft.com/office/drawing/2014/main" id="{D8C983C3-87BC-3345-A616-6D73DBC4E1FC}"/>
              </a:ext>
            </a:extLst>
          </p:cNvPr>
          <p:cNvSpPr txBox="1"/>
          <p:nvPr/>
        </p:nvSpPr>
        <p:spPr>
          <a:xfrm>
            <a:off x="4027235" y="3822517"/>
            <a:ext cx="522900" cy="309637"/>
          </a:xfrm>
          <a:prstGeom prst="rect">
            <a:avLst/>
          </a:prstGeom>
          <a:noFill/>
        </p:spPr>
        <p:txBody>
          <a:bodyPr wrap="none" rtlCol="0">
            <a:spAutoFit/>
          </a:bodyPr>
          <a:lstStyle/>
          <a:p>
            <a:r>
              <a:rPr lang="en-US" sz="1412" dirty="0">
                <a:latin typeface="Source Sans Pro Semibold" panose="020B0603030403020204" pitchFamily="34" charset="0"/>
              </a:rPr>
              <a:t>24%</a:t>
            </a:r>
          </a:p>
        </p:txBody>
      </p:sp>
      <p:sp>
        <p:nvSpPr>
          <p:cNvPr id="25" name="TextBox 24">
            <a:extLst>
              <a:ext uri="{FF2B5EF4-FFF2-40B4-BE49-F238E27FC236}">
                <a16:creationId xmlns:a16="http://schemas.microsoft.com/office/drawing/2014/main" id="{A2482E8B-2D83-684C-BD91-F06C390533F9}"/>
              </a:ext>
            </a:extLst>
          </p:cNvPr>
          <p:cNvSpPr txBox="1"/>
          <p:nvPr/>
        </p:nvSpPr>
        <p:spPr>
          <a:xfrm>
            <a:off x="2956012" y="2911739"/>
            <a:ext cx="830677" cy="309637"/>
          </a:xfrm>
          <a:prstGeom prst="rect">
            <a:avLst/>
          </a:prstGeom>
          <a:noFill/>
        </p:spPr>
        <p:txBody>
          <a:bodyPr wrap="none" rtlCol="0">
            <a:spAutoFit/>
          </a:bodyPr>
          <a:lstStyle/>
          <a:p>
            <a:pPr algn="r"/>
            <a:r>
              <a:rPr lang="en-US" sz="1412" dirty="0">
                <a:latin typeface="+mn-lt"/>
              </a:rPr>
              <a:t>$462,500</a:t>
            </a:r>
          </a:p>
        </p:txBody>
      </p:sp>
      <p:sp>
        <p:nvSpPr>
          <p:cNvPr id="26" name="TextBox 25">
            <a:extLst>
              <a:ext uri="{FF2B5EF4-FFF2-40B4-BE49-F238E27FC236}">
                <a16:creationId xmlns:a16="http://schemas.microsoft.com/office/drawing/2014/main" id="{F21A6C5F-A427-544F-A9ED-3FF932E08A8C}"/>
              </a:ext>
            </a:extLst>
          </p:cNvPr>
          <p:cNvSpPr txBox="1"/>
          <p:nvPr/>
        </p:nvSpPr>
        <p:spPr>
          <a:xfrm>
            <a:off x="4027235" y="3099153"/>
            <a:ext cx="522900" cy="309637"/>
          </a:xfrm>
          <a:prstGeom prst="rect">
            <a:avLst/>
          </a:prstGeom>
          <a:noFill/>
        </p:spPr>
        <p:txBody>
          <a:bodyPr wrap="none" rtlCol="0">
            <a:spAutoFit/>
          </a:bodyPr>
          <a:lstStyle/>
          <a:p>
            <a:r>
              <a:rPr lang="en-US" sz="1412" dirty="0">
                <a:latin typeface="Source Sans Pro Semibold" panose="020B0603030403020204" pitchFamily="34" charset="0"/>
              </a:rPr>
              <a:t>32%</a:t>
            </a:r>
          </a:p>
        </p:txBody>
      </p:sp>
      <p:cxnSp>
        <p:nvCxnSpPr>
          <p:cNvPr id="27" name="Straight Connector 26">
            <a:extLst>
              <a:ext uri="{FF2B5EF4-FFF2-40B4-BE49-F238E27FC236}">
                <a16:creationId xmlns:a16="http://schemas.microsoft.com/office/drawing/2014/main" id="{E076724C-F0F6-A346-ACA3-860A6505ACDA}"/>
              </a:ext>
            </a:extLst>
          </p:cNvPr>
          <p:cNvCxnSpPr/>
          <p:nvPr/>
        </p:nvCxnSpPr>
        <p:spPr bwMode="auto">
          <a:xfrm>
            <a:off x="3875130" y="3062357"/>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6D0EEA84-E180-CA48-8A71-A2CC8B40DF7E}"/>
              </a:ext>
            </a:extLst>
          </p:cNvPr>
          <p:cNvCxnSpPr/>
          <p:nvPr/>
        </p:nvCxnSpPr>
        <p:spPr bwMode="auto">
          <a:xfrm>
            <a:off x="3875130" y="2183486"/>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a:extLst>
              <a:ext uri="{FF2B5EF4-FFF2-40B4-BE49-F238E27FC236}">
                <a16:creationId xmlns:a16="http://schemas.microsoft.com/office/drawing/2014/main" id="{72E42AB0-1F46-A342-A952-8D0B3820FC22}"/>
              </a:ext>
            </a:extLst>
          </p:cNvPr>
          <p:cNvSpPr txBox="1"/>
          <p:nvPr/>
        </p:nvSpPr>
        <p:spPr>
          <a:xfrm>
            <a:off x="2956012" y="2059258"/>
            <a:ext cx="830677" cy="309637"/>
          </a:xfrm>
          <a:prstGeom prst="rect">
            <a:avLst/>
          </a:prstGeom>
          <a:noFill/>
        </p:spPr>
        <p:txBody>
          <a:bodyPr wrap="none" rtlCol="0">
            <a:spAutoFit/>
          </a:bodyPr>
          <a:lstStyle/>
          <a:p>
            <a:pPr algn="r"/>
            <a:r>
              <a:rPr lang="en-US" sz="1412" dirty="0">
                <a:latin typeface="+mn-lt"/>
              </a:rPr>
              <a:t>$693,750</a:t>
            </a:r>
          </a:p>
        </p:txBody>
      </p:sp>
      <p:sp>
        <p:nvSpPr>
          <p:cNvPr id="30" name="TextBox 29">
            <a:extLst>
              <a:ext uri="{FF2B5EF4-FFF2-40B4-BE49-F238E27FC236}">
                <a16:creationId xmlns:a16="http://schemas.microsoft.com/office/drawing/2014/main" id="{B3ED0DE7-BEEB-F64B-B029-C3902709C2D9}"/>
              </a:ext>
            </a:extLst>
          </p:cNvPr>
          <p:cNvSpPr txBox="1"/>
          <p:nvPr/>
        </p:nvSpPr>
        <p:spPr>
          <a:xfrm>
            <a:off x="4027235" y="2485120"/>
            <a:ext cx="522900" cy="309637"/>
          </a:xfrm>
          <a:prstGeom prst="rect">
            <a:avLst/>
          </a:prstGeom>
          <a:noFill/>
        </p:spPr>
        <p:txBody>
          <a:bodyPr wrap="none" rtlCol="0">
            <a:spAutoFit/>
          </a:bodyPr>
          <a:lstStyle/>
          <a:p>
            <a:r>
              <a:rPr lang="en-US" sz="1412" dirty="0">
                <a:latin typeface="Source Sans Pro Semibold" panose="020B0603030403020204" pitchFamily="34" charset="0"/>
              </a:rPr>
              <a:t>35%</a:t>
            </a:r>
          </a:p>
        </p:txBody>
      </p:sp>
      <p:sp>
        <p:nvSpPr>
          <p:cNvPr id="31" name="TextBox 30">
            <a:extLst>
              <a:ext uri="{FF2B5EF4-FFF2-40B4-BE49-F238E27FC236}">
                <a16:creationId xmlns:a16="http://schemas.microsoft.com/office/drawing/2014/main" id="{8C46F3AD-31E5-D24B-AD69-EB9849289B15}"/>
              </a:ext>
            </a:extLst>
          </p:cNvPr>
          <p:cNvSpPr txBox="1"/>
          <p:nvPr/>
        </p:nvSpPr>
        <p:spPr>
          <a:xfrm>
            <a:off x="4027235" y="1867583"/>
            <a:ext cx="522900" cy="309637"/>
          </a:xfrm>
          <a:prstGeom prst="rect">
            <a:avLst/>
          </a:prstGeom>
          <a:noFill/>
        </p:spPr>
        <p:txBody>
          <a:bodyPr wrap="none" rtlCol="0">
            <a:spAutoFit/>
          </a:bodyPr>
          <a:lstStyle/>
          <a:p>
            <a:r>
              <a:rPr lang="en-US" sz="1412" dirty="0">
                <a:latin typeface="Source Sans Pro Semibold" panose="020B0603030403020204" pitchFamily="34" charset="0"/>
              </a:rPr>
              <a:t>37%</a:t>
            </a:r>
          </a:p>
        </p:txBody>
      </p:sp>
      <p:sp>
        <p:nvSpPr>
          <p:cNvPr id="33" name="Up Arrow 32">
            <a:extLst>
              <a:ext uri="{FF2B5EF4-FFF2-40B4-BE49-F238E27FC236}">
                <a16:creationId xmlns:a16="http://schemas.microsoft.com/office/drawing/2014/main" id="{06ABAC89-4C21-6641-83B2-E9320F5E9A15}"/>
              </a:ext>
            </a:extLst>
          </p:cNvPr>
          <p:cNvSpPr/>
          <p:nvPr/>
        </p:nvSpPr>
        <p:spPr bwMode="auto">
          <a:xfrm>
            <a:off x="4878509" y="1858048"/>
            <a:ext cx="740846" cy="3497809"/>
          </a:xfrm>
          <a:prstGeom prst="upArrow">
            <a:avLst/>
          </a:prstGeom>
          <a:solidFill>
            <a:schemeClr val="accent2"/>
          </a:solidFill>
          <a:ln w="9525" cap="flat" cmpd="sng" algn="ctr">
            <a:noFill/>
            <a:prstDash val="solid"/>
            <a:round/>
            <a:headEnd type="none" w="med" len="med"/>
            <a:tailEnd type="none" w="med" len="med"/>
          </a:ln>
          <a:effectLst/>
        </p:spPr>
        <p:txBody>
          <a:bodyPr vert="horz" wrap="square" lIns="88751" tIns="44375" rIns="88751" bIns="44375" numCol="1" rtlCol="0" anchor="t" anchorCtr="0" compatLnSpc="1">
            <a:prstTxWarp prst="textNoShape">
              <a:avLst/>
            </a:prstTxWarp>
          </a:bodyPr>
          <a:lstStyle/>
          <a:p>
            <a:pPr algn="l" defTabSz="989252"/>
            <a:endParaRPr lang="en-US" sz="1557" dirty="0"/>
          </a:p>
        </p:txBody>
      </p:sp>
      <p:cxnSp>
        <p:nvCxnSpPr>
          <p:cNvPr id="54" name="Straight Connector 53">
            <a:extLst>
              <a:ext uri="{FF2B5EF4-FFF2-40B4-BE49-F238E27FC236}">
                <a16:creationId xmlns:a16="http://schemas.microsoft.com/office/drawing/2014/main" id="{5575403A-F883-9E4A-9C01-E0CCAECFFFFA}"/>
              </a:ext>
            </a:extLst>
          </p:cNvPr>
          <p:cNvCxnSpPr>
            <a:cxnSpLocks/>
          </p:cNvCxnSpPr>
          <p:nvPr/>
        </p:nvCxnSpPr>
        <p:spPr bwMode="auto">
          <a:xfrm>
            <a:off x="2727608" y="1866760"/>
            <a:ext cx="2501153"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38">
            <a:extLst>
              <a:ext uri="{FF2B5EF4-FFF2-40B4-BE49-F238E27FC236}">
                <a16:creationId xmlns:a16="http://schemas.microsoft.com/office/drawing/2014/main" id="{CE1E76F1-79FA-4148-841D-4E092C12979C}"/>
              </a:ext>
            </a:extLst>
          </p:cNvPr>
          <p:cNvSpPr/>
          <p:nvPr/>
        </p:nvSpPr>
        <p:spPr bwMode="auto">
          <a:xfrm>
            <a:off x="5800980" y="3713445"/>
            <a:ext cx="740846" cy="196590"/>
          </a:xfrm>
          <a:prstGeom prst="rect">
            <a:avLst/>
          </a:prstGeom>
          <a:solidFill>
            <a:srgbClr val="CDDDE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cxnSp>
        <p:nvCxnSpPr>
          <p:cNvPr id="41" name="Straight Connector 40">
            <a:extLst>
              <a:ext uri="{FF2B5EF4-FFF2-40B4-BE49-F238E27FC236}">
                <a16:creationId xmlns:a16="http://schemas.microsoft.com/office/drawing/2014/main" id="{75A44709-B698-5F41-93BA-DE13226EBC41}"/>
              </a:ext>
            </a:extLst>
          </p:cNvPr>
          <p:cNvCxnSpPr/>
          <p:nvPr/>
        </p:nvCxnSpPr>
        <p:spPr bwMode="auto">
          <a:xfrm>
            <a:off x="6646243" y="5109645"/>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a:extLst>
              <a:ext uri="{FF2B5EF4-FFF2-40B4-BE49-F238E27FC236}">
                <a16:creationId xmlns:a16="http://schemas.microsoft.com/office/drawing/2014/main" id="{C53F5DE4-313A-8A4E-BEA7-15B70F29CBB1}"/>
              </a:ext>
            </a:extLst>
          </p:cNvPr>
          <p:cNvSpPr txBox="1"/>
          <p:nvPr/>
        </p:nvSpPr>
        <p:spPr>
          <a:xfrm>
            <a:off x="6798348" y="5091831"/>
            <a:ext cx="522900" cy="309637"/>
          </a:xfrm>
          <a:prstGeom prst="rect">
            <a:avLst/>
          </a:prstGeom>
          <a:noFill/>
        </p:spPr>
        <p:txBody>
          <a:bodyPr wrap="none" rtlCol="0">
            <a:spAutoFit/>
          </a:bodyPr>
          <a:lstStyle/>
          <a:p>
            <a:r>
              <a:rPr lang="en-US" sz="1412" dirty="0">
                <a:latin typeface="Source Sans Pro Semibold" panose="020B0603030403020204" pitchFamily="34" charset="0"/>
              </a:rPr>
              <a:t>10%</a:t>
            </a:r>
          </a:p>
        </p:txBody>
      </p:sp>
      <p:cxnSp>
        <p:nvCxnSpPr>
          <p:cNvPr id="43" name="Straight Connector 42">
            <a:extLst>
              <a:ext uri="{FF2B5EF4-FFF2-40B4-BE49-F238E27FC236}">
                <a16:creationId xmlns:a16="http://schemas.microsoft.com/office/drawing/2014/main" id="{22196C7C-497A-7448-920E-6350B814A20D}"/>
              </a:ext>
            </a:extLst>
          </p:cNvPr>
          <p:cNvCxnSpPr/>
          <p:nvPr/>
        </p:nvCxnSpPr>
        <p:spPr bwMode="auto">
          <a:xfrm>
            <a:off x="6646243" y="4822875"/>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4" name="TextBox 43">
            <a:extLst>
              <a:ext uri="{FF2B5EF4-FFF2-40B4-BE49-F238E27FC236}">
                <a16:creationId xmlns:a16="http://schemas.microsoft.com/office/drawing/2014/main" id="{0D91225A-B5F6-5F42-9BAB-F63595343444}"/>
              </a:ext>
            </a:extLst>
          </p:cNvPr>
          <p:cNvSpPr txBox="1"/>
          <p:nvPr/>
        </p:nvSpPr>
        <p:spPr>
          <a:xfrm>
            <a:off x="6798348" y="4813119"/>
            <a:ext cx="522900" cy="309637"/>
          </a:xfrm>
          <a:prstGeom prst="rect">
            <a:avLst/>
          </a:prstGeom>
          <a:noFill/>
        </p:spPr>
        <p:txBody>
          <a:bodyPr wrap="none" rtlCol="0">
            <a:spAutoFit/>
          </a:bodyPr>
          <a:lstStyle/>
          <a:p>
            <a:r>
              <a:rPr lang="en-US" sz="1412" dirty="0">
                <a:latin typeface="Source Sans Pro Semibold" panose="020B0603030403020204" pitchFamily="34" charset="0"/>
              </a:rPr>
              <a:t>15%</a:t>
            </a:r>
          </a:p>
        </p:txBody>
      </p:sp>
      <p:cxnSp>
        <p:nvCxnSpPr>
          <p:cNvPr id="45" name="Straight Connector 44">
            <a:extLst>
              <a:ext uri="{FF2B5EF4-FFF2-40B4-BE49-F238E27FC236}">
                <a16:creationId xmlns:a16="http://schemas.microsoft.com/office/drawing/2014/main" id="{0DA23BBE-BFA1-9541-8FE2-FD563DCCD173}"/>
              </a:ext>
            </a:extLst>
          </p:cNvPr>
          <p:cNvCxnSpPr/>
          <p:nvPr/>
        </p:nvCxnSpPr>
        <p:spPr bwMode="auto">
          <a:xfrm>
            <a:off x="6646243" y="4319788"/>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6" name="TextBox 45">
            <a:extLst>
              <a:ext uri="{FF2B5EF4-FFF2-40B4-BE49-F238E27FC236}">
                <a16:creationId xmlns:a16="http://schemas.microsoft.com/office/drawing/2014/main" id="{D21FE21B-64B1-8146-8240-62E5D569A50E}"/>
              </a:ext>
            </a:extLst>
          </p:cNvPr>
          <p:cNvSpPr txBox="1"/>
          <p:nvPr/>
        </p:nvSpPr>
        <p:spPr>
          <a:xfrm>
            <a:off x="5813688" y="4956027"/>
            <a:ext cx="744114" cy="309637"/>
          </a:xfrm>
          <a:prstGeom prst="rect">
            <a:avLst/>
          </a:prstGeom>
          <a:noFill/>
        </p:spPr>
        <p:txBody>
          <a:bodyPr wrap="none" rtlCol="0">
            <a:spAutoFit/>
          </a:bodyPr>
          <a:lstStyle/>
          <a:p>
            <a:pPr algn="r"/>
            <a:r>
              <a:rPr lang="en-US" sz="1412" dirty="0">
                <a:latin typeface="+mn-lt"/>
              </a:rPr>
              <a:t>$22,000</a:t>
            </a:r>
          </a:p>
        </p:txBody>
      </p:sp>
      <p:sp>
        <p:nvSpPr>
          <p:cNvPr id="47" name="TextBox 46">
            <a:extLst>
              <a:ext uri="{FF2B5EF4-FFF2-40B4-BE49-F238E27FC236}">
                <a16:creationId xmlns:a16="http://schemas.microsoft.com/office/drawing/2014/main" id="{99D6B061-549E-1C47-83FD-644973FD9F15}"/>
              </a:ext>
            </a:extLst>
          </p:cNvPr>
          <p:cNvSpPr txBox="1"/>
          <p:nvPr/>
        </p:nvSpPr>
        <p:spPr>
          <a:xfrm>
            <a:off x="5813688" y="4665147"/>
            <a:ext cx="744114" cy="309637"/>
          </a:xfrm>
          <a:prstGeom prst="rect">
            <a:avLst/>
          </a:prstGeom>
          <a:noFill/>
        </p:spPr>
        <p:txBody>
          <a:bodyPr wrap="none" rtlCol="0">
            <a:spAutoFit/>
          </a:bodyPr>
          <a:lstStyle/>
          <a:p>
            <a:pPr algn="r"/>
            <a:r>
              <a:rPr lang="en-US" sz="1412" dirty="0">
                <a:latin typeface="+mn-lt"/>
              </a:rPr>
              <a:t>$89,450</a:t>
            </a:r>
          </a:p>
        </p:txBody>
      </p:sp>
      <p:sp>
        <p:nvSpPr>
          <p:cNvPr id="48" name="TextBox 47">
            <a:extLst>
              <a:ext uri="{FF2B5EF4-FFF2-40B4-BE49-F238E27FC236}">
                <a16:creationId xmlns:a16="http://schemas.microsoft.com/office/drawing/2014/main" id="{6F177BA1-8199-174D-977E-13D10A8D632B}"/>
              </a:ext>
            </a:extLst>
          </p:cNvPr>
          <p:cNvSpPr txBox="1"/>
          <p:nvPr/>
        </p:nvSpPr>
        <p:spPr>
          <a:xfrm>
            <a:off x="5727125" y="4200138"/>
            <a:ext cx="830677" cy="309637"/>
          </a:xfrm>
          <a:prstGeom prst="rect">
            <a:avLst/>
          </a:prstGeom>
          <a:noFill/>
        </p:spPr>
        <p:txBody>
          <a:bodyPr wrap="none" rtlCol="0">
            <a:spAutoFit/>
          </a:bodyPr>
          <a:lstStyle/>
          <a:p>
            <a:pPr algn="r"/>
            <a:r>
              <a:rPr lang="en-US" sz="1412" dirty="0">
                <a:latin typeface="+mn-lt"/>
              </a:rPr>
              <a:t>$180,000</a:t>
            </a:r>
          </a:p>
        </p:txBody>
      </p:sp>
      <p:sp>
        <p:nvSpPr>
          <p:cNvPr id="49" name="TextBox 48">
            <a:extLst>
              <a:ext uri="{FF2B5EF4-FFF2-40B4-BE49-F238E27FC236}">
                <a16:creationId xmlns:a16="http://schemas.microsoft.com/office/drawing/2014/main" id="{5D0499DE-CBDB-C14D-A0DB-C74BE01F692B}"/>
              </a:ext>
            </a:extLst>
          </p:cNvPr>
          <p:cNvSpPr txBox="1"/>
          <p:nvPr/>
        </p:nvSpPr>
        <p:spPr>
          <a:xfrm>
            <a:off x="6798348" y="4410885"/>
            <a:ext cx="522900" cy="309637"/>
          </a:xfrm>
          <a:prstGeom prst="rect">
            <a:avLst/>
          </a:prstGeom>
          <a:noFill/>
        </p:spPr>
        <p:txBody>
          <a:bodyPr wrap="none" rtlCol="0">
            <a:spAutoFit/>
          </a:bodyPr>
          <a:lstStyle/>
          <a:p>
            <a:r>
              <a:rPr lang="en-US" sz="1412" dirty="0">
                <a:latin typeface="Source Sans Pro Semibold" panose="020B0603030403020204" pitchFamily="34" charset="0"/>
              </a:rPr>
              <a:t>25%</a:t>
            </a:r>
          </a:p>
        </p:txBody>
      </p:sp>
      <p:cxnSp>
        <p:nvCxnSpPr>
          <p:cNvPr id="50" name="Straight Connector 49">
            <a:extLst>
              <a:ext uri="{FF2B5EF4-FFF2-40B4-BE49-F238E27FC236}">
                <a16:creationId xmlns:a16="http://schemas.microsoft.com/office/drawing/2014/main" id="{7F892161-7B00-0B49-9390-A4DB0C0DC2E5}"/>
              </a:ext>
            </a:extLst>
          </p:cNvPr>
          <p:cNvCxnSpPr/>
          <p:nvPr/>
        </p:nvCxnSpPr>
        <p:spPr bwMode="auto">
          <a:xfrm>
            <a:off x="6646243" y="3698928"/>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1" name="TextBox 50">
            <a:extLst>
              <a:ext uri="{FF2B5EF4-FFF2-40B4-BE49-F238E27FC236}">
                <a16:creationId xmlns:a16="http://schemas.microsoft.com/office/drawing/2014/main" id="{9571BFDE-7C60-C546-A81F-0EE0E9A952B2}"/>
              </a:ext>
            </a:extLst>
          </p:cNvPr>
          <p:cNvSpPr txBox="1"/>
          <p:nvPr/>
        </p:nvSpPr>
        <p:spPr>
          <a:xfrm>
            <a:off x="5727125" y="3541303"/>
            <a:ext cx="830677" cy="309637"/>
          </a:xfrm>
          <a:prstGeom prst="rect">
            <a:avLst/>
          </a:prstGeom>
          <a:noFill/>
        </p:spPr>
        <p:txBody>
          <a:bodyPr wrap="none" rtlCol="0">
            <a:spAutoFit/>
          </a:bodyPr>
          <a:lstStyle/>
          <a:p>
            <a:pPr algn="r"/>
            <a:r>
              <a:rPr lang="en-US" sz="1412" dirty="0">
                <a:latin typeface="+mn-lt"/>
              </a:rPr>
              <a:t>$274,400</a:t>
            </a:r>
          </a:p>
        </p:txBody>
      </p:sp>
      <p:sp>
        <p:nvSpPr>
          <p:cNvPr id="52" name="TextBox 51">
            <a:extLst>
              <a:ext uri="{FF2B5EF4-FFF2-40B4-BE49-F238E27FC236}">
                <a16:creationId xmlns:a16="http://schemas.microsoft.com/office/drawing/2014/main" id="{228AF7D6-A277-104F-B109-B986445427F8}"/>
              </a:ext>
            </a:extLst>
          </p:cNvPr>
          <p:cNvSpPr txBox="1"/>
          <p:nvPr/>
        </p:nvSpPr>
        <p:spPr>
          <a:xfrm>
            <a:off x="6798348" y="3920478"/>
            <a:ext cx="522900" cy="309637"/>
          </a:xfrm>
          <a:prstGeom prst="rect">
            <a:avLst/>
          </a:prstGeom>
          <a:noFill/>
        </p:spPr>
        <p:txBody>
          <a:bodyPr wrap="none" rtlCol="0">
            <a:spAutoFit/>
          </a:bodyPr>
          <a:lstStyle/>
          <a:p>
            <a:r>
              <a:rPr lang="en-US" sz="1412" dirty="0">
                <a:latin typeface="Source Sans Pro Semibold" panose="020B0603030403020204" pitchFamily="34" charset="0"/>
              </a:rPr>
              <a:t>28%</a:t>
            </a:r>
          </a:p>
        </p:txBody>
      </p:sp>
      <p:sp>
        <p:nvSpPr>
          <p:cNvPr id="53" name="TextBox 52">
            <a:extLst>
              <a:ext uri="{FF2B5EF4-FFF2-40B4-BE49-F238E27FC236}">
                <a16:creationId xmlns:a16="http://schemas.microsoft.com/office/drawing/2014/main" id="{7255F5B7-BDC9-FA49-A5BC-EAD369E9E34D}"/>
              </a:ext>
            </a:extLst>
          </p:cNvPr>
          <p:cNvSpPr txBox="1"/>
          <p:nvPr/>
        </p:nvSpPr>
        <p:spPr>
          <a:xfrm>
            <a:off x="5727125" y="2831058"/>
            <a:ext cx="830677" cy="309637"/>
          </a:xfrm>
          <a:prstGeom prst="rect">
            <a:avLst/>
          </a:prstGeom>
          <a:noFill/>
        </p:spPr>
        <p:txBody>
          <a:bodyPr wrap="none" rtlCol="0">
            <a:spAutoFit/>
          </a:bodyPr>
          <a:lstStyle/>
          <a:p>
            <a:pPr algn="r"/>
            <a:r>
              <a:rPr lang="en-US" sz="1412" dirty="0">
                <a:latin typeface="+mn-lt"/>
              </a:rPr>
              <a:t>$490,000</a:t>
            </a:r>
          </a:p>
        </p:txBody>
      </p:sp>
      <p:sp>
        <p:nvSpPr>
          <p:cNvPr id="55" name="TextBox 54">
            <a:extLst>
              <a:ext uri="{FF2B5EF4-FFF2-40B4-BE49-F238E27FC236}">
                <a16:creationId xmlns:a16="http://schemas.microsoft.com/office/drawing/2014/main" id="{0EAAA2D1-D81C-8041-B575-B99249C31417}"/>
              </a:ext>
            </a:extLst>
          </p:cNvPr>
          <p:cNvSpPr txBox="1"/>
          <p:nvPr/>
        </p:nvSpPr>
        <p:spPr>
          <a:xfrm>
            <a:off x="6798348" y="3185594"/>
            <a:ext cx="522900" cy="309637"/>
          </a:xfrm>
          <a:prstGeom prst="rect">
            <a:avLst/>
          </a:prstGeom>
          <a:noFill/>
        </p:spPr>
        <p:txBody>
          <a:bodyPr wrap="none" rtlCol="0">
            <a:spAutoFit/>
          </a:bodyPr>
          <a:lstStyle/>
          <a:p>
            <a:r>
              <a:rPr lang="en-US" sz="1412" dirty="0">
                <a:latin typeface="Source Sans Pro Semibold" panose="020B0603030403020204" pitchFamily="34" charset="0"/>
              </a:rPr>
              <a:t>33%</a:t>
            </a:r>
          </a:p>
        </p:txBody>
      </p:sp>
      <p:cxnSp>
        <p:nvCxnSpPr>
          <p:cNvPr id="56" name="Straight Connector 55">
            <a:extLst>
              <a:ext uri="{FF2B5EF4-FFF2-40B4-BE49-F238E27FC236}">
                <a16:creationId xmlns:a16="http://schemas.microsoft.com/office/drawing/2014/main" id="{E8713E3D-4B3A-EE43-B8AC-E8B7A63F7AF6}"/>
              </a:ext>
            </a:extLst>
          </p:cNvPr>
          <p:cNvCxnSpPr/>
          <p:nvPr/>
        </p:nvCxnSpPr>
        <p:spPr bwMode="auto">
          <a:xfrm>
            <a:off x="6646243" y="2981676"/>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Connector 56">
            <a:extLst>
              <a:ext uri="{FF2B5EF4-FFF2-40B4-BE49-F238E27FC236}">
                <a16:creationId xmlns:a16="http://schemas.microsoft.com/office/drawing/2014/main" id="{3C9F918C-2BBC-C646-8862-260A7464A899}"/>
              </a:ext>
            </a:extLst>
          </p:cNvPr>
          <p:cNvCxnSpPr/>
          <p:nvPr/>
        </p:nvCxnSpPr>
        <p:spPr bwMode="auto">
          <a:xfrm>
            <a:off x="6646243" y="2656044"/>
            <a:ext cx="8068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 name="TextBox 57">
            <a:extLst>
              <a:ext uri="{FF2B5EF4-FFF2-40B4-BE49-F238E27FC236}">
                <a16:creationId xmlns:a16="http://schemas.microsoft.com/office/drawing/2014/main" id="{008A086C-3077-7B49-A0A9-1B1D72BAC17F}"/>
              </a:ext>
            </a:extLst>
          </p:cNvPr>
          <p:cNvSpPr txBox="1"/>
          <p:nvPr/>
        </p:nvSpPr>
        <p:spPr>
          <a:xfrm>
            <a:off x="5727125" y="2520295"/>
            <a:ext cx="830677" cy="309637"/>
          </a:xfrm>
          <a:prstGeom prst="rect">
            <a:avLst/>
          </a:prstGeom>
          <a:noFill/>
        </p:spPr>
        <p:txBody>
          <a:bodyPr wrap="none" rtlCol="0">
            <a:spAutoFit/>
          </a:bodyPr>
          <a:lstStyle/>
          <a:p>
            <a:pPr algn="r"/>
            <a:r>
              <a:rPr lang="en-US" sz="1412" dirty="0">
                <a:latin typeface="+mn-lt"/>
              </a:rPr>
              <a:t>$553,600</a:t>
            </a:r>
          </a:p>
        </p:txBody>
      </p:sp>
      <p:sp>
        <p:nvSpPr>
          <p:cNvPr id="59" name="TextBox 58">
            <a:extLst>
              <a:ext uri="{FF2B5EF4-FFF2-40B4-BE49-F238E27FC236}">
                <a16:creationId xmlns:a16="http://schemas.microsoft.com/office/drawing/2014/main" id="{CE31DE55-7055-E848-B8E6-2C5AE0BFED55}"/>
              </a:ext>
            </a:extLst>
          </p:cNvPr>
          <p:cNvSpPr txBox="1"/>
          <p:nvPr/>
        </p:nvSpPr>
        <p:spPr>
          <a:xfrm>
            <a:off x="6798348" y="2675297"/>
            <a:ext cx="522900" cy="309637"/>
          </a:xfrm>
          <a:prstGeom prst="rect">
            <a:avLst/>
          </a:prstGeom>
          <a:noFill/>
        </p:spPr>
        <p:txBody>
          <a:bodyPr wrap="none" rtlCol="0">
            <a:spAutoFit/>
          </a:bodyPr>
          <a:lstStyle/>
          <a:p>
            <a:r>
              <a:rPr lang="en-US" sz="1412" dirty="0">
                <a:latin typeface="Source Sans Pro Semibold" panose="020B0603030403020204" pitchFamily="34" charset="0"/>
              </a:rPr>
              <a:t>35%</a:t>
            </a:r>
          </a:p>
        </p:txBody>
      </p:sp>
      <p:sp>
        <p:nvSpPr>
          <p:cNvPr id="60" name="TextBox 59">
            <a:extLst>
              <a:ext uri="{FF2B5EF4-FFF2-40B4-BE49-F238E27FC236}">
                <a16:creationId xmlns:a16="http://schemas.microsoft.com/office/drawing/2014/main" id="{C5370210-7B55-C248-8BD3-C864EDF25E5A}"/>
              </a:ext>
            </a:extLst>
          </p:cNvPr>
          <p:cNvSpPr txBox="1"/>
          <p:nvPr/>
        </p:nvSpPr>
        <p:spPr>
          <a:xfrm>
            <a:off x="6727014" y="2230647"/>
            <a:ext cx="665568" cy="309637"/>
          </a:xfrm>
          <a:prstGeom prst="rect">
            <a:avLst/>
          </a:prstGeom>
          <a:noFill/>
        </p:spPr>
        <p:txBody>
          <a:bodyPr wrap="none" rtlCol="0">
            <a:spAutoFit/>
          </a:bodyPr>
          <a:lstStyle/>
          <a:p>
            <a:r>
              <a:rPr lang="en-US" sz="1412" dirty="0">
                <a:latin typeface="Source Sans Pro Semibold" panose="020B0603030403020204" pitchFamily="34" charset="0"/>
              </a:rPr>
              <a:t>39.6%</a:t>
            </a:r>
          </a:p>
        </p:txBody>
      </p:sp>
      <p:cxnSp>
        <p:nvCxnSpPr>
          <p:cNvPr id="62" name="Straight Connector 61">
            <a:extLst>
              <a:ext uri="{FF2B5EF4-FFF2-40B4-BE49-F238E27FC236}">
                <a16:creationId xmlns:a16="http://schemas.microsoft.com/office/drawing/2014/main" id="{A55C9196-0068-A249-ACE1-55AD3282DCA5}"/>
              </a:ext>
            </a:extLst>
          </p:cNvPr>
          <p:cNvCxnSpPr>
            <a:cxnSpLocks/>
          </p:cNvCxnSpPr>
          <p:nvPr/>
        </p:nvCxnSpPr>
        <p:spPr bwMode="auto">
          <a:xfrm>
            <a:off x="5181600" y="1866756"/>
            <a:ext cx="2566028"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3" name="TextBox 62">
            <a:extLst>
              <a:ext uri="{FF2B5EF4-FFF2-40B4-BE49-F238E27FC236}">
                <a16:creationId xmlns:a16="http://schemas.microsoft.com/office/drawing/2014/main" id="{5F05EC2E-3FAD-5745-8B6F-436E21B83408}"/>
              </a:ext>
            </a:extLst>
          </p:cNvPr>
          <p:cNvSpPr txBox="1"/>
          <p:nvPr/>
        </p:nvSpPr>
        <p:spPr>
          <a:xfrm>
            <a:off x="6092647" y="1533453"/>
            <a:ext cx="1378904" cy="369332"/>
          </a:xfrm>
          <a:prstGeom prst="rect">
            <a:avLst/>
          </a:prstGeom>
          <a:noFill/>
        </p:spPr>
        <p:txBody>
          <a:bodyPr wrap="none" rtlCol="0">
            <a:spAutoFit/>
          </a:bodyPr>
          <a:lstStyle/>
          <a:p>
            <a:r>
              <a:rPr lang="en-US" sz="1800" dirty="0">
                <a:latin typeface="Source Sans Pro Semibold" panose="020B0603030403020204" pitchFamily="34" charset="0"/>
              </a:rPr>
              <a:t>PROJECTED</a:t>
            </a:r>
          </a:p>
        </p:txBody>
      </p:sp>
      <p:sp>
        <p:nvSpPr>
          <p:cNvPr id="3" name="TextBox 2">
            <a:extLst>
              <a:ext uri="{FF2B5EF4-FFF2-40B4-BE49-F238E27FC236}">
                <a16:creationId xmlns:a16="http://schemas.microsoft.com/office/drawing/2014/main" id="{553C7BFB-9700-29EC-D749-40DBF5919813}"/>
              </a:ext>
            </a:extLst>
          </p:cNvPr>
          <p:cNvSpPr txBox="1"/>
          <p:nvPr/>
        </p:nvSpPr>
        <p:spPr>
          <a:xfrm>
            <a:off x="3710519" y="1512215"/>
            <a:ext cx="659156" cy="369332"/>
          </a:xfrm>
          <a:prstGeom prst="rect">
            <a:avLst/>
          </a:prstGeom>
          <a:noFill/>
        </p:spPr>
        <p:txBody>
          <a:bodyPr wrap="none" rtlCol="0">
            <a:spAutoFit/>
          </a:bodyPr>
          <a:lstStyle/>
          <a:p>
            <a:r>
              <a:rPr lang="en-US" sz="1800" dirty="0">
                <a:latin typeface="Source Sans Pro Semibold" panose="020B0603030403020204" pitchFamily="34" charset="0"/>
              </a:rPr>
              <a:t>2023</a:t>
            </a:r>
          </a:p>
        </p:txBody>
      </p:sp>
      <p:cxnSp>
        <p:nvCxnSpPr>
          <p:cNvPr id="5" name="Straight Connector 4">
            <a:extLst>
              <a:ext uri="{FF2B5EF4-FFF2-40B4-BE49-F238E27FC236}">
                <a16:creationId xmlns:a16="http://schemas.microsoft.com/office/drawing/2014/main" id="{E1866D82-B4C6-69A7-510E-B50034B18603}"/>
              </a:ext>
            </a:extLst>
          </p:cNvPr>
          <p:cNvCxnSpPr/>
          <p:nvPr/>
        </p:nvCxnSpPr>
        <p:spPr bwMode="auto">
          <a:xfrm>
            <a:off x="2029203" y="3786313"/>
            <a:ext cx="1000664" cy="0"/>
          </a:xfrm>
          <a:prstGeom prst="line">
            <a:avLst/>
          </a:prstGeom>
          <a:solidFill>
            <a:schemeClr val="accent1"/>
          </a:solidFill>
          <a:ln w="25400" cap="flat" cmpd="sng" algn="ctr">
            <a:solidFill>
              <a:srgbClr val="C0000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952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EBF-1FF5-DB47-8A0E-70CFF02420C7}"/>
              </a:ext>
            </a:extLst>
          </p:cNvPr>
          <p:cNvSpPr>
            <a:spLocks noGrp="1"/>
          </p:cNvSpPr>
          <p:nvPr>
            <p:ph type="title"/>
          </p:nvPr>
        </p:nvSpPr>
        <p:spPr>
          <a:xfrm>
            <a:off x="575234" y="1444752"/>
            <a:ext cx="7882966" cy="278746"/>
          </a:xfrm>
        </p:spPr>
        <p:txBody>
          <a:bodyPr/>
          <a:lstStyle/>
          <a:p>
            <a:r>
              <a:rPr lang="en-US" dirty="0"/>
              <a:t>Roth accounts can hedge the risk of higher taxes in the future</a:t>
            </a:r>
          </a:p>
        </p:txBody>
      </p:sp>
      <p:sp>
        <p:nvSpPr>
          <p:cNvPr id="5" name="Content Placeholder 4">
            <a:extLst>
              <a:ext uri="{FF2B5EF4-FFF2-40B4-BE49-F238E27FC236}">
                <a16:creationId xmlns:a16="http://schemas.microsoft.com/office/drawing/2014/main" id="{5A8905C2-76A2-4341-A712-9C598D88E357}"/>
              </a:ext>
            </a:extLst>
          </p:cNvPr>
          <p:cNvSpPr>
            <a:spLocks noGrp="1"/>
          </p:cNvSpPr>
          <p:nvPr>
            <p:ph idx="1"/>
          </p:nvPr>
        </p:nvSpPr>
        <p:spPr>
          <a:xfrm>
            <a:off x="575234" y="1883664"/>
            <a:ext cx="7882966" cy="3798974"/>
          </a:xfrm>
        </p:spPr>
        <p:txBody>
          <a:bodyPr/>
          <a:lstStyle/>
          <a:p>
            <a:r>
              <a:rPr lang="en-GB" dirty="0"/>
              <a:t>Consider tactical Roth IRA conversions to “top-off” tax brackets or </a:t>
            </a:r>
            <a:br>
              <a:rPr lang="en-GB" dirty="0"/>
            </a:br>
            <a:r>
              <a:rPr lang="en-GB" dirty="0"/>
              <a:t>during years when income is lower or deductions are higher</a:t>
            </a:r>
          </a:p>
          <a:p>
            <a:r>
              <a:rPr lang="en-GB" dirty="0"/>
              <a:t>Do Roth 401(k) contributions make sense?</a:t>
            </a:r>
          </a:p>
          <a:p>
            <a:r>
              <a:rPr lang="en-GB" dirty="0"/>
              <a:t>There may be alternative ways to fund Roth accounts even if income </a:t>
            </a:r>
            <a:br>
              <a:rPr lang="en-GB" dirty="0"/>
            </a:br>
            <a:r>
              <a:rPr lang="en-GB" dirty="0"/>
              <a:t>is higher</a:t>
            </a:r>
          </a:p>
          <a:p>
            <a:endParaRPr lang="en-US" dirty="0"/>
          </a:p>
          <a:p>
            <a:endParaRPr lang="en-US" dirty="0"/>
          </a:p>
        </p:txBody>
      </p:sp>
      <p:sp>
        <p:nvSpPr>
          <p:cNvPr id="6" name="Text Placeholder 5">
            <a:extLst>
              <a:ext uri="{FF2B5EF4-FFF2-40B4-BE49-F238E27FC236}">
                <a16:creationId xmlns:a16="http://schemas.microsoft.com/office/drawing/2014/main" id="{448DA86D-722E-4BCC-AA04-19C5642426E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6812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5234" y="1444752"/>
            <a:ext cx="7882966" cy="278746"/>
          </a:xfrm>
        </p:spPr>
        <p:txBody>
          <a:bodyPr/>
          <a:lstStyle/>
          <a:p>
            <a:r>
              <a:rPr lang="en-US" dirty="0"/>
              <a:t>Estate planning considerations</a:t>
            </a:r>
          </a:p>
        </p:txBody>
      </p:sp>
      <p:sp>
        <p:nvSpPr>
          <p:cNvPr id="3" name="Content Placeholder 2"/>
          <p:cNvSpPr>
            <a:spLocks noGrp="1"/>
          </p:cNvSpPr>
          <p:nvPr>
            <p:ph idx="1"/>
          </p:nvPr>
        </p:nvSpPr>
        <p:spPr>
          <a:xfrm>
            <a:off x="575234" y="1883664"/>
            <a:ext cx="7882966" cy="3798974"/>
          </a:xfrm>
        </p:spPr>
        <p:txBody>
          <a:bodyPr/>
          <a:lstStyle/>
          <a:p>
            <a:r>
              <a:rPr lang="en-US" dirty="0"/>
              <a:t>Review existing trusts to determine if changes are needed</a:t>
            </a:r>
          </a:p>
          <a:p>
            <a:r>
              <a:rPr lang="en-US" dirty="0"/>
              <a:t>Be mindful of state death taxes</a:t>
            </a:r>
          </a:p>
          <a:p>
            <a:r>
              <a:rPr lang="en-US" dirty="0"/>
              <a:t>Plan for low cost-basis property</a:t>
            </a:r>
          </a:p>
          <a:p>
            <a:pPr lvl="1"/>
            <a:r>
              <a:rPr lang="en-US" dirty="0"/>
              <a:t>Ensure stepped-up cost basis is maintained when property is transferred </a:t>
            </a:r>
            <a:br>
              <a:rPr lang="en-US" dirty="0"/>
            </a:br>
            <a:r>
              <a:rPr lang="en-US" dirty="0"/>
              <a:t>at death</a:t>
            </a:r>
          </a:p>
          <a:p>
            <a:r>
              <a:rPr lang="en-US" dirty="0"/>
              <a:t>HNW families may want to consider a gifting strategy for the additional lifetime exclusion amount</a:t>
            </a:r>
          </a:p>
          <a:p>
            <a:r>
              <a:rPr lang="en-US" dirty="0"/>
              <a:t>Work with an estate planning professional to account for the potential “sunset” of the law in 2026</a:t>
            </a:r>
          </a:p>
          <a:p>
            <a:endParaRPr lang="en-US" dirty="0"/>
          </a:p>
          <a:p>
            <a:endParaRPr lang="en-US" dirty="0"/>
          </a:p>
        </p:txBody>
      </p:sp>
      <p:sp>
        <p:nvSpPr>
          <p:cNvPr id="6" name="Text Placeholder 5">
            <a:extLst>
              <a:ext uri="{FF2B5EF4-FFF2-40B4-BE49-F238E27FC236}">
                <a16:creationId xmlns:a16="http://schemas.microsoft.com/office/drawing/2014/main" id="{435B6FFB-9C90-4CB6-A7BD-18C6EBACDAC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1470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C9F09-0153-1747-9319-D284CF9805BB}"/>
              </a:ext>
            </a:extLst>
          </p:cNvPr>
          <p:cNvSpPr>
            <a:spLocks noGrp="1"/>
          </p:cNvSpPr>
          <p:nvPr>
            <p:ph type="body" sz="quarter" idx="10"/>
          </p:nvPr>
        </p:nvSpPr>
        <p:spPr>
          <a:xfrm>
            <a:off x="575234" y="5910738"/>
            <a:ext cx="7882966" cy="198904"/>
          </a:xfrm>
        </p:spPr>
        <p:txBody>
          <a:bodyPr/>
          <a:lstStyle/>
          <a:p>
            <a:pPr marL="4763" indent="-4763"/>
            <a:r>
              <a:rPr lang="en-US" sz="700" dirty="0"/>
              <a:t>Assumes an estate tax rate of 40%. For 2023 the Basic Exclusion Amount (BEA) is $12,920,000. The 2026 projected figure of $7 million is based on the sunset provision effective at the end of 2025, which will reduce the BEA to $5 million adjusted for inflation. On 11/23/18, the Treasury Department issued proposed regulations (REG-106706-18) stating that, upon sunset of the federal estate gift and estate tax provisions under the TCJA in 2026, there would be no “claw-back” provision applied on large gifts made during the temporary increase in the exclusion amount. On April 26, 2022 the Treasury Department issued proposed regulations that would apply a </a:t>
            </a:r>
            <a:r>
              <a:rPr lang="en-US" sz="700" dirty="0" err="1"/>
              <a:t>clawback</a:t>
            </a:r>
            <a:r>
              <a:rPr lang="en-US" sz="700" dirty="0"/>
              <a:t> on certain gifts (GRATs, QPRTs) where the donor has reserved a way of accessing the funds directly in the future.</a:t>
            </a:r>
          </a:p>
        </p:txBody>
      </p:sp>
      <p:sp>
        <p:nvSpPr>
          <p:cNvPr id="20" name="TextBox 19">
            <a:extLst>
              <a:ext uri="{FF2B5EF4-FFF2-40B4-BE49-F238E27FC236}">
                <a16:creationId xmlns:a16="http://schemas.microsoft.com/office/drawing/2014/main" id="{CB6D5A75-333A-F04D-85C8-4F739A4F9BBB}"/>
              </a:ext>
            </a:extLst>
          </p:cNvPr>
          <p:cNvSpPr txBox="1"/>
          <p:nvPr/>
        </p:nvSpPr>
        <p:spPr>
          <a:xfrm>
            <a:off x="4735037" y="3953919"/>
            <a:ext cx="3943097" cy="1107996"/>
          </a:xfrm>
          <a:prstGeom prst="rect">
            <a:avLst/>
          </a:prstGeom>
          <a:noFill/>
        </p:spPr>
        <p:txBody>
          <a:bodyPr wrap="square" lIns="0" tIns="0" rIns="0" bIns="0" rtlCol="0">
            <a:spAutoFit/>
          </a:bodyPr>
          <a:lstStyle/>
          <a:p>
            <a:pPr algn="l"/>
            <a:r>
              <a:rPr lang="en-US" sz="1800" dirty="0">
                <a:solidFill>
                  <a:srgbClr val="242824"/>
                </a:solidFill>
                <a:latin typeface="+mn-lt"/>
              </a:rPr>
              <a:t>Higher-net-worth families may see this as an opportunity since the estate and gift tax figures are scheduled to revert to 2017 levels after 2025</a:t>
            </a:r>
          </a:p>
        </p:txBody>
      </p:sp>
      <p:sp>
        <p:nvSpPr>
          <p:cNvPr id="4" name="Title 3">
            <a:extLst>
              <a:ext uri="{FF2B5EF4-FFF2-40B4-BE49-F238E27FC236}">
                <a16:creationId xmlns:a16="http://schemas.microsoft.com/office/drawing/2014/main" id="{79596753-5B51-A012-38A8-1EF6A8E097D5}"/>
              </a:ext>
            </a:extLst>
          </p:cNvPr>
          <p:cNvSpPr>
            <a:spLocks noGrp="1"/>
          </p:cNvSpPr>
          <p:nvPr>
            <p:ph type="title"/>
          </p:nvPr>
        </p:nvSpPr>
        <p:spPr>
          <a:xfrm>
            <a:off x="575234" y="1444752"/>
            <a:ext cx="6381151" cy="278746"/>
          </a:xfrm>
        </p:spPr>
        <p:txBody>
          <a:bodyPr/>
          <a:lstStyle/>
          <a:p>
            <a:r>
              <a:rPr lang="en-US" dirty="0"/>
              <a:t>Consider gifting before the current law sunsets</a:t>
            </a:r>
          </a:p>
        </p:txBody>
      </p:sp>
      <p:grpSp>
        <p:nvGrpSpPr>
          <p:cNvPr id="5" name="Group 4">
            <a:extLst>
              <a:ext uri="{FF2B5EF4-FFF2-40B4-BE49-F238E27FC236}">
                <a16:creationId xmlns:a16="http://schemas.microsoft.com/office/drawing/2014/main" id="{97E3C9F9-C25B-7DF5-C988-369F83D962B1}"/>
              </a:ext>
            </a:extLst>
          </p:cNvPr>
          <p:cNvGrpSpPr/>
          <p:nvPr/>
        </p:nvGrpSpPr>
        <p:grpSpPr>
          <a:xfrm>
            <a:off x="3154084" y="2313008"/>
            <a:ext cx="350560" cy="1492227"/>
            <a:chOff x="2848099" y="3682473"/>
            <a:chExt cx="450275" cy="1279939"/>
          </a:xfrm>
        </p:grpSpPr>
        <p:sp>
          <p:nvSpPr>
            <p:cNvPr id="6" name="Rectangle 5">
              <a:extLst>
                <a:ext uri="{FF2B5EF4-FFF2-40B4-BE49-F238E27FC236}">
                  <a16:creationId xmlns:a16="http://schemas.microsoft.com/office/drawing/2014/main" id="{F5293E26-0C56-4973-4805-F43C59EFEA3E}"/>
                </a:ext>
              </a:extLst>
            </p:cNvPr>
            <p:cNvSpPr/>
            <p:nvPr/>
          </p:nvSpPr>
          <p:spPr bwMode="auto">
            <a:xfrm>
              <a:off x="2918422" y="3795757"/>
              <a:ext cx="203735" cy="1012766"/>
            </a:xfrm>
            <a:prstGeom prst="rect">
              <a:avLst/>
            </a:prstGeom>
            <a:no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1190" tIns="35595" rIns="71190" bIns="35595" numCol="1" rtlCol="0" anchor="t" anchorCtr="0" compatLnSpc="1">
              <a:prstTxWarp prst="textNoShape">
                <a:avLst/>
              </a:prstTxWarp>
            </a:bodyPr>
            <a:lstStyle/>
            <a:p>
              <a:pPr algn="l" defTabSz="793560"/>
              <a:endParaRPr lang="en-US" sz="1800" dirty="0">
                <a:latin typeface="Gotham C2 Text"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EFC3ADAA-163F-5DD3-8F43-AC5A9A216579}"/>
                </a:ext>
              </a:extLst>
            </p:cNvPr>
            <p:cNvSpPr/>
            <p:nvPr/>
          </p:nvSpPr>
          <p:spPr bwMode="auto">
            <a:xfrm>
              <a:off x="2848099" y="3682473"/>
              <a:ext cx="117790" cy="1279939"/>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1190" tIns="35595" rIns="71190" bIns="35595" numCol="1" rtlCol="0" anchor="t" anchorCtr="0" compatLnSpc="1">
              <a:prstTxWarp prst="textNoShape">
                <a:avLst/>
              </a:prstTxWarp>
            </a:bodyPr>
            <a:lstStyle/>
            <a:p>
              <a:pPr algn="l" defTabSz="793560"/>
              <a:endParaRPr lang="en-US" sz="1800" dirty="0">
                <a:latin typeface="Gotham C2 Text" charset="0"/>
                <a:ea typeface="ＭＳ Ｐゴシック" charset="0"/>
                <a:cs typeface="ＭＳ Ｐゴシック" charset="0"/>
              </a:endParaRPr>
            </a:p>
          </p:txBody>
        </p:sp>
        <p:cxnSp>
          <p:nvCxnSpPr>
            <p:cNvPr id="12" name="Straight Connector 11">
              <a:extLst>
                <a:ext uri="{FF2B5EF4-FFF2-40B4-BE49-F238E27FC236}">
                  <a16:creationId xmlns:a16="http://schemas.microsoft.com/office/drawing/2014/main" id="{E356F2EA-9FFF-3D73-990B-C3C8C38707BD}"/>
                </a:ext>
              </a:extLst>
            </p:cNvPr>
            <p:cNvCxnSpPr>
              <a:cxnSpLocks/>
              <a:stCxn id="6" idx="3"/>
            </p:cNvCxnSpPr>
            <p:nvPr/>
          </p:nvCxnSpPr>
          <p:spPr bwMode="auto">
            <a:xfrm>
              <a:off x="3122157" y="4302140"/>
              <a:ext cx="176217"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aphicFrame>
        <p:nvGraphicFramePr>
          <p:cNvPr id="13" name="Chart 12">
            <a:extLst>
              <a:ext uri="{FF2B5EF4-FFF2-40B4-BE49-F238E27FC236}">
                <a16:creationId xmlns:a16="http://schemas.microsoft.com/office/drawing/2014/main" id="{8D2B8C65-F9FA-A973-6FAE-01E80332D05F}"/>
              </a:ext>
            </a:extLst>
          </p:cNvPr>
          <p:cNvGraphicFramePr/>
          <p:nvPr/>
        </p:nvGraphicFramePr>
        <p:xfrm>
          <a:off x="1104581" y="2189976"/>
          <a:ext cx="2253072" cy="313111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1F40AF7D-512D-A52B-D0B5-FF573D151FFF}"/>
              </a:ext>
            </a:extLst>
          </p:cNvPr>
          <p:cNvSpPr txBox="1"/>
          <p:nvPr/>
        </p:nvSpPr>
        <p:spPr>
          <a:xfrm>
            <a:off x="2458323" y="3334244"/>
            <a:ext cx="633507" cy="369332"/>
          </a:xfrm>
          <a:prstGeom prst="rect">
            <a:avLst/>
          </a:prstGeom>
          <a:noFill/>
        </p:spPr>
        <p:txBody>
          <a:bodyPr wrap="none" rtlCol="0">
            <a:spAutoFit/>
          </a:bodyPr>
          <a:lstStyle/>
          <a:p>
            <a:pPr algn="l"/>
            <a:r>
              <a:rPr lang="en-US" sz="1800" b="1" dirty="0">
                <a:latin typeface="+mn-lt"/>
              </a:rPr>
              <a:t>$7M</a:t>
            </a:r>
          </a:p>
        </p:txBody>
      </p:sp>
      <p:sp>
        <p:nvSpPr>
          <p:cNvPr id="23" name="TextBox 22">
            <a:extLst>
              <a:ext uri="{FF2B5EF4-FFF2-40B4-BE49-F238E27FC236}">
                <a16:creationId xmlns:a16="http://schemas.microsoft.com/office/drawing/2014/main" id="{D07BE4C2-76AF-662E-6129-E44AC065BB65}"/>
              </a:ext>
            </a:extLst>
          </p:cNvPr>
          <p:cNvSpPr txBox="1"/>
          <p:nvPr/>
        </p:nvSpPr>
        <p:spPr>
          <a:xfrm>
            <a:off x="1372793" y="2067620"/>
            <a:ext cx="761747" cy="369332"/>
          </a:xfrm>
          <a:prstGeom prst="rect">
            <a:avLst/>
          </a:prstGeom>
          <a:noFill/>
        </p:spPr>
        <p:txBody>
          <a:bodyPr wrap="none" rtlCol="0">
            <a:spAutoFit/>
          </a:bodyPr>
          <a:lstStyle/>
          <a:p>
            <a:pPr algn="l"/>
            <a:r>
              <a:rPr lang="en-US" sz="1800" b="1" dirty="0">
                <a:latin typeface="+mn-lt"/>
              </a:rPr>
              <a:t>$13M</a:t>
            </a:r>
          </a:p>
        </p:txBody>
      </p:sp>
      <p:sp>
        <p:nvSpPr>
          <p:cNvPr id="24" name="TextBox 23">
            <a:extLst>
              <a:ext uri="{FF2B5EF4-FFF2-40B4-BE49-F238E27FC236}">
                <a16:creationId xmlns:a16="http://schemas.microsoft.com/office/drawing/2014/main" id="{B0D4104B-579B-4087-8746-58666A068E03}"/>
              </a:ext>
            </a:extLst>
          </p:cNvPr>
          <p:cNvSpPr txBox="1"/>
          <p:nvPr/>
        </p:nvSpPr>
        <p:spPr>
          <a:xfrm>
            <a:off x="3635442" y="2709508"/>
            <a:ext cx="1559154" cy="1200329"/>
          </a:xfrm>
          <a:prstGeom prst="rect">
            <a:avLst/>
          </a:prstGeom>
          <a:noFill/>
        </p:spPr>
        <p:txBody>
          <a:bodyPr wrap="square" rtlCol="0">
            <a:spAutoFit/>
          </a:bodyPr>
          <a:lstStyle/>
          <a:p>
            <a:pPr algn="l"/>
            <a:r>
              <a:rPr lang="en-US" sz="1800" b="1" dirty="0">
                <a:latin typeface="+mn-lt"/>
              </a:rPr>
              <a:t>$6M additional gift exclusion</a:t>
            </a:r>
          </a:p>
        </p:txBody>
      </p:sp>
      <p:sp>
        <p:nvSpPr>
          <p:cNvPr id="25" name="TextBox 24">
            <a:extLst>
              <a:ext uri="{FF2B5EF4-FFF2-40B4-BE49-F238E27FC236}">
                <a16:creationId xmlns:a16="http://schemas.microsoft.com/office/drawing/2014/main" id="{CCECB785-FB95-D882-A6EA-35136BC30DE9}"/>
              </a:ext>
            </a:extLst>
          </p:cNvPr>
          <p:cNvSpPr txBox="1"/>
          <p:nvPr/>
        </p:nvSpPr>
        <p:spPr>
          <a:xfrm>
            <a:off x="5926856" y="2626659"/>
            <a:ext cx="1931156" cy="923330"/>
          </a:xfrm>
          <a:prstGeom prst="rect">
            <a:avLst/>
          </a:prstGeom>
          <a:noFill/>
        </p:spPr>
        <p:txBody>
          <a:bodyPr wrap="square" rtlCol="0">
            <a:spAutoFit/>
          </a:bodyPr>
          <a:lstStyle/>
          <a:p>
            <a:pPr algn="l"/>
            <a:r>
              <a:rPr lang="en-US" sz="1800" b="1" dirty="0">
                <a:solidFill>
                  <a:schemeClr val="accent2"/>
                </a:solidFill>
                <a:latin typeface="+mn-lt"/>
              </a:rPr>
              <a:t>Federal estate tax savings of over $2 million</a:t>
            </a:r>
          </a:p>
        </p:txBody>
      </p:sp>
      <p:sp>
        <p:nvSpPr>
          <p:cNvPr id="26" name="TextBox 25">
            <a:extLst>
              <a:ext uri="{FF2B5EF4-FFF2-40B4-BE49-F238E27FC236}">
                <a16:creationId xmlns:a16="http://schemas.microsoft.com/office/drawing/2014/main" id="{7C8869A2-409D-3DA2-E20D-695EE23EE9FB}"/>
              </a:ext>
            </a:extLst>
          </p:cNvPr>
          <p:cNvSpPr txBox="1"/>
          <p:nvPr/>
        </p:nvSpPr>
        <p:spPr>
          <a:xfrm rot="16200000">
            <a:off x="-619215" y="3393876"/>
            <a:ext cx="3159839" cy="338554"/>
          </a:xfrm>
          <a:prstGeom prst="rect">
            <a:avLst/>
          </a:prstGeom>
          <a:noFill/>
        </p:spPr>
        <p:txBody>
          <a:bodyPr wrap="none" rtlCol="0">
            <a:spAutoFit/>
          </a:bodyPr>
          <a:lstStyle/>
          <a:p>
            <a:pPr algn="l"/>
            <a:r>
              <a:rPr lang="en-US" sz="1600" b="1" dirty="0">
                <a:latin typeface="+mn-lt"/>
              </a:rPr>
              <a:t>Basic exclusion amount (BEA)</a:t>
            </a:r>
          </a:p>
        </p:txBody>
      </p:sp>
      <p:sp>
        <p:nvSpPr>
          <p:cNvPr id="27" name="Right Arrow 13">
            <a:extLst>
              <a:ext uri="{FF2B5EF4-FFF2-40B4-BE49-F238E27FC236}">
                <a16:creationId xmlns:a16="http://schemas.microsoft.com/office/drawing/2014/main" id="{3EEFCEC2-654F-3570-E2B3-ABE559ABA2C3}"/>
              </a:ext>
            </a:extLst>
          </p:cNvPr>
          <p:cNvSpPr/>
          <p:nvPr/>
        </p:nvSpPr>
        <p:spPr bwMode="auto">
          <a:xfrm>
            <a:off x="5194597" y="2934925"/>
            <a:ext cx="593423" cy="307979"/>
          </a:xfrm>
          <a:prstGeom prst="rightArrow">
            <a:avLst/>
          </a:prstGeom>
          <a:solidFill>
            <a:schemeClr val="tx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1190" tIns="35595" rIns="71190" bIns="35595" numCol="1" rtlCol="0" anchor="t" anchorCtr="0" compatLnSpc="1">
            <a:prstTxWarp prst="textNoShape">
              <a:avLst/>
            </a:prstTxWarp>
          </a:bodyPr>
          <a:lstStyle/>
          <a:p>
            <a:pPr algn="l" defTabSz="793560"/>
            <a:endParaRPr lang="en-US" sz="1800" dirty="0">
              <a:latin typeface="Gotham C2 Text" charset="0"/>
              <a:ea typeface="ＭＳ Ｐゴシック" charset="0"/>
              <a:cs typeface="ＭＳ Ｐゴシック" charset="0"/>
            </a:endParaRPr>
          </a:p>
        </p:txBody>
      </p:sp>
      <p:sp>
        <p:nvSpPr>
          <p:cNvPr id="29" name="TextBox 28">
            <a:extLst>
              <a:ext uri="{FF2B5EF4-FFF2-40B4-BE49-F238E27FC236}">
                <a16:creationId xmlns:a16="http://schemas.microsoft.com/office/drawing/2014/main" id="{DA72D549-E5A6-8BA6-3533-2FEA8A02EE58}"/>
              </a:ext>
            </a:extLst>
          </p:cNvPr>
          <p:cNvSpPr txBox="1"/>
          <p:nvPr/>
        </p:nvSpPr>
        <p:spPr>
          <a:xfrm>
            <a:off x="2927358" y="5092963"/>
            <a:ext cx="1039067" cy="307777"/>
          </a:xfrm>
          <a:prstGeom prst="rect">
            <a:avLst/>
          </a:prstGeom>
          <a:noFill/>
        </p:spPr>
        <p:txBody>
          <a:bodyPr wrap="none" rtlCol="0">
            <a:spAutoFit/>
          </a:bodyPr>
          <a:lstStyle/>
          <a:p>
            <a:pPr algn="l"/>
            <a:r>
              <a:rPr lang="en-US" sz="1400" dirty="0">
                <a:latin typeface="+mn-lt"/>
              </a:rPr>
              <a:t>(projected)</a:t>
            </a:r>
          </a:p>
        </p:txBody>
      </p:sp>
    </p:spTree>
    <p:extLst>
      <p:ext uri="{BB962C8B-B14F-4D97-AF65-F5344CB8AC3E}">
        <p14:creationId xmlns:p14="http://schemas.microsoft.com/office/powerpoint/2010/main" val="296632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Topics for today</a:t>
            </a:r>
          </a:p>
        </p:txBody>
      </p:sp>
      <p:sp>
        <p:nvSpPr>
          <p:cNvPr id="2" name="Rectangle 1"/>
          <p:cNvSpPr/>
          <p:nvPr/>
        </p:nvSpPr>
        <p:spPr bwMode="auto">
          <a:xfrm>
            <a:off x="999460" y="2445488"/>
            <a:ext cx="6918252" cy="765546"/>
          </a:xfrm>
          <a:prstGeom prst="rect">
            <a:avLst/>
          </a:prstGeom>
          <a:solidFill>
            <a:srgbClr val="003463"/>
          </a:solidFill>
          <a:ln w="9525" cap="flat" cmpd="sng" algn="ctr">
            <a:noFill/>
            <a:prstDash val="solid"/>
            <a:round/>
            <a:headEnd type="none" w="med" len="med"/>
            <a:tailEnd type="none" w="med" len="med"/>
          </a:ln>
          <a:effectLst/>
        </p:spPr>
        <p:txBody>
          <a:bodyPr vert="horz" wrap="square" lIns="365760" tIns="182880" rIns="91440" bIns="182880" numCol="1" rtlCol="0" anchor="ctr" anchorCtr="0" compatLnSpc="1">
            <a:prstTxWarp prst="textNoShape">
              <a:avLst/>
            </a:prstTxWarp>
          </a:bodyPr>
          <a:lstStyle/>
          <a:p>
            <a:pPr lvl="0" algn="l" defTabSz="403433" fontAlgn="auto">
              <a:lnSpc>
                <a:spcPct val="90000"/>
              </a:lnSpc>
              <a:spcBef>
                <a:spcPts val="0"/>
              </a:spcBef>
              <a:spcAft>
                <a:spcPts val="0"/>
              </a:spcAft>
            </a:pPr>
            <a:r>
              <a:rPr lang="en-US" sz="2800" dirty="0">
                <a:solidFill>
                  <a:srgbClr val="FFFFFF"/>
                </a:solidFill>
                <a:latin typeface="Source Sans Pro"/>
                <a:ea typeface="+mn-ea"/>
              </a:rPr>
              <a:t>1. Understanding the current landscape</a:t>
            </a:r>
            <a:endParaRPr lang="en-US" sz="2800" kern="0" dirty="0">
              <a:solidFill>
                <a:srgbClr val="FFFFFF"/>
              </a:solidFill>
              <a:latin typeface="Source Sans Pro"/>
              <a:ea typeface="+mn-ea"/>
              <a:cs typeface="Arial" panose="020B0604020202020204" pitchFamily="34" charset="0"/>
            </a:endParaRPr>
          </a:p>
        </p:txBody>
      </p:sp>
      <p:sp>
        <p:nvSpPr>
          <p:cNvPr id="7" name="Rectangle 6"/>
          <p:cNvSpPr/>
          <p:nvPr/>
        </p:nvSpPr>
        <p:spPr bwMode="auto">
          <a:xfrm>
            <a:off x="999460" y="3452037"/>
            <a:ext cx="6918252" cy="765546"/>
          </a:xfrm>
          <a:prstGeom prst="rect">
            <a:avLst/>
          </a:prstGeom>
          <a:solidFill>
            <a:schemeClr val="bg1"/>
          </a:solidFill>
          <a:ln w="9525" cap="flat" cmpd="sng" algn="ctr">
            <a:noFill/>
            <a:prstDash val="solid"/>
            <a:round/>
            <a:headEnd type="none" w="med" len="med"/>
            <a:tailEnd type="none" w="med" len="med"/>
          </a:ln>
          <a:effectLst/>
        </p:spPr>
        <p:txBody>
          <a:bodyPr vert="horz" wrap="square" lIns="365760" tIns="182880" rIns="91440" bIns="182880" numCol="1" rtlCol="0" anchor="ctr" anchorCtr="0" compatLnSpc="1">
            <a:prstTxWarp prst="textNoShape">
              <a:avLst/>
            </a:prstTxWarp>
          </a:bodyPr>
          <a:lstStyle/>
          <a:p>
            <a:pPr algn="l"/>
            <a:r>
              <a:rPr lang="en-US" sz="2800" dirty="0">
                <a:solidFill>
                  <a:srgbClr val="FFFFFF"/>
                </a:solidFill>
                <a:latin typeface="Source Sans Pro"/>
                <a:ea typeface="+mn-ea"/>
              </a:rPr>
              <a:t>2. Planning considerations and strategies</a:t>
            </a:r>
          </a:p>
        </p:txBody>
      </p:sp>
    </p:spTree>
    <p:extLst>
      <p:ext uri="{BB962C8B-B14F-4D97-AF65-F5344CB8AC3E}">
        <p14:creationId xmlns:p14="http://schemas.microsoft.com/office/powerpoint/2010/main" val="92823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5A3B-EA28-564B-B595-EA5C6E32AEE1}"/>
              </a:ext>
            </a:extLst>
          </p:cNvPr>
          <p:cNvSpPr>
            <a:spLocks noGrp="1"/>
          </p:cNvSpPr>
          <p:nvPr>
            <p:ph type="title"/>
          </p:nvPr>
        </p:nvSpPr>
        <p:spPr>
          <a:xfrm>
            <a:off x="575234" y="1444752"/>
            <a:ext cx="7882966" cy="278746"/>
          </a:xfrm>
        </p:spPr>
        <p:txBody>
          <a:bodyPr/>
          <a:lstStyle/>
          <a:p>
            <a:r>
              <a:rPr lang="en-US" dirty="0"/>
              <a:t>Planning for the new 10-year rule on inherited retirement accounts</a:t>
            </a:r>
          </a:p>
        </p:txBody>
      </p:sp>
      <p:sp>
        <p:nvSpPr>
          <p:cNvPr id="9" name="Content Placeholder 8">
            <a:extLst>
              <a:ext uri="{FF2B5EF4-FFF2-40B4-BE49-F238E27FC236}">
                <a16:creationId xmlns:a16="http://schemas.microsoft.com/office/drawing/2014/main" id="{018C8DD3-4D3A-4AF1-86C3-481030E9AFD9}"/>
              </a:ext>
            </a:extLst>
          </p:cNvPr>
          <p:cNvSpPr>
            <a:spLocks noGrp="1"/>
          </p:cNvSpPr>
          <p:nvPr>
            <p:ph idx="1"/>
          </p:nvPr>
        </p:nvSpPr>
        <p:spPr>
          <a:xfrm>
            <a:off x="575234" y="1883664"/>
            <a:ext cx="7882966" cy="3798974"/>
          </a:xfrm>
        </p:spPr>
        <p:txBody>
          <a:bodyPr/>
          <a:lstStyle/>
          <a:p>
            <a:r>
              <a:rPr lang="en-US" dirty="0"/>
              <a:t>Careful designation of beneficiaries</a:t>
            </a:r>
          </a:p>
          <a:p>
            <a:pPr lvl="1"/>
            <a:r>
              <a:rPr lang="en-US" dirty="0"/>
              <a:t>Spouses who can still “stretch” or those who may be in lower tax brackets when inheriting the IRA</a:t>
            </a:r>
          </a:p>
          <a:p>
            <a:r>
              <a:rPr lang="en-US" dirty="0"/>
              <a:t>Tax-efficient timing of IRA distributions for heirs</a:t>
            </a:r>
          </a:p>
          <a:p>
            <a:pPr lvl="1"/>
            <a:r>
              <a:rPr lang="en-US" dirty="0"/>
              <a:t>When does it make sense to withdraw over the 10-year period?</a:t>
            </a:r>
          </a:p>
          <a:p>
            <a:pPr lvl="1"/>
            <a:r>
              <a:rPr lang="en-US" dirty="0"/>
              <a:t>Do Roth conversions while account owner is living make sense?</a:t>
            </a:r>
          </a:p>
          <a:p>
            <a:r>
              <a:rPr lang="en-US" dirty="0"/>
              <a:t>Advanced strategies to consider</a:t>
            </a:r>
          </a:p>
          <a:p>
            <a:pPr lvl="1"/>
            <a:r>
              <a:rPr lang="en-US" dirty="0"/>
              <a:t>Leaving the IRA to a Charitable Remainder Trust (CRT)</a:t>
            </a:r>
          </a:p>
          <a:p>
            <a:pPr lvl="1"/>
            <a:r>
              <a:rPr lang="en-US" dirty="0"/>
              <a:t>Life insurance as a way to leave an income &amp; estate tax-free legacy to the </a:t>
            </a:r>
            <a:br>
              <a:rPr lang="en-US" dirty="0"/>
            </a:br>
            <a:r>
              <a:rPr lang="en-US" dirty="0"/>
              <a:t>next generation</a:t>
            </a:r>
          </a:p>
        </p:txBody>
      </p:sp>
      <p:sp>
        <p:nvSpPr>
          <p:cNvPr id="5" name="Text Placeholder 4">
            <a:extLst>
              <a:ext uri="{FF2B5EF4-FFF2-40B4-BE49-F238E27FC236}">
                <a16:creationId xmlns:a16="http://schemas.microsoft.com/office/drawing/2014/main" id="{B1FD4126-34B4-4A27-9D21-1EECE2D05E2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602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575234" y="1444752"/>
            <a:ext cx="7882966" cy="278746"/>
          </a:xfrm>
        </p:spPr>
        <p:txBody>
          <a:bodyPr/>
          <a:lstStyle/>
          <a:p>
            <a:r>
              <a:rPr lang="en-US" dirty="0"/>
              <a:t>Estate planning is more than </a:t>
            </a:r>
            <a:br>
              <a:rPr lang="en-US" dirty="0"/>
            </a:br>
            <a:r>
              <a:rPr lang="en-US" dirty="0"/>
              <a:t>just the taxes! </a:t>
            </a:r>
          </a:p>
        </p:txBody>
      </p:sp>
      <p:sp>
        <p:nvSpPr>
          <p:cNvPr id="4" name="Text Placeholder 3">
            <a:extLst>
              <a:ext uri="{FF2B5EF4-FFF2-40B4-BE49-F238E27FC236}">
                <a16:creationId xmlns:a16="http://schemas.microsoft.com/office/drawing/2014/main" id="{5FFD5715-13F4-41AB-9144-56C93B906091}"/>
              </a:ext>
            </a:extLst>
          </p:cNvPr>
          <p:cNvSpPr>
            <a:spLocks noGrp="1"/>
          </p:cNvSpPr>
          <p:nvPr>
            <p:ph type="body" sz="quarter" idx="10"/>
          </p:nvPr>
        </p:nvSpPr>
        <p:spPr/>
        <p:txBody>
          <a:bodyPr/>
          <a:lstStyle/>
          <a:p>
            <a:endParaRPr lang="en-US"/>
          </a:p>
        </p:txBody>
      </p:sp>
      <p:graphicFrame>
        <p:nvGraphicFramePr>
          <p:cNvPr id="6" name="Group 66"/>
          <p:cNvGraphicFramePr>
            <a:graphicFrameLocks noGrp="1"/>
          </p:cNvGraphicFramePr>
          <p:nvPr>
            <p:extLst>
              <p:ext uri="{D42A27DB-BD31-4B8C-83A1-F6EECF244321}">
                <p14:modId xmlns:p14="http://schemas.microsoft.com/office/powerpoint/2010/main" val="976219192"/>
              </p:ext>
            </p:extLst>
          </p:nvPr>
        </p:nvGraphicFramePr>
        <p:xfrm>
          <a:off x="1188720" y="2103120"/>
          <a:ext cx="676656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263271">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6"/>
                          </a:solidFill>
                          <a:effectLst/>
                          <a:latin typeface="+mj-lt"/>
                          <a:ea typeface="ＭＳ Ｐゴシック" pitchFamily="34" charset="-128"/>
                        </a:rPr>
                        <a:t>Wills, beneficiary designations</a:t>
                      </a:r>
                    </a:p>
                  </a:txBody>
                  <a:tcPr marT="91440" marB="91440" horzOverflow="overflow">
                    <a:lnL>
                      <a:noFill/>
                    </a:lnL>
                    <a:lnR>
                      <a:noFill/>
                    </a:lnR>
                    <a:lnT>
                      <a:noFill/>
                    </a:lnT>
                    <a:lnB w="6350" cap="flat" cmpd="sng" algn="ctr">
                      <a:solidFill>
                        <a:srgbClr val="FFFFFF"/>
                      </a:solidFill>
                      <a:prstDash val="solid"/>
                      <a:round/>
                      <a:headEnd type="none" w="med" len="med"/>
                      <a:tailEnd type="none" w="med" len="med"/>
                    </a:lnB>
                    <a:lnTlToBr>
                      <a:noFill/>
                    </a:lnTlToBr>
                    <a:lnBlToTr>
                      <a:noFill/>
                    </a:lnBlToTr>
                    <a:solidFill>
                      <a:srgbClr val="005F6C"/>
                    </a:solidFill>
                  </a:tcPr>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pitchFamily="34" charset="-128"/>
                        </a:rPr>
                        <a:t>Critical to review and update periodically</a:t>
                      </a:r>
                    </a:p>
                  </a:txBody>
                  <a:tcPr marT="91440" marB="91440" anchor="ctr" horzOverflow="overflow">
                    <a:lnL>
                      <a:noFill/>
                    </a:lnL>
                    <a:lnR>
                      <a:noFill/>
                    </a:lnR>
                    <a:lnT>
                      <a:noFill/>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6"/>
                          </a:solidFill>
                          <a:effectLst/>
                          <a:latin typeface="+mj-lt"/>
                          <a:ea typeface="ＭＳ Ｐゴシック" pitchFamily="34" charset="-128"/>
                        </a:rPr>
                        <a:t>Revocable living trust</a:t>
                      </a:r>
                    </a:p>
                  </a:txBody>
                  <a:tcPr marT="91440" marB="91440"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5F6C"/>
                    </a:solidFill>
                  </a:tcPr>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pitchFamily="34" charset="-128"/>
                        </a:rPr>
                        <a:t>Transfers property outside of the probate system</a:t>
                      </a:r>
                    </a:p>
                  </a:txBody>
                  <a:tcPr marT="91440" marB="9144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609">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6"/>
                          </a:solidFill>
                          <a:effectLst/>
                          <a:latin typeface="+mj-lt"/>
                          <a:ea typeface="ＭＳ Ｐゴシック" pitchFamily="34" charset="-128"/>
                        </a:rPr>
                        <a:t>Health-care proxy and advanced medical directive</a:t>
                      </a:r>
                    </a:p>
                  </a:txBody>
                  <a:tcPr marT="91440" marB="91440"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5F6C"/>
                    </a:solidFill>
                  </a:tcPr>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pitchFamily="34" charset="-128"/>
                        </a:rPr>
                        <a:t>Facilitate decisions around medical treatment or </a:t>
                      </a:r>
                      <a:br>
                        <a:rPr kumimoji="0" lang="en-US" sz="1600" b="0" i="0" u="none" strike="noStrike" cap="none" normalizeH="0" baseline="0" dirty="0">
                          <a:ln>
                            <a:noFill/>
                          </a:ln>
                          <a:solidFill>
                            <a:schemeClr val="accent4"/>
                          </a:solidFill>
                          <a:effectLst/>
                          <a:latin typeface="+mn-lt"/>
                          <a:ea typeface="ＭＳ Ｐゴシック" pitchFamily="34" charset="-128"/>
                        </a:rPr>
                      </a:br>
                      <a:r>
                        <a:rPr kumimoji="0" lang="en-US" sz="1600" b="0" i="0" u="none" strike="noStrike" cap="none" normalizeH="0" baseline="0" dirty="0">
                          <a:ln>
                            <a:noFill/>
                          </a:ln>
                          <a:solidFill>
                            <a:schemeClr val="accent4"/>
                          </a:solidFill>
                          <a:effectLst/>
                          <a:latin typeface="+mn-lt"/>
                          <a:ea typeface="ＭＳ Ｐゴシック" pitchFamily="34" charset="-128"/>
                        </a:rPr>
                        <a:t>end-of-life wishes</a:t>
                      </a:r>
                    </a:p>
                  </a:txBody>
                  <a:tcPr marT="91440" marB="9144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700">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6"/>
                          </a:solidFill>
                          <a:effectLst/>
                          <a:latin typeface="+mj-lt"/>
                          <a:ea typeface="ＭＳ Ｐゴシック" pitchFamily="34" charset="-128"/>
                        </a:rPr>
                        <a:t>Power of attorney</a:t>
                      </a:r>
                    </a:p>
                  </a:txBody>
                  <a:tcPr marT="91440" marB="91440"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5F6C"/>
                    </a:solidFill>
                  </a:tcPr>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pitchFamily="34" charset="-128"/>
                        </a:rPr>
                        <a:t>Assigns decision-making responsibilities in case of unforeseen circumstances</a:t>
                      </a:r>
                    </a:p>
                  </a:txBody>
                  <a:tcPr marT="91440" marB="91440" anchor="ctr" horzOverflow="overflow">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6"/>
                          </a:solidFill>
                          <a:effectLst/>
                          <a:latin typeface="+mj-lt"/>
                          <a:ea typeface="ＭＳ Ｐゴシック" pitchFamily="34" charset="-128"/>
                        </a:rPr>
                        <a:t>Guardianship</a:t>
                      </a:r>
                    </a:p>
                  </a:txBody>
                  <a:tcPr marT="91440" marB="91440" horzOverflow="overflow">
                    <a:lnL>
                      <a:noFill/>
                    </a:lnL>
                    <a:lnR>
                      <a:noFill/>
                    </a:lnR>
                    <a:lnT w="6350" cap="flat" cmpd="sng" algn="ctr">
                      <a:solidFill>
                        <a:srgbClr val="FFFFFF"/>
                      </a:solidFill>
                      <a:prstDash val="solid"/>
                      <a:round/>
                      <a:headEnd type="none" w="med" len="med"/>
                      <a:tailEnd type="none" w="med" len="med"/>
                    </a:lnT>
                    <a:lnB>
                      <a:noFill/>
                    </a:lnB>
                    <a:lnTlToBr>
                      <a:noFill/>
                    </a:lnTlToBr>
                    <a:lnBlToTr>
                      <a:noFill/>
                    </a:lnBlToTr>
                    <a:solidFill>
                      <a:srgbClr val="005F6C"/>
                    </a:solidFill>
                  </a:tcPr>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pitchFamily="34" charset="-128"/>
                        </a:rPr>
                        <a:t>Planning for minors or other extended family members</a:t>
                      </a:r>
                    </a:p>
                  </a:txBody>
                  <a:tcPr marT="91440" marB="91440" anchor="ctr"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074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Considerations for business owners</a:t>
            </a:r>
          </a:p>
        </p:txBody>
      </p:sp>
    </p:spTree>
    <p:extLst>
      <p:ext uri="{BB962C8B-B14F-4D97-AF65-F5344CB8AC3E}">
        <p14:creationId xmlns:p14="http://schemas.microsoft.com/office/powerpoint/2010/main" val="3188708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for small-business owners</a:t>
            </a:r>
          </a:p>
        </p:txBody>
      </p:sp>
      <p:sp>
        <p:nvSpPr>
          <p:cNvPr id="5" name="Content Placeholder 1"/>
          <p:cNvSpPr>
            <a:spLocks noGrp="1"/>
          </p:cNvSpPr>
          <p:nvPr>
            <p:ph idx="1"/>
          </p:nvPr>
        </p:nvSpPr>
        <p:spPr/>
        <p:txBody>
          <a:bodyPr/>
          <a:lstStyle/>
          <a:p>
            <a:r>
              <a:rPr lang="en-US" altLang="en-US" dirty="0"/>
              <a:t>Applies to businesses that are structured as pass-through entities for taxation purposes (sole proprietorship, LLC, partnership, S Corp)</a:t>
            </a:r>
          </a:p>
          <a:p>
            <a:pPr>
              <a:spcBef>
                <a:spcPts val="800"/>
              </a:spcBef>
            </a:pPr>
            <a:r>
              <a:rPr lang="en-US" altLang="en-US" dirty="0"/>
              <a:t>20% on qualified business income (QBI), cannot include compensation or investment income</a:t>
            </a:r>
          </a:p>
          <a:p>
            <a:pPr>
              <a:spcBef>
                <a:spcPts val="800"/>
              </a:spcBef>
            </a:pPr>
            <a:r>
              <a:rPr lang="en-US" altLang="en-US" dirty="0"/>
              <a:t>At higher income levels, specified service trade or businesses (SSTBs) are not allowed to take the deduction</a:t>
            </a:r>
          </a:p>
          <a:p>
            <a:pPr lvl="1"/>
            <a:r>
              <a:rPr lang="en-US" sz="1600" dirty="0"/>
              <a:t>According to the law, </a:t>
            </a:r>
            <a:r>
              <a:rPr lang="en-US" sz="1600" i="1" dirty="0"/>
              <a:t>“A specified service activity means any trade or business activity involving the performance of services in the fields of health, law, accounting, actuarial science, performing arts, consulting, athletics, financial services, brokerage services, any trade or business where the principal asset of such trade or business is the reputation or skill of one or more of its employees, or investing, trading, or dealing in securities, partnership interests, or commodities.”</a:t>
            </a:r>
            <a:endParaRPr lang="en-US" altLang="en-US" sz="1600" dirty="0"/>
          </a:p>
        </p:txBody>
      </p:sp>
      <p:sp>
        <p:nvSpPr>
          <p:cNvPr id="7" name="Text Placeholder 6"/>
          <p:cNvSpPr>
            <a:spLocks noGrp="1"/>
          </p:cNvSpPr>
          <p:nvPr>
            <p:ph type="body" sz="quarter" idx="10"/>
          </p:nvPr>
        </p:nvSpPr>
        <p:spPr/>
        <p:txBody>
          <a:bodyPr/>
          <a:lstStyle/>
          <a:p>
            <a:br>
              <a:rPr lang="en-US" dirty="0"/>
            </a:br>
            <a:endParaRPr lang="en-US" dirty="0"/>
          </a:p>
          <a:p>
            <a:r>
              <a:rPr lang="en-US" dirty="0"/>
              <a:t>Source: Joint Explanatory Statement of the Committee of Conference. </a:t>
            </a:r>
          </a:p>
        </p:txBody>
      </p:sp>
    </p:spTree>
    <p:extLst>
      <p:ext uri="{BB962C8B-B14F-4D97-AF65-F5344CB8AC3E}">
        <p14:creationId xmlns:p14="http://schemas.microsoft.com/office/powerpoint/2010/main" val="76678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9">
            <a:extLst>
              <a:ext uri="{FF2B5EF4-FFF2-40B4-BE49-F238E27FC236}">
                <a16:creationId xmlns:a16="http://schemas.microsoft.com/office/drawing/2014/main" id="{7EE85F98-5FD8-9649-9345-B88F8BDDC857}"/>
              </a:ext>
            </a:extLst>
          </p:cNvPr>
          <p:cNvSpPr/>
          <p:nvPr/>
        </p:nvSpPr>
        <p:spPr bwMode="auto">
          <a:xfrm rot="16200000">
            <a:off x="900210" y="3634037"/>
            <a:ext cx="2848424" cy="377308"/>
          </a:xfrm>
          <a:prstGeom prst="rightArrow">
            <a:avLst>
              <a:gd name="adj1" fmla="val 50000"/>
              <a:gd name="adj2" fmla="val 57202"/>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1190" tIns="35595" rIns="71190" bIns="35595" numCol="1" rtlCol="0" anchor="t" anchorCtr="0" compatLnSpc="1">
            <a:prstTxWarp prst="textNoShape">
              <a:avLst/>
            </a:prstTxWarp>
          </a:bodyPr>
          <a:lstStyle/>
          <a:p>
            <a:pPr algn="l" defTabSz="793560"/>
            <a:endParaRPr lang="en-US" sz="1557" dirty="0">
              <a:latin typeface="Gotham C2 Text" charset="0"/>
              <a:ea typeface="ＭＳ Ｐゴシック" charset="0"/>
              <a:cs typeface="ＭＳ Ｐゴシック" charset="0"/>
            </a:endParaRPr>
          </a:p>
        </p:txBody>
      </p:sp>
      <p:sp>
        <p:nvSpPr>
          <p:cNvPr id="8" name="Arrow: Right 10">
            <a:extLst>
              <a:ext uri="{FF2B5EF4-FFF2-40B4-BE49-F238E27FC236}">
                <a16:creationId xmlns:a16="http://schemas.microsoft.com/office/drawing/2014/main" id="{890DA935-A9A2-564A-9125-13BC0AFC6430}"/>
              </a:ext>
            </a:extLst>
          </p:cNvPr>
          <p:cNvSpPr/>
          <p:nvPr/>
        </p:nvSpPr>
        <p:spPr bwMode="auto">
          <a:xfrm rot="16200000">
            <a:off x="5661440" y="3634036"/>
            <a:ext cx="2848424" cy="377308"/>
          </a:xfrm>
          <a:prstGeom prst="rightArrow">
            <a:avLst>
              <a:gd name="adj1" fmla="val 50000"/>
              <a:gd name="adj2" fmla="val 57202"/>
            </a:avLst>
          </a:prstGeom>
          <a:solidFill>
            <a:srgbClr val="DA7334"/>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1190" tIns="35595" rIns="71190" bIns="35595" numCol="1" rtlCol="0" anchor="t" anchorCtr="0" compatLnSpc="1">
            <a:prstTxWarp prst="textNoShape">
              <a:avLst/>
            </a:prstTxWarp>
          </a:bodyPr>
          <a:lstStyle/>
          <a:p>
            <a:pPr algn="l" defTabSz="793560"/>
            <a:endParaRPr lang="en-US" sz="1557" dirty="0">
              <a:latin typeface="Gotham C2 Text"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48CF3FA0-7555-1849-B7F4-2CF62A69F69C}"/>
              </a:ext>
            </a:extLst>
          </p:cNvPr>
          <p:cNvSpPr txBox="1"/>
          <p:nvPr/>
        </p:nvSpPr>
        <p:spPr>
          <a:xfrm>
            <a:off x="1203235" y="1940860"/>
            <a:ext cx="2242374" cy="499689"/>
          </a:xfrm>
          <a:prstGeom prst="rect">
            <a:avLst/>
          </a:prstGeom>
          <a:noFill/>
        </p:spPr>
        <p:txBody>
          <a:bodyPr wrap="square" rtlCol="0">
            <a:spAutoFit/>
          </a:bodyPr>
          <a:lstStyle/>
          <a:p>
            <a:r>
              <a:rPr lang="en-US" sz="1588" dirty="0">
                <a:solidFill>
                  <a:schemeClr val="accent2"/>
                </a:solidFill>
                <a:latin typeface="+mj-lt"/>
              </a:rPr>
              <a:t>Taxable income</a:t>
            </a:r>
          </a:p>
          <a:p>
            <a:r>
              <a:rPr lang="en-US" sz="1059" dirty="0">
                <a:solidFill>
                  <a:schemeClr val="accent2"/>
                </a:solidFill>
                <a:latin typeface="+mj-lt"/>
              </a:rPr>
              <a:t>(Single)</a:t>
            </a:r>
            <a:endParaRPr lang="en-US" sz="1588" dirty="0">
              <a:solidFill>
                <a:schemeClr val="accent2"/>
              </a:solidFill>
              <a:latin typeface="+mj-lt"/>
            </a:endParaRPr>
          </a:p>
        </p:txBody>
      </p:sp>
      <p:sp>
        <p:nvSpPr>
          <p:cNvPr id="10" name="TextBox 9">
            <a:extLst>
              <a:ext uri="{FF2B5EF4-FFF2-40B4-BE49-F238E27FC236}">
                <a16:creationId xmlns:a16="http://schemas.microsoft.com/office/drawing/2014/main" id="{54F9626A-99AC-534A-88EC-6564433C2812}"/>
              </a:ext>
            </a:extLst>
          </p:cNvPr>
          <p:cNvSpPr txBox="1"/>
          <p:nvPr/>
        </p:nvSpPr>
        <p:spPr>
          <a:xfrm>
            <a:off x="6088802" y="1940860"/>
            <a:ext cx="1993701" cy="499689"/>
          </a:xfrm>
          <a:prstGeom prst="rect">
            <a:avLst/>
          </a:prstGeom>
          <a:noFill/>
        </p:spPr>
        <p:txBody>
          <a:bodyPr wrap="square" rtlCol="0">
            <a:spAutoFit/>
          </a:bodyPr>
          <a:lstStyle/>
          <a:p>
            <a:r>
              <a:rPr lang="en-US" sz="1588" dirty="0">
                <a:solidFill>
                  <a:srgbClr val="DA7334"/>
                </a:solidFill>
                <a:latin typeface="+mj-lt"/>
              </a:rPr>
              <a:t>Taxable income </a:t>
            </a:r>
            <a:r>
              <a:rPr lang="en-US" sz="1059" dirty="0">
                <a:solidFill>
                  <a:srgbClr val="DA7334"/>
                </a:solidFill>
                <a:latin typeface="+mj-lt"/>
              </a:rPr>
              <a:t>(Married, filing jointly)</a:t>
            </a:r>
            <a:endParaRPr lang="en-US" sz="1588" dirty="0">
              <a:solidFill>
                <a:srgbClr val="DA7334"/>
              </a:solidFill>
              <a:latin typeface="+mj-lt"/>
            </a:endParaRPr>
          </a:p>
        </p:txBody>
      </p:sp>
      <p:sp>
        <p:nvSpPr>
          <p:cNvPr id="2" name="Title 1">
            <a:extLst>
              <a:ext uri="{FF2B5EF4-FFF2-40B4-BE49-F238E27FC236}">
                <a16:creationId xmlns:a16="http://schemas.microsoft.com/office/drawing/2014/main" id="{1967CFEF-FDC5-AA46-B053-638C8E150B3C}"/>
              </a:ext>
            </a:extLst>
          </p:cNvPr>
          <p:cNvSpPr>
            <a:spLocks noGrp="1"/>
          </p:cNvSpPr>
          <p:nvPr>
            <p:ph type="title"/>
          </p:nvPr>
        </p:nvSpPr>
        <p:spPr>
          <a:xfrm>
            <a:off x="575234" y="1444752"/>
            <a:ext cx="7882966" cy="278746"/>
          </a:xfrm>
        </p:spPr>
        <p:txBody>
          <a:bodyPr/>
          <a:lstStyle/>
          <a:p>
            <a:r>
              <a:rPr lang="en-US" dirty="0"/>
              <a:t>How the 20% QBI deduction works</a:t>
            </a:r>
          </a:p>
        </p:txBody>
      </p:sp>
      <p:sp>
        <p:nvSpPr>
          <p:cNvPr id="3" name="Text Placeholder 2">
            <a:extLst>
              <a:ext uri="{FF2B5EF4-FFF2-40B4-BE49-F238E27FC236}">
                <a16:creationId xmlns:a16="http://schemas.microsoft.com/office/drawing/2014/main" id="{CB99FAE2-A978-954F-8025-FD3A383AE5C6}"/>
              </a:ext>
            </a:extLst>
          </p:cNvPr>
          <p:cNvSpPr>
            <a:spLocks noGrp="1"/>
          </p:cNvSpPr>
          <p:nvPr>
            <p:ph type="body" sz="quarter" idx="10"/>
          </p:nvPr>
        </p:nvSpPr>
        <p:spPr>
          <a:xfrm>
            <a:off x="527295" y="5910263"/>
            <a:ext cx="7883525" cy="200025"/>
          </a:xfrm>
        </p:spPr>
        <p:txBody>
          <a:bodyPr/>
          <a:lstStyle/>
          <a:p>
            <a:pPr marL="57150" indent="-57150"/>
            <a:r>
              <a:rPr lang="en-US" dirty="0"/>
              <a:t>*	The wage limitation refers to an alternate test that must be applied to determine the deduction for QBI (for non-specified service businesses) when taxable income exceeds </a:t>
            </a:r>
            <a:br>
              <a:rPr lang="en-US" dirty="0"/>
            </a:br>
            <a:r>
              <a:rPr lang="en-US" dirty="0"/>
              <a:t>$170,050 for individuals and $340,100 for couples. The alternate test is the greater of (a) 50% of total wages paid by the business or (b) 25% of wages plus 2.5% of unadjusted </a:t>
            </a:r>
            <a:br>
              <a:rPr lang="en-US" dirty="0"/>
            </a:br>
            <a:r>
              <a:rPr lang="en-US" dirty="0"/>
              <a:t>cost basis of qualified property.</a:t>
            </a:r>
          </a:p>
        </p:txBody>
      </p:sp>
      <p:graphicFrame>
        <p:nvGraphicFramePr>
          <p:cNvPr id="6" name="Table 5">
            <a:extLst>
              <a:ext uri="{FF2B5EF4-FFF2-40B4-BE49-F238E27FC236}">
                <a16:creationId xmlns:a16="http://schemas.microsoft.com/office/drawing/2014/main" id="{47F4A85F-43D8-9642-9D69-D8B8934D00DA}"/>
              </a:ext>
            </a:extLst>
          </p:cNvPr>
          <p:cNvGraphicFramePr>
            <a:graphicFrameLocks noGrp="1"/>
          </p:cNvGraphicFramePr>
          <p:nvPr>
            <p:extLst>
              <p:ext uri="{D42A27DB-BD31-4B8C-83A1-F6EECF244321}">
                <p14:modId xmlns:p14="http://schemas.microsoft.com/office/powerpoint/2010/main" val="99980346"/>
              </p:ext>
            </p:extLst>
          </p:nvPr>
        </p:nvGraphicFramePr>
        <p:xfrm>
          <a:off x="2330773" y="2703432"/>
          <a:ext cx="4754880" cy="2743200"/>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3070921381"/>
                    </a:ext>
                  </a:extLst>
                </a:gridCol>
                <a:gridCol w="2377440">
                  <a:extLst>
                    <a:ext uri="{9D8B030D-6E8A-4147-A177-3AD203B41FA5}">
                      <a16:colId xmlns:a16="http://schemas.microsoft.com/office/drawing/2014/main" val="1105048299"/>
                    </a:ext>
                  </a:extLst>
                </a:gridCol>
              </a:tblGrid>
              <a:tr h="685800">
                <a:tc>
                  <a:txBody>
                    <a:bodyPr/>
                    <a:lstStyle/>
                    <a:p>
                      <a:pPr algn="ctr"/>
                      <a:r>
                        <a:rPr lang="en-US" sz="1200" b="0" dirty="0">
                          <a:solidFill>
                            <a:srgbClr val="242824"/>
                          </a:solidFill>
                        </a:rPr>
                        <a:t>Deduction fully subject</a:t>
                      </a:r>
                      <a:br>
                        <a:rPr lang="en-US" sz="1200" b="0" dirty="0">
                          <a:solidFill>
                            <a:srgbClr val="242824"/>
                          </a:solidFill>
                        </a:rPr>
                      </a:br>
                      <a:r>
                        <a:rPr lang="en-US" sz="1200" b="0" dirty="0">
                          <a:solidFill>
                            <a:srgbClr val="242824"/>
                          </a:solidFill>
                        </a:rPr>
                        <a:t>to wage limitation*</a:t>
                      </a:r>
                    </a:p>
                  </a:txBody>
                  <a:tcPr marL="142381" marR="142381" marT="142381" marB="142381" anchor="ctr">
                    <a:lnL w="12700" cmpd="sng">
                      <a:noFill/>
                    </a:lnL>
                    <a:lnR w="76200" cap="flat" cmpd="sng" algn="ctr">
                      <a:solidFill>
                        <a:schemeClr val="bg1">
                          <a:lumMod val="40000"/>
                          <a:lumOff val="60000"/>
                        </a:schemeClr>
                      </a:solidFill>
                      <a:prstDash val="solid"/>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rgbClr val="242824"/>
                          </a:solidFill>
                        </a:rPr>
                        <a:t>No deduction</a:t>
                      </a:r>
                    </a:p>
                  </a:txBody>
                  <a:tcPr marL="142381" marR="142381" marT="142381" marB="142381" anchor="ctr">
                    <a:lnL w="76200" cap="flat" cmpd="sng" algn="ctr">
                      <a:solidFill>
                        <a:schemeClr val="bg1">
                          <a:lumMod val="40000"/>
                          <a:lumOff val="60000"/>
                        </a:schemeClr>
                      </a:solidFill>
                      <a:prstDash val="solid"/>
                      <a:round/>
                      <a:headEnd type="none" w="med" len="med"/>
                      <a:tailEnd type="none" w="med" len="med"/>
                    </a:lnL>
                    <a:lnR w="12700" cmpd="sng">
                      <a:noFill/>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6632990"/>
                  </a:ext>
                </a:extLst>
              </a:tr>
              <a:tr h="685800">
                <a:tc>
                  <a:txBody>
                    <a:bodyPr/>
                    <a:lstStyle/>
                    <a:p>
                      <a:pPr algn="ctr"/>
                      <a:r>
                        <a:rPr lang="en-US" sz="1200" dirty="0">
                          <a:solidFill>
                            <a:srgbClr val="242824"/>
                          </a:solidFill>
                        </a:rPr>
                        <a:t>Deduction available, wage limitation begins to be phased in*</a:t>
                      </a:r>
                    </a:p>
                  </a:txBody>
                  <a:tcPr marL="142381" marR="142381" marT="142381" marB="142381" anchor="ctr">
                    <a:lnL w="12700" cmpd="sng">
                      <a:noFill/>
                    </a:lnL>
                    <a:lnR w="76200" cap="flat" cmpd="sng" algn="ctr">
                      <a:solidFill>
                        <a:schemeClr val="bg1">
                          <a:lumMod val="40000"/>
                          <a:lumOff val="60000"/>
                        </a:schemeClr>
                      </a:solidFill>
                      <a:prstDash val="solid"/>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242824"/>
                          </a:solidFill>
                        </a:rPr>
                        <a:t>Income phaseout applies — partial deduction available</a:t>
                      </a:r>
                    </a:p>
                  </a:txBody>
                  <a:tcPr marL="142381" marR="142381" marT="142381" marB="142381" anchor="ctr">
                    <a:lnL w="76200" cap="flat" cmpd="sng" algn="ctr">
                      <a:solidFill>
                        <a:schemeClr val="bg1">
                          <a:lumMod val="40000"/>
                          <a:lumOff val="60000"/>
                        </a:schemeClr>
                      </a:solidFill>
                      <a:prstDash val="solid"/>
                      <a:round/>
                      <a:headEnd type="none" w="med" len="med"/>
                      <a:tailEnd type="none" w="med" len="med"/>
                    </a:lnL>
                    <a:lnR w="12700" cmpd="sng">
                      <a:noFill/>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25751"/>
                  </a:ext>
                </a:extLst>
              </a:tr>
              <a:tr h="685800">
                <a:tc>
                  <a:txBody>
                    <a:bodyPr/>
                    <a:lstStyle/>
                    <a:p>
                      <a:pPr algn="ctr"/>
                      <a:r>
                        <a:rPr lang="en-US" sz="1200" dirty="0">
                          <a:solidFill>
                            <a:srgbClr val="242824"/>
                          </a:solidFill>
                        </a:rPr>
                        <a:t>20% deduction</a:t>
                      </a:r>
                    </a:p>
                  </a:txBody>
                  <a:tcPr marL="142381" marR="142381" marT="142381" marB="142381" anchor="ctr">
                    <a:lnL w="12700" cmpd="sng">
                      <a:noFill/>
                    </a:lnL>
                    <a:lnR w="76200" cap="flat" cmpd="sng" algn="ctr">
                      <a:solidFill>
                        <a:schemeClr val="bg1">
                          <a:lumMod val="40000"/>
                          <a:lumOff val="60000"/>
                        </a:schemeClr>
                      </a:solidFill>
                      <a:prstDash val="solid"/>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242824"/>
                          </a:solidFill>
                        </a:rPr>
                        <a:t>20% deduction</a:t>
                      </a:r>
                    </a:p>
                  </a:txBody>
                  <a:tcPr marL="142381" marR="142381" marT="142381" marB="142381" anchor="ctr">
                    <a:lnL w="76200" cap="flat" cmpd="sng" algn="ctr">
                      <a:solidFill>
                        <a:schemeClr val="bg1">
                          <a:lumMod val="40000"/>
                          <a:lumOff val="60000"/>
                        </a:schemeClr>
                      </a:solidFill>
                      <a:prstDash val="solid"/>
                      <a:round/>
                      <a:headEnd type="none" w="med" len="med"/>
                      <a:tailEnd type="none" w="med" len="med"/>
                    </a:lnL>
                    <a:lnR w="12700" cmpd="sng">
                      <a:noFill/>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357388"/>
                  </a:ext>
                </a:extLst>
              </a:tr>
              <a:tr h="685800">
                <a:tc>
                  <a:txBody>
                    <a:bodyPr/>
                    <a:lstStyle/>
                    <a:p>
                      <a:pPr algn="ctr"/>
                      <a:r>
                        <a:rPr lang="en-US" sz="1200" b="0" dirty="0">
                          <a:solidFill>
                            <a:srgbClr val="242824"/>
                          </a:solidFill>
                          <a:latin typeface="+mj-lt"/>
                        </a:rPr>
                        <a:t>Non-specified</a:t>
                      </a:r>
                      <a:br>
                        <a:rPr lang="en-US" sz="1200" b="0" dirty="0">
                          <a:solidFill>
                            <a:srgbClr val="242824"/>
                          </a:solidFill>
                          <a:latin typeface="+mj-lt"/>
                        </a:rPr>
                      </a:br>
                      <a:r>
                        <a:rPr lang="en-US" sz="1200" b="0" dirty="0">
                          <a:solidFill>
                            <a:srgbClr val="242824"/>
                          </a:solidFill>
                          <a:latin typeface="+mj-lt"/>
                        </a:rPr>
                        <a:t>service business</a:t>
                      </a:r>
                    </a:p>
                  </a:txBody>
                  <a:tcPr marL="142381" marR="142381" marT="142381" marB="142381" anchor="ctr">
                    <a:lnL w="12700" cmpd="sng">
                      <a:noFill/>
                    </a:lnL>
                    <a:lnR w="76200" cap="flat" cmpd="sng" algn="ctr">
                      <a:noFill/>
                      <a:prstDash val="solid"/>
                      <a:round/>
                      <a:headEnd type="none" w="med" len="med"/>
                      <a:tailEnd type="none" w="med" len="med"/>
                    </a:lnR>
                    <a:lnT w="1905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rgbClr val="242824"/>
                          </a:solidFill>
                          <a:latin typeface="+mj-lt"/>
                        </a:rPr>
                        <a:t>Specified</a:t>
                      </a:r>
                      <a:br>
                        <a:rPr lang="en-US" sz="1200" b="0" dirty="0">
                          <a:solidFill>
                            <a:srgbClr val="242824"/>
                          </a:solidFill>
                          <a:latin typeface="+mj-lt"/>
                        </a:rPr>
                      </a:br>
                      <a:r>
                        <a:rPr lang="en-US" sz="1200" b="0" dirty="0">
                          <a:solidFill>
                            <a:srgbClr val="242824"/>
                          </a:solidFill>
                          <a:latin typeface="+mj-lt"/>
                        </a:rPr>
                        <a:t>service business</a:t>
                      </a:r>
                    </a:p>
                  </a:txBody>
                  <a:tcPr marL="142381" marR="142381" marT="142381" marB="142381" anchor="ctr">
                    <a:lnL w="76200" cap="flat" cmpd="sng" algn="ctr">
                      <a:noFill/>
                      <a:prstDash val="solid"/>
                      <a:round/>
                      <a:headEnd type="none" w="med" len="med"/>
                      <a:tailEnd type="none" w="med" len="med"/>
                    </a:lnL>
                    <a:lnR w="12700" cmpd="sng">
                      <a:noFill/>
                    </a:lnR>
                    <a:lnT w="1905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8071321"/>
                  </a:ext>
                </a:extLst>
              </a:tr>
            </a:tbl>
          </a:graphicData>
        </a:graphic>
      </p:graphicFrame>
      <p:sp>
        <p:nvSpPr>
          <p:cNvPr id="11" name="TextBox 10">
            <a:extLst>
              <a:ext uri="{FF2B5EF4-FFF2-40B4-BE49-F238E27FC236}">
                <a16:creationId xmlns:a16="http://schemas.microsoft.com/office/drawing/2014/main" id="{D3C922C4-A334-1A49-8D11-CA9DEAEC4BA4}"/>
              </a:ext>
            </a:extLst>
          </p:cNvPr>
          <p:cNvSpPr txBox="1"/>
          <p:nvPr/>
        </p:nvSpPr>
        <p:spPr>
          <a:xfrm>
            <a:off x="1140533" y="3234934"/>
            <a:ext cx="1092738" cy="309637"/>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pPr algn="r"/>
            <a:r>
              <a:rPr lang="en-US" sz="1412" b="0" dirty="0">
                <a:latin typeface="+mj-lt"/>
              </a:rPr>
              <a:t>$232,100</a:t>
            </a:r>
          </a:p>
        </p:txBody>
      </p:sp>
      <p:sp>
        <p:nvSpPr>
          <p:cNvPr id="12" name="TextBox 11">
            <a:extLst>
              <a:ext uri="{FF2B5EF4-FFF2-40B4-BE49-F238E27FC236}">
                <a16:creationId xmlns:a16="http://schemas.microsoft.com/office/drawing/2014/main" id="{BD2CCAEE-6FF0-3540-BD8C-FD89C00DA80F}"/>
              </a:ext>
            </a:extLst>
          </p:cNvPr>
          <p:cNvSpPr txBox="1"/>
          <p:nvPr/>
        </p:nvSpPr>
        <p:spPr>
          <a:xfrm>
            <a:off x="1140533" y="3920213"/>
            <a:ext cx="1092738" cy="309637"/>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pPr algn="r"/>
            <a:r>
              <a:rPr lang="en-US" sz="1412" b="0" dirty="0">
                <a:latin typeface="+mj-lt"/>
              </a:rPr>
              <a:t>$182,100</a:t>
            </a:r>
          </a:p>
        </p:txBody>
      </p:sp>
      <p:sp>
        <p:nvSpPr>
          <p:cNvPr id="13" name="TextBox 12">
            <a:extLst>
              <a:ext uri="{FF2B5EF4-FFF2-40B4-BE49-F238E27FC236}">
                <a16:creationId xmlns:a16="http://schemas.microsoft.com/office/drawing/2014/main" id="{2B9FAD80-0563-2E4B-96B6-7C552E3CDB66}"/>
              </a:ext>
            </a:extLst>
          </p:cNvPr>
          <p:cNvSpPr txBox="1"/>
          <p:nvPr/>
        </p:nvSpPr>
        <p:spPr>
          <a:xfrm>
            <a:off x="1509173" y="4602156"/>
            <a:ext cx="724098" cy="309637"/>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pPr algn="r"/>
            <a:r>
              <a:rPr lang="en-US" sz="1412" b="0" dirty="0">
                <a:latin typeface="+mj-lt"/>
              </a:rPr>
              <a:t>$0</a:t>
            </a:r>
          </a:p>
        </p:txBody>
      </p:sp>
      <p:sp>
        <p:nvSpPr>
          <p:cNvPr id="14" name="TextBox 13">
            <a:extLst>
              <a:ext uri="{FF2B5EF4-FFF2-40B4-BE49-F238E27FC236}">
                <a16:creationId xmlns:a16="http://schemas.microsoft.com/office/drawing/2014/main" id="{FA71806F-3667-AF47-8FDB-8AFD24EA9723}"/>
              </a:ext>
            </a:extLst>
          </p:cNvPr>
          <p:cNvSpPr txBox="1"/>
          <p:nvPr/>
        </p:nvSpPr>
        <p:spPr>
          <a:xfrm>
            <a:off x="7134753" y="3234934"/>
            <a:ext cx="1087304" cy="309637"/>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r>
              <a:rPr lang="en-US" sz="1412" b="0" dirty="0">
                <a:solidFill>
                  <a:srgbClr val="DA7334"/>
                </a:solidFill>
                <a:latin typeface="+mj-lt"/>
              </a:rPr>
              <a:t>$464,200</a:t>
            </a:r>
          </a:p>
        </p:txBody>
      </p:sp>
      <p:sp>
        <p:nvSpPr>
          <p:cNvPr id="15" name="TextBox 14">
            <a:extLst>
              <a:ext uri="{FF2B5EF4-FFF2-40B4-BE49-F238E27FC236}">
                <a16:creationId xmlns:a16="http://schemas.microsoft.com/office/drawing/2014/main" id="{E8FB0C4B-FE41-2B49-8BF1-7B2F30AF6F58}"/>
              </a:ext>
            </a:extLst>
          </p:cNvPr>
          <p:cNvSpPr txBox="1"/>
          <p:nvPr/>
        </p:nvSpPr>
        <p:spPr>
          <a:xfrm>
            <a:off x="7134753" y="3920213"/>
            <a:ext cx="1087304" cy="309637"/>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r>
              <a:rPr lang="en-US" sz="1412" b="0" dirty="0">
                <a:solidFill>
                  <a:srgbClr val="DA7334"/>
                </a:solidFill>
                <a:latin typeface="+mj-lt"/>
              </a:rPr>
              <a:t>$364,200</a:t>
            </a:r>
          </a:p>
        </p:txBody>
      </p:sp>
      <p:sp>
        <p:nvSpPr>
          <p:cNvPr id="16" name="TextBox 15">
            <a:extLst>
              <a:ext uri="{FF2B5EF4-FFF2-40B4-BE49-F238E27FC236}">
                <a16:creationId xmlns:a16="http://schemas.microsoft.com/office/drawing/2014/main" id="{C2E67852-85EB-CC46-9364-CB52AF08C4D7}"/>
              </a:ext>
            </a:extLst>
          </p:cNvPr>
          <p:cNvSpPr txBox="1"/>
          <p:nvPr/>
        </p:nvSpPr>
        <p:spPr>
          <a:xfrm>
            <a:off x="7134754" y="4602156"/>
            <a:ext cx="724098" cy="309637"/>
          </a:xfrm>
          <a:prstGeom prst="rect">
            <a:avLst/>
          </a:prstGeom>
          <a:noFill/>
        </p:spPr>
        <p:txBody>
          <a:bodyPr wrap="square" rtlCol="0">
            <a:spAutoFit/>
          </a:bodyPr>
          <a:lstStyle>
            <a:defPPr>
              <a:defRPr lang="en-US"/>
            </a:defPPr>
            <a:lvl1pPr algn="l">
              <a:defRPr sz="1400" b="1">
                <a:solidFill>
                  <a:schemeClr val="accent2"/>
                </a:solidFill>
                <a:latin typeface="+mn-lt"/>
              </a:defRPr>
            </a:lvl1pPr>
          </a:lstStyle>
          <a:p>
            <a:r>
              <a:rPr lang="en-US" sz="1412" b="0" dirty="0">
                <a:solidFill>
                  <a:srgbClr val="DA7334"/>
                </a:solidFill>
                <a:latin typeface="+mj-lt"/>
              </a:rPr>
              <a:t>$0</a:t>
            </a:r>
          </a:p>
        </p:txBody>
      </p:sp>
    </p:spTree>
    <p:extLst>
      <p:ext uri="{BB962C8B-B14F-4D97-AF65-F5344CB8AC3E}">
        <p14:creationId xmlns:p14="http://schemas.microsoft.com/office/powerpoint/2010/main" val="1986366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EBF-1FF5-DB47-8A0E-70CFF02420C7}"/>
              </a:ext>
            </a:extLst>
          </p:cNvPr>
          <p:cNvSpPr>
            <a:spLocks noGrp="1"/>
          </p:cNvSpPr>
          <p:nvPr>
            <p:ph type="title"/>
          </p:nvPr>
        </p:nvSpPr>
        <p:spPr>
          <a:xfrm>
            <a:off x="575234" y="1444752"/>
            <a:ext cx="7882966" cy="278746"/>
          </a:xfrm>
        </p:spPr>
        <p:txBody>
          <a:bodyPr/>
          <a:lstStyle/>
          <a:p>
            <a:r>
              <a:rPr lang="en-US" dirty="0"/>
              <a:t>Other thoughts for business owners</a:t>
            </a:r>
          </a:p>
        </p:txBody>
      </p:sp>
      <p:sp>
        <p:nvSpPr>
          <p:cNvPr id="5" name="Content Placeholder 4">
            <a:extLst>
              <a:ext uri="{FF2B5EF4-FFF2-40B4-BE49-F238E27FC236}">
                <a16:creationId xmlns:a16="http://schemas.microsoft.com/office/drawing/2014/main" id="{5A8905C2-76A2-4341-A712-9C598D88E357}"/>
              </a:ext>
            </a:extLst>
          </p:cNvPr>
          <p:cNvSpPr>
            <a:spLocks noGrp="1"/>
          </p:cNvSpPr>
          <p:nvPr>
            <p:ph idx="1"/>
          </p:nvPr>
        </p:nvSpPr>
        <p:spPr>
          <a:xfrm>
            <a:off x="575234" y="1883664"/>
            <a:ext cx="7882966" cy="3798974"/>
          </a:xfrm>
        </p:spPr>
        <p:txBody>
          <a:bodyPr/>
          <a:lstStyle/>
          <a:p>
            <a:r>
              <a:rPr lang="en-GB" dirty="0"/>
              <a:t>Is there an opportunity to apply a net operating loss (NOL) to offset income generated from a Roth conversion?</a:t>
            </a:r>
          </a:p>
          <a:p>
            <a:r>
              <a:rPr lang="en-GB" dirty="0"/>
              <a:t>Does your state allow an election to pay a PTE tax (pass-through entity) in order avoid the $10,000 cap on deducting SALT?</a:t>
            </a:r>
          </a:p>
          <a:p>
            <a:r>
              <a:rPr lang="en-GB" dirty="0"/>
              <a:t>Will Congress impose a 3.8% surtax on S-Corp profits?</a:t>
            </a:r>
          </a:p>
          <a:p>
            <a:r>
              <a:rPr lang="en-GB" dirty="0"/>
              <a:t>Will there be changes to the exclusion on the sale of Qualified Small Business Stock (QSBS)?</a:t>
            </a:r>
          </a:p>
          <a:p>
            <a:endParaRPr lang="en-US" dirty="0"/>
          </a:p>
          <a:p>
            <a:endParaRPr lang="en-US" dirty="0"/>
          </a:p>
        </p:txBody>
      </p:sp>
      <p:sp>
        <p:nvSpPr>
          <p:cNvPr id="7" name="Text Placeholder 6">
            <a:extLst>
              <a:ext uri="{FF2B5EF4-FFF2-40B4-BE49-F238E27FC236}">
                <a16:creationId xmlns:a16="http://schemas.microsoft.com/office/drawing/2014/main" id="{9B0E5F71-7722-443E-8FB0-070E1109E18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5532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575234" y="1444752"/>
            <a:ext cx="7882966" cy="278746"/>
          </a:xfrm>
        </p:spPr>
        <p:txBody>
          <a:bodyPr/>
          <a:lstStyle/>
          <a:p>
            <a:r>
              <a:rPr lang="en-US" dirty="0"/>
              <a:t>Closing thoughts </a:t>
            </a:r>
          </a:p>
        </p:txBody>
      </p:sp>
      <p:sp>
        <p:nvSpPr>
          <p:cNvPr id="2" name="Content Placeholder 1"/>
          <p:cNvSpPr>
            <a:spLocks noGrp="1"/>
          </p:cNvSpPr>
          <p:nvPr>
            <p:ph idx="1"/>
          </p:nvPr>
        </p:nvSpPr>
        <p:spPr>
          <a:xfrm>
            <a:off x="575234" y="1883664"/>
            <a:ext cx="7882966" cy="3798974"/>
          </a:xfrm>
        </p:spPr>
        <p:txBody>
          <a:bodyPr/>
          <a:lstStyle/>
          <a:p>
            <a:r>
              <a:rPr lang="en-US" altLang="en-US" dirty="0"/>
              <a:t>Most taxpayers are benefitting from relatively favorable tax policy currently</a:t>
            </a:r>
          </a:p>
          <a:p>
            <a:r>
              <a:rPr lang="en-US" altLang="ja-JP" dirty="0"/>
              <a:t>Careful consideration must be taken to hedge the risk of taxes increasing in the future</a:t>
            </a:r>
          </a:p>
          <a:p>
            <a:r>
              <a:rPr lang="en-US" altLang="en-US" dirty="0"/>
              <a:t>Work with professionals to assess income and estate tax planning strategies</a:t>
            </a:r>
          </a:p>
          <a:p>
            <a:endParaRPr lang="en-US" dirty="0"/>
          </a:p>
        </p:txBody>
      </p:sp>
      <p:sp>
        <p:nvSpPr>
          <p:cNvPr id="6" name="Text Placeholder 5">
            <a:extLst>
              <a:ext uri="{FF2B5EF4-FFF2-40B4-BE49-F238E27FC236}">
                <a16:creationId xmlns:a16="http://schemas.microsoft.com/office/drawing/2014/main" id="{AFDC53F5-0958-4BB9-9AF9-F2CD981B41B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1225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ltLang="en-US" dirty="0"/>
          </a:p>
          <a:p>
            <a:endParaRPr lang="en-US" altLang="en-US" dirty="0"/>
          </a:p>
          <a:p>
            <a:r>
              <a:rPr lang="en-US" dirty="0"/>
              <a:t>All funds involve risk, and you can lose money</a:t>
            </a:r>
            <a:r>
              <a:rPr lang="en-US" altLang="en-US" dirty="0"/>
              <a:t>.</a:t>
            </a:r>
          </a:p>
          <a:p>
            <a:r>
              <a:rPr lang="en-US" altLang="en-US" dirty="0"/>
              <a:t>This information is not meant as tax or legal advice. Please consult your legal or tax advisor before making any decisions.</a:t>
            </a:r>
          </a:p>
          <a:p>
            <a:r>
              <a:rPr lang="en-US" dirty="0"/>
              <a:t>For informational purposes. Not an investment recommendation.</a:t>
            </a:r>
            <a:endParaRPr lang="en-US" altLang="en-US" dirty="0"/>
          </a:p>
          <a:p>
            <a:r>
              <a:rPr lang="en-US" altLang="en-US" i="1" dirty="0"/>
              <a:t>Investors should carefully consider the investment objectives, risks, charges, and expenses of a fund before investing. For a prospectus, or a summary prospectus if available, containing this and other information for any Putnam fund or product, call your financial representative or call Putnam at 1-800-225-1581. Please read the prospectus carefully before investing.  </a:t>
            </a:r>
          </a:p>
        </p:txBody>
      </p:sp>
    </p:spTree>
    <p:extLst>
      <p:ext uri="{BB962C8B-B14F-4D97-AF65-F5344CB8AC3E}">
        <p14:creationId xmlns:p14="http://schemas.microsoft.com/office/powerpoint/2010/main" val="356988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Understanding the current landscape</a:t>
            </a:r>
          </a:p>
        </p:txBody>
      </p:sp>
    </p:spTree>
    <p:extLst>
      <p:ext uri="{BB962C8B-B14F-4D97-AF65-F5344CB8AC3E}">
        <p14:creationId xmlns:p14="http://schemas.microsoft.com/office/powerpoint/2010/main" val="352588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75234" y="1444752"/>
            <a:ext cx="7882966" cy="278746"/>
          </a:xfrm>
        </p:spPr>
        <p:txBody>
          <a:bodyPr/>
          <a:lstStyle/>
          <a:p>
            <a:r>
              <a:rPr lang="en-GB" dirty="0" err="1"/>
              <a:t>Favorable</a:t>
            </a:r>
            <a:r>
              <a:rPr lang="en-GB" dirty="0"/>
              <a:t> tax environment for most</a:t>
            </a:r>
          </a:p>
        </p:txBody>
      </p:sp>
      <p:sp>
        <p:nvSpPr>
          <p:cNvPr id="2" name="Content Placeholder 1"/>
          <p:cNvSpPr>
            <a:spLocks noGrp="1"/>
          </p:cNvSpPr>
          <p:nvPr>
            <p:ph idx="1"/>
          </p:nvPr>
        </p:nvSpPr>
        <p:spPr>
          <a:xfrm>
            <a:off x="575234" y="1883664"/>
            <a:ext cx="7882966" cy="3798974"/>
          </a:xfrm>
        </p:spPr>
        <p:txBody>
          <a:bodyPr/>
          <a:lstStyle/>
          <a:p>
            <a:r>
              <a:rPr lang="en-GB" dirty="0"/>
              <a:t>Lower marginal tax rates </a:t>
            </a:r>
          </a:p>
          <a:p>
            <a:r>
              <a:rPr lang="en-GB" dirty="0"/>
              <a:t>Scale back of popular deductions means the overwhelming majority of taxpayers claim the standard deduction</a:t>
            </a:r>
          </a:p>
          <a:p>
            <a:r>
              <a:rPr lang="en-GB" dirty="0"/>
              <a:t>Alternative minimum tax (AMT) no longer an issue for most taxpayers</a:t>
            </a:r>
          </a:p>
          <a:p>
            <a:r>
              <a:rPr lang="en-GB" dirty="0"/>
              <a:t>Favorable estate and gift tax environment — but what about the future?</a:t>
            </a:r>
          </a:p>
          <a:p>
            <a:r>
              <a:rPr lang="en-US" dirty="0"/>
              <a:t>Uncertainty on tax rates after 2025 … or before?</a:t>
            </a:r>
            <a:endParaRPr lang="en-GB" dirty="0"/>
          </a:p>
          <a:p>
            <a:endParaRPr lang="en-GB" dirty="0"/>
          </a:p>
          <a:p>
            <a:endParaRPr lang="en-US" dirty="0"/>
          </a:p>
        </p:txBody>
      </p:sp>
      <p:sp>
        <p:nvSpPr>
          <p:cNvPr id="6" name="Text Placeholder 5">
            <a:extLst>
              <a:ext uri="{FF2B5EF4-FFF2-40B4-BE49-F238E27FC236}">
                <a16:creationId xmlns:a16="http://schemas.microsoft.com/office/drawing/2014/main" id="{11C45D65-A92F-445D-B47E-A078AE15DCA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5112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60D6-8C0E-EF4C-A4B1-088C99E7B71D}"/>
              </a:ext>
            </a:extLst>
          </p:cNvPr>
          <p:cNvSpPr>
            <a:spLocks noGrp="1"/>
          </p:cNvSpPr>
          <p:nvPr>
            <p:ph type="title"/>
          </p:nvPr>
        </p:nvSpPr>
        <p:spPr>
          <a:xfrm>
            <a:off x="575234" y="1444752"/>
            <a:ext cx="7882966" cy="278746"/>
          </a:xfrm>
        </p:spPr>
        <p:txBody>
          <a:bodyPr/>
          <a:lstStyle/>
          <a:p>
            <a:r>
              <a:rPr lang="en-US" dirty="0"/>
              <a:t>Key tax figures for 2023</a:t>
            </a:r>
          </a:p>
        </p:txBody>
      </p:sp>
      <p:graphicFrame>
        <p:nvGraphicFramePr>
          <p:cNvPr id="6" name="Content Placeholder 5">
            <a:extLst>
              <a:ext uri="{FF2B5EF4-FFF2-40B4-BE49-F238E27FC236}">
                <a16:creationId xmlns:a16="http://schemas.microsoft.com/office/drawing/2014/main" id="{ABDDF4DA-236D-B749-BD80-90109D46B8F5}"/>
              </a:ext>
            </a:extLst>
          </p:cNvPr>
          <p:cNvGraphicFramePr>
            <a:graphicFrameLocks noGrp="1"/>
          </p:cNvGraphicFramePr>
          <p:nvPr>
            <p:ph idx="1"/>
            <p:extLst>
              <p:ext uri="{D42A27DB-BD31-4B8C-83A1-F6EECF244321}">
                <p14:modId xmlns:p14="http://schemas.microsoft.com/office/powerpoint/2010/main" val="696544084"/>
              </p:ext>
            </p:extLst>
          </p:nvPr>
        </p:nvGraphicFramePr>
        <p:xfrm>
          <a:off x="630517" y="1884363"/>
          <a:ext cx="7882966" cy="3337560"/>
        </p:xfrm>
        <a:graphic>
          <a:graphicData uri="http://schemas.openxmlformats.org/drawingml/2006/table">
            <a:tbl>
              <a:tblPr firstRow="1" bandRow="1">
                <a:tableStyleId>{5C22544A-7EE6-4342-B048-85BDC9FD1C3A}</a:tableStyleId>
              </a:tblPr>
              <a:tblGrid>
                <a:gridCol w="4464879">
                  <a:extLst>
                    <a:ext uri="{9D8B030D-6E8A-4147-A177-3AD203B41FA5}">
                      <a16:colId xmlns:a16="http://schemas.microsoft.com/office/drawing/2014/main" val="1505723098"/>
                    </a:ext>
                  </a:extLst>
                </a:gridCol>
                <a:gridCol w="3418087">
                  <a:extLst>
                    <a:ext uri="{9D8B030D-6E8A-4147-A177-3AD203B41FA5}">
                      <a16:colId xmlns:a16="http://schemas.microsoft.com/office/drawing/2014/main" val="1477795633"/>
                    </a:ext>
                  </a:extLst>
                </a:gridCol>
              </a:tblGrid>
              <a:tr h="370840">
                <a:tc>
                  <a:txBody>
                    <a:bodyPr/>
                    <a:lstStyle/>
                    <a:p>
                      <a:r>
                        <a:rPr lang="en-US" sz="1500" b="0" dirty="0">
                          <a:solidFill>
                            <a:srgbClr val="000000"/>
                          </a:solidFill>
                          <a:latin typeface="+mn-lt"/>
                        </a:rPr>
                        <a:t>Ordinary income tax rates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tc>
                  <a:txBody>
                    <a:bodyPr/>
                    <a:lstStyle/>
                    <a:p>
                      <a:pPr marL="0" algn="l" defTabSz="403433" rtl="0" eaLnBrk="1" latinLnBrk="0" hangingPunct="1"/>
                      <a:r>
                        <a:rPr lang="en-US" sz="1500" b="0" kern="1200" dirty="0">
                          <a:solidFill>
                            <a:srgbClr val="000000"/>
                          </a:solidFill>
                          <a:latin typeface="+mj-lt"/>
                          <a:ea typeface="+mn-ea"/>
                          <a:cs typeface="+mn-cs"/>
                        </a:rPr>
                        <a:t>10%, 12%, 22%, 24%, 32%, 35%, 37%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extLst>
                  <a:ext uri="{0D108BD9-81ED-4DB2-BD59-A6C34878D82A}">
                    <a16:rowId xmlns:a16="http://schemas.microsoft.com/office/drawing/2014/main" val="380933757"/>
                  </a:ext>
                </a:extLst>
              </a:tr>
              <a:tr h="370840">
                <a:tc>
                  <a:txBody>
                    <a:bodyPr/>
                    <a:lstStyle/>
                    <a:p>
                      <a:r>
                        <a:rPr lang="en-US" sz="1500" b="0" dirty="0">
                          <a:solidFill>
                            <a:srgbClr val="000000"/>
                          </a:solidFill>
                          <a:latin typeface="+mn-lt"/>
                        </a:rPr>
                        <a:t>Long-term capital gain and qualified dividend tax rates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tc>
                  <a:txBody>
                    <a:bodyPr/>
                    <a:lstStyle/>
                    <a:p>
                      <a:pPr marL="0" algn="l" defTabSz="403433" rtl="0" eaLnBrk="1" latinLnBrk="0" hangingPunct="1"/>
                      <a:r>
                        <a:rPr lang="en-US" sz="1500" b="0" kern="1200" dirty="0">
                          <a:solidFill>
                            <a:srgbClr val="000000"/>
                          </a:solidFill>
                          <a:latin typeface="+mj-lt"/>
                          <a:ea typeface="+mn-ea"/>
                          <a:cs typeface="+mn-cs"/>
                        </a:rPr>
                        <a:t>0%, 15%, 20%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extLst>
                  <a:ext uri="{0D108BD9-81ED-4DB2-BD59-A6C34878D82A}">
                    <a16:rowId xmlns:a16="http://schemas.microsoft.com/office/drawing/2014/main" val="3147379377"/>
                  </a:ext>
                </a:extLst>
              </a:tr>
              <a:tr h="370840">
                <a:tc>
                  <a:txBody>
                    <a:bodyPr/>
                    <a:lstStyle/>
                    <a:p>
                      <a:r>
                        <a:rPr lang="en-US" sz="1500" b="0" dirty="0">
                          <a:solidFill>
                            <a:srgbClr val="000000"/>
                          </a:solidFill>
                          <a:latin typeface="+mn-lt"/>
                        </a:rPr>
                        <a:t>Net investment income surtax</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tc>
                  <a:txBody>
                    <a:bodyPr/>
                    <a:lstStyle/>
                    <a:p>
                      <a:pPr marL="0" algn="l" defTabSz="403433" rtl="0" eaLnBrk="1" latinLnBrk="0" hangingPunct="1"/>
                      <a:r>
                        <a:rPr lang="en-US" sz="1500" b="0" kern="1200" dirty="0">
                          <a:solidFill>
                            <a:srgbClr val="000000"/>
                          </a:solidFill>
                          <a:latin typeface="+mj-lt"/>
                          <a:ea typeface="+mn-ea"/>
                          <a:cs typeface="+mn-cs"/>
                        </a:rPr>
                        <a:t>3.8% ($200,000 single, $250,000 couples)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extLst>
                  <a:ext uri="{0D108BD9-81ED-4DB2-BD59-A6C34878D82A}">
                    <a16:rowId xmlns:a16="http://schemas.microsoft.com/office/drawing/2014/main" val="2511091024"/>
                  </a:ext>
                </a:extLst>
              </a:tr>
              <a:tr h="370840">
                <a:tc>
                  <a:txBody>
                    <a:bodyPr/>
                    <a:lstStyle/>
                    <a:p>
                      <a:r>
                        <a:rPr lang="en-US" sz="1500" b="0" dirty="0">
                          <a:solidFill>
                            <a:srgbClr val="000000"/>
                          </a:solidFill>
                          <a:latin typeface="+mn-lt"/>
                        </a:rPr>
                        <a:t>Standard deduction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tc>
                  <a:txBody>
                    <a:bodyPr/>
                    <a:lstStyle/>
                    <a:p>
                      <a:pPr marL="0" algn="l" defTabSz="403433" rtl="0" eaLnBrk="1" latinLnBrk="0" hangingPunct="1"/>
                      <a:r>
                        <a:rPr lang="en-US" sz="1500" b="0" kern="1200" dirty="0">
                          <a:solidFill>
                            <a:srgbClr val="000000"/>
                          </a:solidFill>
                          <a:latin typeface="+mj-lt"/>
                          <a:ea typeface="+mn-ea"/>
                          <a:cs typeface="+mn-cs"/>
                        </a:rPr>
                        <a:t>$13,850 (single), $27,700 (couples)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extLst>
                  <a:ext uri="{0D108BD9-81ED-4DB2-BD59-A6C34878D82A}">
                    <a16:rowId xmlns:a16="http://schemas.microsoft.com/office/drawing/2014/main" val="2637611292"/>
                  </a:ext>
                </a:extLst>
              </a:tr>
              <a:tr h="370840">
                <a:tc>
                  <a:txBody>
                    <a:bodyPr/>
                    <a:lstStyle/>
                    <a:p>
                      <a:r>
                        <a:rPr lang="en-US" sz="1500" b="0" dirty="0">
                          <a:solidFill>
                            <a:srgbClr val="000000"/>
                          </a:solidFill>
                          <a:latin typeface="+mn-lt"/>
                        </a:rPr>
                        <a:t>SALT deduction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tc>
                  <a:txBody>
                    <a:bodyPr/>
                    <a:lstStyle/>
                    <a:p>
                      <a:pPr marL="0" algn="l" defTabSz="403433" rtl="0" eaLnBrk="1" latinLnBrk="0" hangingPunct="1"/>
                      <a:r>
                        <a:rPr lang="en-US" sz="1500" b="0" kern="1200" dirty="0">
                          <a:solidFill>
                            <a:srgbClr val="000000"/>
                          </a:solidFill>
                          <a:latin typeface="+mj-lt"/>
                          <a:ea typeface="+mn-ea"/>
                          <a:cs typeface="+mn-cs"/>
                        </a:rPr>
                        <a:t>Capped at $10,000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extLst>
                  <a:ext uri="{0D108BD9-81ED-4DB2-BD59-A6C34878D82A}">
                    <a16:rowId xmlns:a16="http://schemas.microsoft.com/office/drawing/2014/main" val="1403553995"/>
                  </a:ext>
                </a:extLst>
              </a:tr>
              <a:tr h="370840">
                <a:tc>
                  <a:txBody>
                    <a:bodyPr/>
                    <a:lstStyle/>
                    <a:p>
                      <a:r>
                        <a:rPr lang="en-US" sz="1500" b="0" dirty="0">
                          <a:solidFill>
                            <a:srgbClr val="000000"/>
                          </a:solidFill>
                          <a:latin typeface="+mn-lt"/>
                        </a:rPr>
                        <a:t>Mortgage interest deduction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tc>
                  <a:txBody>
                    <a:bodyPr/>
                    <a:lstStyle/>
                    <a:p>
                      <a:pPr marL="0" algn="l" defTabSz="403433" rtl="0" eaLnBrk="1" latinLnBrk="0" hangingPunct="1"/>
                      <a:r>
                        <a:rPr lang="en-US" sz="1500" b="0" kern="1200" dirty="0">
                          <a:solidFill>
                            <a:srgbClr val="000000"/>
                          </a:solidFill>
                          <a:latin typeface="+mj-lt"/>
                          <a:ea typeface="+mn-ea"/>
                          <a:cs typeface="+mn-cs"/>
                        </a:rPr>
                        <a:t>Limited to $750,000 of aggregate debt*</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extLst>
                  <a:ext uri="{0D108BD9-81ED-4DB2-BD59-A6C34878D82A}">
                    <a16:rowId xmlns:a16="http://schemas.microsoft.com/office/drawing/2014/main" val="198490164"/>
                  </a:ext>
                </a:extLst>
              </a:tr>
              <a:tr h="370840">
                <a:tc>
                  <a:txBody>
                    <a:bodyPr/>
                    <a:lstStyle/>
                    <a:p>
                      <a:r>
                        <a:rPr lang="en-US" sz="1500" b="0" dirty="0">
                          <a:solidFill>
                            <a:srgbClr val="000000"/>
                          </a:solidFill>
                          <a:latin typeface="+mn-lt"/>
                        </a:rPr>
                        <a:t>Charitable deduction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tc>
                  <a:txBody>
                    <a:bodyPr/>
                    <a:lstStyle/>
                    <a:p>
                      <a:pPr marL="0" algn="l" defTabSz="403433" rtl="0" eaLnBrk="1" latinLnBrk="0" hangingPunct="1"/>
                      <a:r>
                        <a:rPr lang="en-US" sz="1500" b="0" kern="1200" dirty="0">
                          <a:solidFill>
                            <a:srgbClr val="000000"/>
                          </a:solidFill>
                          <a:latin typeface="+mj-lt"/>
                          <a:ea typeface="+mn-ea"/>
                          <a:cs typeface="+mn-cs"/>
                        </a:rPr>
                        <a:t>Max of 60% of AGI in one tax year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solidFill>
                      <a:srgbClr val="007CC6">
                        <a:alpha val="10196"/>
                      </a:srgbClr>
                    </a:solidFill>
                  </a:tcPr>
                </a:tc>
                <a:extLst>
                  <a:ext uri="{0D108BD9-81ED-4DB2-BD59-A6C34878D82A}">
                    <a16:rowId xmlns:a16="http://schemas.microsoft.com/office/drawing/2014/main" val="3229880697"/>
                  </a:ext>
                </a:extLst>
              </a:tr>
              <a:tr h="370840">
                <a:tc>
                  <a:txBody>
                    <a:bodyPr/>
                    <a:lstStyle/>
                    <a:p>
                      <a:r>
                        <a:rPr lang="en-US" sz="1500" b="0" dirty="0">
                          <a:solidFill>
                            <a:srgbClr val="000000"/>
                          </a:solidFill>
                          <a:latin typeface="+mn-lt"/>
                        </a:rPr>
                        <a:t>Maximum salary deferral to retirement plan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tc>
                  <a:txBody>
                    <a:bodyPr/>
                    <a:lstStyle/>
                    <a:p>
                      <a:pPr marL="0" algn="l" defTabSz="403433" rtl="0" eaLnBrk="1" latinLnBrk="0" hangingPunct="1"/>
                      <a:r>
                        <a:rPr lang="en-US" sz="1500" b="0" kern="1200" dirty="0">
                          <a:solidFill>
                            <a:srgbClr val="000000"/>
                          </a:solidFill>
                          <a:latin typeface="+mj-lt"/>
                          <a:ea typeface="+mn-ea"/>
                          <a:cs typeface="+mn-cs"/>
                        </a:rPr>
                        <a:t>$22,500 ($30,000 if age 50 and older)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6350" cap="flat" cmpd="sng" algn="ctr">
                      <a:solidFill>
                        <a:srgbClr val="007CC6"/>
                      </a:solidFill>
                      <a:prstDash val="solid"/>
                      <a:round/>
                      <a:headEnd type="none" w="med" len="med"/>
                      <a:tailEnd type="none" w="med" len="med"/>
                    </a:lnB>
                    <a:noFill/>
                  </a:tcPr>
                </a:tc>
                <a:extLst>
                  <a:ext uri="{0D108BD9-81ED-4DB2-BD59-A6C34878D82A}">
                    <a16:rowId xmlns:a16="http://schemas.microsoft.com/office/drawing/2014/main" val="525386535"/>
                  </a:ext>
                </a:extLst>
              </a:tr>
              <a:tr h="370840">
                <a:tc>
                  <a:txBody>
                    <a:bodyPr/>
                    <a:lstStyle/>
                    <a:p>
                      <a:r>
                        <a:rPr lang="en-US" sz="1500" b="0" dirty="0">
                          <a:solidFill>
                            <a:srgbClr val="000000"/>
                          </a:solidFill>
                          <a:latin typeface="+mn-lt"/>
                        </a:rPr>
                        <a:t>Maximum contribution to IRA</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9525" cap="flat" cmpd="sng" algn="ctr">
                      <a:noFill/>
                      <a:prstDash val="solid"/>
                      <a:round/>
                      <a:headEnd type="none" w="med" len="med"/>
                      <a:tailEnd type="none" w="med" len="med"/>
                    </a:lnB>
                    <a:solidFill>
                      <a:srgbClr val="007CC6">
                        <a:alpha val="10196"/>
                      </a:srgbClr>
                    </a:solidFill>
                  </a:tcPr>
                </a:tc>
                <a:tc>
                  <a:txBody>
                    <a:bodyPr/>
                    <a:lstStyle/>
                    <a:p>
                      <a:pPr marL="0" algn="l" defTabSz="403433" rtl="0" eaLnBrk="1" latinLnBrk="0" hangingPunct="1"/>
                      <a:r>
                        <a:rPr lang="en-US" sz="1500" b="0" kern="1200" dirty="0">
                          <a:solidFill>
                            <a:srgbClr val="000000"/>
                          </a:solidFill>
                          <a:latin typeface="+mj-lt"/>
                          <a:ea typeface="+mn-ea"/>
                          <a:cs typeface="+mn-cs"/>
                        </a:rPr>
                        <a:t>$6,500 ($7,500 if age 50 and older)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7CC6"/>
                      </a:solidFill>
                      <a:prstDash val="solid"/>
                      <a:round/>
                      <a:headEnd type="none" w="med" len="med"/>
                      <a:tailEnd type="none" w="med" len="med"/>
                    </a:lnT>
                    <a:lnB w="9525" cap="flat" cmpd="sng" algn="ctr">
                      <a:noFill/>
                      <a:prstDash val="solid"/>
                      <a:round/>
                      <a:headEnd type="none" w="med" len="med"/>
                      <a:tailEnd type="none" w="med" len="med"/>
                    </a:lnB>
                    <a:solidFill>
                      <a:srgbClr val="007CC6">
                        <a:alpha val="10196"/>
                      </a:srgbClr>
                    </a:solidFill>
                  </a:tcPr>
                </a:tc>
                <a:extLst>
                  <a:ext uri="{0D108BD9-81ED-4DB2-BD59-A6C34878D82A}">
                    <a16:rowId xmlns:a16="http://schemas.microsoft.com/office/drawing/2014/main" val="1769696409"/>
                  </a:ext>
                </a:extLst>
              </a:tr>
            </a:tbl>
          </a:graphicData>
        </a:graphic>
      </p:graphicFrame>
      <p:sp>
        <p:nvSpPr>
          <p:cNvPr id="4" name="Text Placeholder 3">
            <a:extLst>
              <a:ext uri="{FF2B5EF4-FFF2-40B4-BE49-F238E27FC236}">
                <a16:creationId xmlns:a16="http://schemas.microsoft.com/office/drawing/2014/main" id="{DCCBF1E7-926F-FA4A-9030-7BB436071E95}"/>
              </a:ext>
            </a:extLst>
          </p:cNvPr>
          <p:cNvSpPr>
            <a:spLocks noGrp="1"/>
          </p:cNvSpPr>
          <p:nvPr>
            <p:ph type="body" sz="quarter" idx="10"/>
          </p:nvPr>
        </p:nvSpPr>
        <p:spPr>
          <a:xfrm>
            <a:off x="575234" y="5910738"/>
            <a:ext cx="7882966" cy="198904"/>
          </a:xfrm>
        </p:spPr>
        <p:txBody>
          <a:bodyPr/>
          <a:lstStyle/>
          <a:p>
            <a:r>
              <a:rPr lang="en-US" dirty="0"/>
              <a:t>*Homes under agreement before 12/15/17 for purchase prior to 1/1/18 (provided purchase occurred by 4/1/18) grandfathered under previous limit of $1,000,000.</a:t>
            </a:r>
          </a:p>
        </p:txBody>
      </p:sp>
    </p:spTree>
    <p:extLst>
      <p:ext uri="{BB962C8B-B14F-4D97-AF65-F5344CB8AC3E}">
        <p14:creationId xmlns:p14="http://schemas.microsoft.com/office/powerpoint/2010/main" val="362282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How do estate and gift taxes look </a:t>
            </a:r>
            <a:br>
              <a:rPr lang="en-US" altLang="en-US" dirty="0"/>
            </a:br>
            <a:r>
              <a:rPr lang="en-US" altLang="en-US" dirty="0"/>
              <a:t>for 2023?</a:t>
            </a:r>
          </a:p>
        </p:txBody>
      </p:sp>
      <p:sp>
        <p:nvSpPr>
          <p:cNvPr id="4" name="Text Placeholder 3">
            <a:extLst>
              <a:ext uri="{FF2B5EF4-FFF2-40B4-BE49-F238E27FC236}">
                <a16:creationId xmlns:a16="http://schemas.microsoft.com/office/drawing/2014/main" id="{542F1667-468F-48F2-85F9-B9E82EE46DB9}"/>
              </a:ext>
            </a:extLst>
          </p:cNvPr>
          <p:cNvSpPr>
            <a:spLocks noGrp="1"/>
          </p:cNvSpPr>
          <p:nvPr>
            <p:ph type="body" sz="quarter" idx="10"/>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200233648"/>
              </p:ext>
            </p:extLst>
          </p:nvPr>
        </p:nvGraphicFramePr>
        <p:xfrm>
          <a:off x="848818" y="2163080"/>
          <a:ext cx="7225259" cy="3169920"/>
        </p:xfrm>
        <a:graphic>
          <a:graphicData uri="http://schemas.openxmlformats.org/drawingml/2006/table">
            <a:tbl>
              <a:tblPr firstRow="1" bandRow="1">
                <a:tableStyleId>{5C22544A-7EE6-4342-B048-85BDC9FD1C3A}</a:tableStyleId>
              </a:tblPr>
              <a:tblGrid>
                <a:gridCol w="1738859">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000" b="0" dirty="0">
                          <a:solidFill>
                            <a:srgbClr val="FFFFFF"/>
                          </a:solidFill>
                          <a:latin typeface="+mj-lt"/>
                        </a:rPr>
                        <a:t>18% to 40% </a:t>
                      </a:r>
                    </a:p>
                  </a:txBody>
                  <a:tcPr marT="91440" marB="91440">
                    <a:lnL w="12700" cmpd="sng">
                      <a:noFill/>
                    </a:lnL>
                    <a:lnR w="12700" cmpd="sng">
                      <a:noFill/>
                    </a:lnR>
                    <a:lnT w="12700" cmpd="sng">
                      <a:noFill/>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5F6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000" b="0" dirty="0">
                          <a:solidFill>
                            <a:schemeClr val="accent4"/>
                          </a:solidFill>
                        </a:rPr>
                        <a:t>Range of marginal tax rates on estates and gifts in excess of lifetime exemption amount</a:t>
                      </a:r>
                    </a:p>
                  </a:txBody>
                  <a:tcPr marT="91440" marB="91440">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000" b="0" dirty="0">
                          <a:solidFill>
                            <a:srgbClr val="FFFFFF"/>
                          </a:solidFill>
                          <a:latin typeface="+mj-lt"/>
                        </a:rPr>
                        <a:t>$12,920,000</a:t>
                      </a:r>
                    </a:p>
                  </a:txBody>
                  <a:tcPr marT="91440" marB="91440">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5F6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000" b="0" dirty="0">
                          <a:solidFill>
                            <a:schemeClr val="accent4"/>
                          </a:solidFill>
                        </a:rPr>
                        <a:t>Lifetime gift and estate tax exemption</a:t>
                      </a:r>
                    </a:p>
                  </a:txBody>
                  <a:tcPr marT="91440" marB="9144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000" b="0" dirty="0">
                          <a:solidFill>
                            <a:srgbClr val="FFFFFF"/>
                          </a:solidFill>
                          <a:latin typeface="+mj-lt"/>
                        </a:rPr>
                        <a:t>$17,000</a:t>
                      </a:r>
                    </a:p>
                  </a:txBody>
                  <a:tcPr marT="91440" marB="91440">
                    <a:lnL w="12700" cmpd="sng">
                      <a:noFill/>
                    </a:lnL>
                    <a:lnR w="12700" cmpd="sng">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5F6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000" b="0" dirty="0">
                          <a:solidFill>
                            <a:schemeClr val="accent4"/>
                          </a:solidFill>
                        </a:rPr>
                        <a:t>Annual gifts to as many recipients without resulting in a taxable gift and reducing the lifetime exemption amount</a:t>
                      </a:r>
                    </a:p>
                  </a:txBody>
                  <a:tcPr marT="91440" marB="9144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000" b="0" dirty="0">
                          <a:solidFill>
                            <a:srgbClr val="FFFFFF"/>
                          </a:solidFill>
                          <a:latin typeface="+mj-lt"/>
                        </a:rPr>
                        <a:t>Portability</a:t>
                      </a:r>
                    </a:p>
                  </a:txBody>
                  <a:tcPr marT="91440" marB="91440">
                    <a:lnL w="12700" cmpd="sng">
                      <a:noFill/>
                    </a:lnL>
                    <a:lnR w="12700" cmpd="sng">
                      <a:noFill/>
                    </a:lnR>
                    <a:lnT w="635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F6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ＭＳ Ｐゴシック" charset="0"/>
                          <a:cs typeface="+mn-cs"/>
                        </a:rPr>
                        <a:t>Allows surviving spouse to utilize deceased spouse unused exemption (DSUE)</a:t>
                      </a:r>
                      <a:endParaRPr lang="en-US" altLang="en-US" sz="2800" b="0" dirty="0">
                        <a:solidFill>
                          <a:schemeClr val="accent4"/>
                        </a:solidFill>
                        <a:latin typeface="+mn-lt"/>
                      </a:endParaRPr>
                    </a:p>
                  </a:txBody>
                  <a:tcPr marT="91440" marB="91440">
                    <a:lnL w="12700" cmpd="sng">
                      <a:noFill/>
                    </a:lnL>
                    <a:lnR w="12700" cmpd="sng">
                      <a:noFill/>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09976"/>
                  </a:ext>
                </a:extLst>
              </a:tr>
            </a:tbl>
          </a:graphicData>
        </a:graphic>
      </p:graphicFrame>
    </p:spTree>
    <p:extLst>
      <p:ext uri="{BB962C8B-B14F-4D97-AF65-F5344CB8AC3E}">
        <p14:creationId xmlns:p14="http://schemas.microsoft.com/office/powerpoint/2010/main" val="9897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4656-D1DE-8B32-C06C-2D799C8C65DF}"/>
              </a:ext>
            </a:extLst>
          </p:cNvPr>
          <p:cNvSpPr>
            <a:spLocks noGrp="1"/>
          </p:cNvSpPr>
          <p:nvPr>
            <p:ph type="title"/>
          </p:nvPr>
        </p:nvSpPr>
        <p:spPr>
          <a:xfrm>
            <a:off x="575234" y="1158408"/>
            <a:ext cx="7882966" cy="569008"/>
          </a:xfrm>
        </p:spPr>
        <p:txBody>
          <a:bodyPr/>
          <a:lstStyle/>
          <a:p>
            <a:r>
              <a:rPr lang="en-US" dirty="0"/>
              <a:t>SECURE 2.0 law changes rules on retirement accounts</a:t>
            </a:r>
          </a:p>
        </p:txBody>
      </p:sp>
      <p:sp>
        <p:nvSpPr>
          <p:cNvPr id="3" name="Content Placeholder 2">
            <a:extLst>
              <a:ext uri="{FF2B5EF4-FFF2-40B4-BE49-F238E27FC236}">
                <a16:creationId xmlns:a16="http://schemas.microsoft.com/office/drawing/2014/main" id="{4DEBA324-536A-4146-FDF8-84FD3677D88F}"/>
              </a:ext>
            </a:extLst>
          </p:cNvPr>
          <p:cNvSpPr>
            <a:spLocks noGrp="1"/>
          </p:cNvSpPr>
          <p:nvPr>
            <p:ph idx="1"/>
          </p:nvPr>
        </p:nvSpPr>
        <p:spPr/>
        <p:txBody>
          <a:bodyPr/>
          <a:lstStyle/>
          <a:p>
            <a:r>
              <a:rPr lang="en-US" sz="1800" dirty="0"/>
              <a:t>RMD age increased this year to age 73 and eventually age 75 by 2033</a:t>
            </a:r>
          </a:p>
          <a:p>
            <a:r>
              <a:rPr lang="en-US" sz="1800" dirty="0"/>
              <a:t>Additional catch-up contributions at ages 60, 61, 62, and 63</a:t>
            </a:r>
          </a:p>
          <a:p>
            <a:r>
              <a:rPr lang="en-US" sz="1800" dirty="0"/>
              <a:t>More opportunities to save in Roth accounts</a:t>
            </a:r>
          </a:p>
          <a:p>
            <a:pPr lvl="1"/>
            <a:r>
              <a:rPr lang="en-US" sz="1400" dirty="0"/>
              <a:t>Catch-up contributions in retirement plans for those with previous year’s wages &gt; $145k must be contributed to a designated Roth account in the plan</a:t>
            </a:r>
          </a:p>
          <a:p>
            <a:r>
              <a:rPr lang="en-US" sz="1800" dirty="0"/>
              <a:t>More ways to avoid early 10% penalty on withdrawals (emergency, terminal illness, domestic abuse)</a:t>
            </a:r>
          </a:p>
          <a:p>
            <a:r>
              <a:rPr lang="en-US" sz="1800" dirty="0"/>
              <a:t>Plans can treat student loan payments as contributions for purposes of making an employer-matching contribution</a:t>
            </a:r>
          </a:p>
          <a:p>
            <a:endParaRPr lang="en-US" sz="1800" dirty="0"/>
          </a:p>
        </p:txBody>
      </p:sp>
      <p:sp>
        <p:nvSpPr>
          <p:cNvPr id="4" name="Text Placeholder 3">
            <a:extLst>
              <a:ext uri="{FF2B5EF4-FFF2-40B4-BE49-F238E27FC236}">
                <a16:creationId xmlns:a16="http://schemas.microsoft.com/office/drawing/2014/main" id="{19136351-9BDD-390E-85EA-3584885A74FF}"/>
              </a:ext>
            </a:extLst>
          </p:cNvPr>
          <p:cNvSpPr>
            <a:spLocks noGrp="1"/>
          </p:cNvSpPr>
          <p:nvPr>
            <p:ph type="body" sz="quarter" idx="10"/>
          </p:nvPr>
        </p:nvSpPr>
        <p:spPr>
          <a:xfrm>
            <a:off x="728868" y="5977972"/>
            <a:ext cx="7604314" cy="198904"/>
          </a:xfrm>
        </p:spPr>
        <p:txBody>
          <a:bodyPr/>
          <a:lstStyle/>
          <a:p>
            <a:r>
              <a:rPr lang="en-US" sz="800" kern="0" dirty="0">
                <a:solidFill>
                  <a:srgbClr val="0C0C0C"/>
                </a:solidFill>
                <a:latin typeface="+mn-lt"/>
                <a:cs typeface="Arial" panose="020B0604020202020204" pitchFamily="34" charset="0"/>
              </a:rPr>
              <a:t>Sources: Consolidated Appropriations Act, 2023, DIVISION T, SECURE Act of 2022, Senate Finance Committee, SECURE 2.0 Section by Section Summary. Based on current interpretation of the legislation, subject to change. </a:t>
            </a:r>
            <a:endParaRPr lang="en-US" sz="2000" dirty="0">
              <a:latin typeface="+mn-lt"/>
            </a:endParaRPr>
          </a:p>
        </p:txBody>
      </p:sp>
    </p:spTree>
    <p:extLst>
      <p:ext uri="{BB962C8B-B14F-4D97-AF65-F5344CB8AC3E}">
        <p14:creationId xmlns:p14="http://schemas.microsoft.com/office/powerpoint/2010/main" val="43438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EDAF-E624-D58D-3730-E488424D6B0C}"/>
              </a:ext>
            </a:extLst>
          </p:cNvPr>
          <p:cNvSpPr>
            <a:spLocks noGrp="1"/>
          </p:cNvSpPr>
          <p:nvPr>
            <p:ph type="title"/>
          </p:nvPr>
        </p:nvSpPr>
        <p:spPr>
          <a:xfrm>
            <a:off x="575234" y="591671"/>
            <a:ext cx="7882966" cy="1131827"/>
          </a:xfrm>
        </p:spPr>
        <p:txBody>
          <a:bodyPr/>
          <a:lstStyle/>
          <a:p>
            <a:r>
              <a:rPr lang="en-US" dirty="0"/>
              <a:t>Retirees can delay drawing down retirement accounts</a:t>
            </a:r>
          </a:p>
        </p:txBody>
      </p:sp>
      <p:sp>
        <p:nvSpPr>
          <p:cNvPr id="4" name="Text Placeholder 3">
            <a:extLst>
              <a:ext uri="{FF2B5EF4-FFF2-40B4-BE49-F238E27FC236}">
                <a16:creationId xmlns:a16="http://schemas.microsoft.com/office/drawing/2014/main" id="{EDE62A52-3639-A246-DDEB-FAE145DB86DE}"/>
              </a:ext>
            </a:extLst>
          </p:cNvPr>
          <p:cNvSpPr>
            <a:spLocks noGrp="1"/>
          </p:cNvSpPr>
          <p:nvPr>
            <p:ph type="body" sz="quarter" idx="10"/>
          </p:nvPr>
        </p:nvSpPr>
        <p:spPr/>
        <p:txBody>
          <a:bodyPr/>
          <a:lstStyle/>
          <a:p>
            <a:r>
              <a:rPr lang="en-US" sz="800" kern="0" dirty="0">
                <a:solidFill>
                  <a:srgbClr val="0C0C0C"/>
                </a:solidFill>
                <a:latin typeface="+mn-lt"/>
                <a:cs typeface="Arial" panose="020B0604020202020204" pitchFamily="34" charset="0"/>
              </a:rPr>
              <a:t>Sources: Consolidated Appropriations Act, 2023, DIVISION T, SECURE Act of 2022, Senate Finance Committee, SECURE 2.0 Section by Section Summary. Based on current interpretation of the legislation, subject to change. </a:t>
            </a:r>
          </a:p>
        </p:txBody>
      </p:sp>
      <p:graphicFrame>
        <p:nvGraphicFramePr>
          <p:cNvPr id="5" name="Table 6">
            <a:extLst>
              <a:ext uri="{FF2B5EF4-FFF2-40B4-BE49-F238E27FC236}">
                <a16:creationId xmlns:a16="http://schemas.microsoft.com/office/drawing/2014/main" id="{ED88D039-46DD-F1CD-FFD7-9C92E20DE6F0}"/>
              </a:ext>
            </a:extLst>
          </p:cNvPr>
          <p:cNvGraphicFramePr>
            <a:graphicFrameLocks noGrp="1"/>
          </p:cNvGraphicFramePr>
          <p:nvPr/>
        </p:nvGraphicFramePr>
        <p:xfrm>
          <a:off x="1057567" y="1841012"/>
          <a:ext cx="7381138" cy="3433854"/>
        </p:xfrm>
        <a:graphic>
          <a:graphicData uri="http://schemas.openxmlformats.org/drawingml/2006/table">
            <a:tbl>
              <a:tblPr firstRow="1" bandRow="1">
                <a:tableStyleId>{7DF18680-E054-41AD-8BC1-D1AEF772440D}</a:tableStyleId>
              </a:tblPr>
              <a:tblGrid>
                <a:gridCol w="3465068">
                  <a:extLst>
                    <a:ext uri="{9D8B030D-6E8A-4147-A177-3AD203B41FA5}">
                      <a16:colId xmlns:a16="http://schemas.microsoft.com/office/drawing/2014/main" val="2399947070"/>
                    </a:ext>
                  </a:extLst>
                </a:gridCol>
                <a:gridCol w="3916070">
                  <a:extLst>
                    <a:ext uri="{9D8B030D-6E8A-4147-A177-3AD203B41FA5}">
                      <a16:colId xmlns:a16="http://schemas.microsoft.com/office/drawing/2014/main" val="1238377370"/>
                    </a:ext>
                  </a:extLst>
                </a:gridCol>
              </a:tblGrid>
              <a:tr h="1039368">
                <a:tc>
                  <a:txBody>
                    <a:bodyPr/>
                    <a:lstStyle/>
                    <a:p>
                      <a:pPr algn="ctr"/>
                      <a:r>
                        <a:rPr lang="en-US" sz="2400" b="1" dirty="0">
                          <a:solidFill>
                            <a:schemeClr val="tx1"/>
                          </a:solidFill>
                        </a:rPr>
                        <a:t>When were you born?</a:t>
                      </a:r>
                    </a:p>
                  </a:txBody>
                  <a:tcPr marL="100584" marR="100584" marT="50292" marB="50292" anchor="ctr"/>
                </a:tc>
                <a:tc>
                  <a:txBody>
                    <a:bodyPr/>
                    <a:lstStyle/>
                    <a:p>
                      <a:pPr algn="ctr"/>
                      <a:r>
                        <a:rPr lang="en-US" sz="2400" b="1" dirty="0">
                          <a:solidFill>
                            <a:schemeClr val="tx1"/>
                          </a:solidFill>
                        </a:rPr>
                        <a:t>RMD age</a:t>
                      </a:r>
                    </a:p>
                  </a:txBody>
                  <a:tcPr marL="100584" marR="100584" marT="50292" marB="50292" anchor="ctr"/>
                </a:tc>
                <a:extLst>
                  <a:ext uri="{0D108BD9-81ED-4DB2-BD59-A6C34878D82A}">
                    <a16:rowId xmlns:a16="http://schemas.microsoft.com/office/drawing/2014/main" val="1479311594"/>
                  </a:ext>
                </a:extLst>
              </a:tr>
              <a:tr h="798162">
                <a:tc>
                  <a:txBody>
                    <a:bodyPr/>
                    <a:lstStyle/>
                    <a:p>
                      <a:r>
                        <a:rPr lang="en-US" sz="1800" dirty="0"/>
                        <a:t>1950 and earlier</a:t>
                      </a:r>
                    </a:p>
                  </a:txBody>
                  <a:tcPr marL="100584" marR="100584" marT="50292" marB="50292" anchor="ctr"/>
                </a:tc>
                <a:tc>
                  <a:txBody>
                    <a:bodyPr/>
                    <a:lstStyle/>
                    <a:p>
                      <a:pPr algn="ctr"/>
                      <a:r>
                        <a:rPr lang="en-US" sz="1800" dirty="0"/>
                        <a:t>72 (or 70 ½ if you reached that age before 2020) </a:t>
                      </a:r>
                    </a:p>
                  </a:txBody>
                  <a:tcPr marL="100584" marR="100584" marT="50292" marB="50292" anchor="ctr"/>
                </a:tc>
                <a:extLst>
                  <a:ext uri="{0D108BD9-81ED-4DB2-BD59-A6C34878D82A}">
                    <a16:rowId xmlns:a16="http://schemas.microsoft.com/office/drawing/2014/main" val="666020346"/>
                  </a:ext>
                </a:extLst>
              </a:tr>
              <a:tr h="798162">
                <a:tc>
                  <a:txBody>
                    <a:bodyPr/>
                    <a:lstStyle/>
                    <a:p>
                      <a:r>
                        <a:rPr lang="en-US" sz="1800" dirty="0"/>
                        <a:t>1951 – 1959</a:t>
                      </a:r>
                    </a:p>
                  </a:txBody>
                  <a:tcPr marL="100584" marR="100584" marT="50292" marB="50292" anchor="ctr"/>
                </a:tc>
                <a:tc>
                  <a:txBody>
                    <a:bodyPr/>
                    <a:lstStyle/>
                    <a:p>
                      <a:pPr algn="ctr"/>
                      <a:r>
                        <a:rPr lang="en-US" sz="1800" dirty="0"/>
                        <a:t>73</a:t>
                      </a:r>
                    </a:p>
                  </a:txBody>
                  <a:tcPr marL="100584" marR="100584" marT="50292" marB="50292" anchor="ctr"/>
                </a:tc>
                <a:extLst>
                  <a:ext uri="{0D108BD9-81ED-4DB2-BD59-A6C34878D82A}">
                    <a16:rowId xmlns:a16="http://schemas.microsoft.com/office/drawing/2014/main" val="142685083"/>
                  </a:ext>
                </a:extLst>
              </a:tr>
              <a:tr h="798162">
                <a:tc>
                  <a:txBody>
                    <a:bodyPr/>
                    <a:lstStyle/>
                    <a:p>
                      <a:r>
                        <a:rPr lang="en-US" sz="1800" dirty="0"/>
                        <a:t>1960 and later</a:t>
                      </a:r>
                    </a:p>
                  </a:txBody>
                  <a:tcPr marL="100584" marR="100584" marT="50292" marB="50292" anchor="ctr"/>
                </a:tc>
                <a:tc>
                  <a:txBody>
                    <a:bodyPr/>
                    <a:lstStyle/>
                    <a:p>
                      <a:pPr algn="ctr"/>
                      <a:r>
                        <a:rPr lang="en-US" sz="1800" dirty="0"/>
                        <a:t>75</a:t>
                      </a:r>
                    </a:p>
                  </a:txBody>
                  <a:tcPr marL="100584" marR="100584" marT="50292" marB="50292" anchor="ctr"/>
                </a:tc>
                <a:extLst>
                  <a:ext uri="{0D108BD9-81ED-4DB2-BD59-A6C34878D82A}">
                    <a16:rowId xmlns:a16="http://schemas.microsoft.com/office/drawing/2014/main" val="3632282875"/>
                  </a:ext>
                </a:extLst>
              </a:tr>
            </a:tbl>
          </a:graphicData>
        </a:graphic>
      </p:graphicFrame>
    </p:spTree>
    <p:extLst>
      <p:ext uri="{BB962C8B-B14F-4D97-AF65-F5344CB8AC3E}">
        <p14:creationId xmlns:p14="http://schemas.microsoft.com/office/powerpoint/2010/main" val="402811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4656-D1DE-8B32-C06C-2D799C8C65DF}"/>
              </a:ext>
            </a:extLst>
          </p:cNvPr>
          <p:cNvSpPr>
            <a:spLocks noGrp="1"/>
          </p:cNvSpPr>
          <p:nvPr>
            <p:ph type="title"/>
          </p:nvPr>
        </p:nvSpPr>
        <p:spPr>
          <a:xfrm>
            <a:off x="575234" y="1158408"/>
            <a:ext cx="6572818" cy="569008"/>
          </a:xfrm>
        </p:spPr>
        <p:txBody>
          <a:bodyPr/>
          <a:lstStyle/>
          <a:p>
            <a:r>
              <a:rPr lang="en-US" dirty="0"/>
              <a:t>New option for unused college savings funds</a:t>
            </a:r>
          </a:p>
        </p:txBody>
      </p:sp>
      <p:sp>
        <p:nvSpPr>
          <p:cNvPr id="3" name="Content Placeholder 2">
            <a:extLst>
              <a:ext uri="{FF2B5EF4-FFF2-40B4-BE49-F238E27FC236}">
                <a16:creationId xmlns:a16="http://schemas.microsoft.com/office/drawing/2014/main" id="{4DEBA324-536A-4146-FDF8-84FD3677D88F}"/>
              </a:ext>
            </a:extLst>
          </p:cNvPr>
          <p:cNvSpPr>
            <a:spLocks noGrp="1"/>
          </p:cNvSpPr>
          <p:nvPr>
            <p:ph idx="1"/>
          </p:nvPr>
        </p:nvSpPr>
        <p:spPr/>
        <p:txBody>
          <a:bodyPr/>
          <a:lstStyle/>
          <a:p>
            <a:r>
              <a:rPr lang="en-US" sz="1800" dirty="0"/>
              <a:t>Up to $35,000 (per beneficiary) in 529 account funds can be transferred to a Roth IRA in the name of the 529 beneficiary</a:t>
            </a:r>
          </a:p>
          <a:p>
            <a:r>
              <a:rPr lang="en-US" sz="1800" dirty="0"/>
              <a:t>529 account must be established for at least 15 years and the last five years of contributions and earnings cannot be transferred</a:t>
            </a:r>
          </a:p>
          <a:p>
            <a:r>
              <a:rPr lang="en-US" sz="1800" dirty="0"/>
              <a:t>While annual contribution limits apply, income restrictions for making a Roth IRA contribution do NOT apply (currently phaseouts apply at $138,000 for individuals, $218,000 for married couples</a:t>
            </a:r>
          </a:p>
          <a:p>
            <a:endParaRPr lang="en-US" sz="1800" dirty="0"/>
          </a:p>
        </p:txBody>
      </p:sp>
      <p:sp>
        <p:nvSpPr>
          <p:cNvPr id="4" name="Text Placeholder 3">
            <a:extLst>
              <a:ext uri="{FF2B5EF4-FFF2-40B4-BE49-F238E27FC236}">
                <a16:creationId xmlns:a16="http://schemas.microsoft.com/office/drawing/2014/main" id="{19136351-9BDD-390E-85EA-3584885A74FF}"/>
              </a:ext>
            </a:extLst>
          </p:cNvPr>
          <p:cNvSpPr>
            <a:spLocks noGrp="1"/>
          </p:cNvSpPr>
          <p:nvPr>
            <p:ph type="body" sz="quarter" idx="10"/>
          </p:nvPr>
        </p:nvSpPr>
        <p:spPr/>
        <p:txBody>
          <a:bodyPr/>
          <a:lstStyle/>
          <a:p>
            <a:r>
              <a:rPr lang="en-US" sz="800" kern="0" dirty="0">
                <a:solidFill>
                  <a:srgbClr val="0C0C0C"/>
                </a:solidFill>
                <a:latin typeface="+mn-lt"/>
                <a:cs typeface="Arial" panose="020B0604020202020204" pitchFamily="34" charset="0"/>
              </a:rPr>
              <a:t>Sources: Consolidated Appropriations Act, 2023, DIVISION T, SECURE Act of 2022, Senate Finance Committee, SECURE 2.0 Section by Section Summary. Based on current interpretation of the legislation, subject to change. </a:t>
            </a:r>
            <a:endParaRPr lang="en-US" sz="2000" dirty="0">
              <a:latin typeface="+mn-lt"/>
            </a:endParaRPr>
          </a:p>
        </p:txBody>
      </p:sp>
    </p:spTree>
    <p:extLst>
      <p:ext uri="{BB962C8B-B14F-4D97-AF65-F5344CB8AC3E}">
        <p14:creationId xmlns:p14="http://schemas.microsoft.com/office/powerpoint/2010/main" val="2450567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12/18/2018 4:05:56 PM"/>
</p:tagLst>
</file>

<file path=ppt/tags/tag2.xml><?xml version="1.0" encoding="utf-8"?>
<p:tagLst xmlns:a="http://schemas.openxmlformats.org/drawingml/2006/main" xmlns:r="http://schemas.openxmlformats.org/officeDocument/2006/relationships" xmlns:p="http://schemas.openxmlformats.org/presentationml/2006/main">
  <p:tag name="SELTIME" val="12/19/2018 11:33:47 AM"/>
</p:tagLst>
</file>

<file path=ppt/tags/tag3.xml><?xml version="1.0" encoding="utf-8"?>
<p:tagLst xmlns:a="http://schemas.openxmlformats.org/drawingml/2006/main" xmlns:r="http://schemas.openxmlformats.org/officeDocument/2006/relationships" xmlns:p="http://schemas.openxmlformats.org/presentationml/2006/main">
  <p:tag name="SELTIME" val="12/19/2018 11:33:48 A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sz="1800" b="0" i="0" u="none" strike="noStrike" cap="none" normalizeH="0" baseline="0" dirty="0">
            <a:ln>
              <a:noFill/>
            </a:ln>
            <a:solidFill>
              <a:schemeClr val="tx1"/>
            </a:solidFill>
            <a:effectLst/>
            <a:latin typeface="+mn-lt"/>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sz="1800" b="0" i="0" u="none" strike="noStrike" cap="none" normalizeH="0" baseline="0" dirty="0">
            <a:ln>
              <a:noFill/>
            </a:ln>
            <a:solidFill>
              <a:schemeClr val="tx1"/>
            </a:solidFill>
            <a:effectLst/>
            <a:latin typeface="+mn-lt"/>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49a0cccc-97bc-444b-9ac8-c58fc94b7089" Name="AD_HOC" ContentType="XML" MajorVersion="0" MinorVersion="1" isLocalCopy="False" IsBaseObject="False" DataSourceId="fa4e73a3-a087-41ca-acbd-dc4e8eda3e32" DataSourceMajorVersion="0" DataSourceMinorVersion="1"/>
</file>

<file path=customXml/item2.xml><?xml version="1.0" encoding="utf-8"?>
<AllExternalAdhocVariableMappings/>
</file>

<file path=customXml/item3.xml><?xml version="1.0" encoding="utf-8"?>
<VariableListDefinition name="System" displayName="System" id="e1c3c62d-2ff2-4224-9d1b-66d84489ee1c" isdomainofvalue="False" dataSourceId="093c776d-135f-4c02-b1c5-f0e19f631176"/>
</file>

<file path=customXml/item4.xml><?xml version="1.0" encoding="utf-8"?>
<VariableListDefinition name="AD_HOC" displayName="AD_HOC" id="49a0cccc-97bc-444b-9ac8-c58fc94b7089" isdomainofvalue="False" dataSourceId="fa4e73a3-a087-41ca-acbd-dc4e8eda3e32"/>
</file>

<file path=customXml/item5.xml><?xml version="1.0" encoding="utf-8"?>
<VariableList UniqueId="e1c3c62d-2ff2-4224-9d1b-66d84489ee1c" Name="System" ContentType="XML" MajorVersion="0" MinorVersion="1" isLocalCopy="False" IsBaseObject="False" DataSourceId="093c776d-135f-4c02-b1c5-f0e19f631176" DataSourceMajorVersion="0" DataSourceMinorVersion="1"/>
</file>

<file path=customXml/item6.xml><?xml version="1.0" encoding="utf-8"?>
<VariableListDefinition name="Computed" displayName="Computed" id="ecd9ea5b-8f7f-4031-9992-828411cdae5e" isdomainofvalue="False" dataSourceId="a0bcdaa9-53bc-4185-9b87-f865055d4637"/>
</file>

<file path=customXml/item7.xml><?xml version="1.0" encoding="utf-8"?>
<VariableList UniqueId="ecd9ea5b-8f7f-4031-9992-828411cdae5e" Name="Computed" ContentType="XML" MajorVersion="0" MinorVersion="1" isLocalCopy="False" IsBaseObject="False" DataSourceId="a0bcdaa9-53bc-4185-9b87-f865055d4637" DataSourceMajorVersion="0" DataSourceMinorVersion="1"/>
</file>

<file path=customXml/itemProps1.xml><?xml version="1.0" encoding="utf-8"?>
<ds:datastoreItem xmlns:ds="http://schemas.openxmlformats.org/officeDocument/2006/customXml" ds:itemID="{70BDA21D-88F0-46A3-98A1-D00442856C05}">
  <ds:schemaRefs/>
</ds:datastoreItem>
</file>

<file path=customXml/itemProps2.xml><?xml version="1.0" encoding="utf-8"?>
<ds:datastoreItem xmlns:ds="http://schemas.openxmlformats.org/officeDocument/2006/customXml" ds:itemID="{7C661086-5AC4-4E56-8E09-BDDD94A27146}">
  <ds:schemaRefs/>
</ds:datastoreItem>
</file>

<file path=customXml/itemProps3.xml><?xml version="1.0" encoding="utf-8"?>
<ds:datastoreItem xmlns:ds="http://schemas.openxmlformats.org/officeDocument/2006/customXml" ds:itemID="{ECE0B7D0-EEB4-4DD0-B6D2-E18C1504674E}">
  <ds:schemaRefs/>
</ds:datastoreItem>
</file>

<file path=customXml/itemProps4.xml><?xml version="1.0" encoding="utf-8"?>
<ds:datastoreItem xmlns:ds="http://schemas.openxmlformats.org/officeDocument/2006/customXml" ds:itemID="{FEC64CDC-AF96-4747-949F-89B4E4F1CEA6}">
  <ds:schemaRefs/>
</ds:datastoreItem>
</file>

<file path=customXml/itemProps5.xml><?xml version="1.0" encoding="utf-8"?>
<ds:datastoreItem xmlns:ds="http://schemas.openxmlformats.org/officeDocument/2006/customXml" ds:itemID="{33437348-D340-4820-B57F-FC1509575C70}">
  <ds:schemaRefs/>
</ds:datastoreItem>
</file>

<file path=customXml/itemProps6.xml><?xml version="1.0" encoding="utf-8"?>
<ds:datastoreItem xmlns:ds="http://schemas.openxmlformats.org/officeDocument/2006/customXml" ds:itemID="{80BA6258-4039-466D-850A-8707D21FCCFE}">
  <ds:schemaRefs/>
</ds:datastoreItem>
</file>

<file path=customXml/itemProps7.xml><?xml version="1.0" encoding="utf-8"?>
<ds:datastoreItem xmlns:ds="http://schemas.openxmlformats.org/officeDocument/2006/customXml" ds:itemID="{B8A5D824-83B4-4447-AB62-CF453931372A}">
  <ds:schemaRefs/>
</ds:datastoreItem>
</file>

<file path=docProps/app.xml><?xml version="1.0" encoding="utf-8"?>
<Properties xmlns="http://schemas.openxmlformats.org/officeDocument/2006/extended-properties" xmlns:vt="http://schemas.openxmlformats.org/officeDocument/2006/docPropsVTypes">
  <Template/>
  <TotalTime>1796</TotalTime>
  <Words>6362</Words>
  <Application>Microsoft Office PowerPoint</Application>
  <PresentationFormat>On-screen Show (4:3)</PresentationFormat>
  <Paragraphs>312</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Black</vt:lpstr>
      <vt:lpstr>Georgia</vt:lpstr>
      <vt:lpstr>Gotham C1 Head</vt:lpstr>
      <vt:lpstr>Gotham C2 Text</vt:lpstr>
      <vt:lpstr>Source Sans Pro</vt:lpstr>
      <vt:lpstr>Source Sans Pro Light</vt:lpstr>
      <vt:lpstr>Source Sans Pro Semibold</vt:lpstr>
      <vt:lpstr>2015_PI_WM_template</vt:lpstr>
      <vt:lpstr>2015_PI_WM_template</vt:lpstr>
      <vt:lpstr>Tax strategies for the current landscape </vt:lpstr>
      <vt:lpstr>Topics for today</vt:lpstr>
      <vt:lpstr>Understanding the current landscape</vt:lpstr>
      <vt:lpstr>Favorable tax environment for most</vt:lpstr>
      <vt:lpstr>Key tax figures for 2023</vt:lpstr>
      <vt:lpstr>How do estate and gift taxes look  for 2023?</vt:lpstr>
      <vt:lpstr>SECURE 2.0 law changes rules on retirement accounts</vt:lpstr>
      <vt:lpstr>Retirees can delay drawing down retirement accounts</vt:lpstr>
      <vt:lpstr>New option for unused college savings funds</vt:lpstr>
      <vt:lpstr>Risk of higher taxes?</vt:lpstr>
      <vt:lpstr>Fiscal pressures drive need for more revenue?</vt:lpstr>
      <vt:lpstr>Planning considerations and strategies</vt:lpstr>
      <vt:lpstr>Actionable planning strategies</vt:lpstr>
      <vt:lpstr>Consider “lumping” charitable gifts</vt:lpstr>
      <vt:lpstr>Donate IRA assets to a charity</vt:lpstr>
      <vt:lpstr>Does a Roth conversion make sense?</vt:lpstr>
      <vt:lpstr>Roth accounts can hedge the risk of higher taxes in the future</vt:lpstr>
      <vt:lpstr>Estate planning considerations</vt:lpstr>
      <vt:lpstr>Consider gifting before the current law sunsets</vt:lpstr>
      <vt:lpstr>Planning for the new 10-year rule on inherited retirement accounts</vt:lpstr>
      <vt:lpstr>Estate planning is more than  just the taxes! </vt:lpstr>
      <vt:lpstr>Considerations for business owners</vt:lpstr>
      <vt:lpstr>Deduction for small-business owners</vt:lpstr>
      <vt:lpstr>How the 20% QBI deduction works</vt:lpstr>
      <vt:lpstr>Other thoughts for business owners</vt:lpstr>
      <vt:lpstr>Closing thoughts </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Joaquin Cajiga</dc:creator>
  <cp:lastModifiedBy>Kendra Rideout</cp:lastModifiedBy>
  <cp:revision>405</cp:revision>
  <cp:lastPrinted>2018-03-28T19:54:02Z</cp:lastPrinted>
  <dcterms:created xsi:type="dcterms:W3CDTF">2016-09-02T14:33:54Z</dcterms:created>
  <dcterms:modified xsi:type="dcterms:W3CDTF">2023-01-19T18:29:06Z</dcterms:modified>
</cp:coreProperties>
</file>