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3.xml" ContentType="application/vnd.openxmlformats-officedocument.theme+xml"/>
  <Override PartName="/ppt/tags/tag5.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8" r:id="rId8"/>
  </p:sldMasterIdLst>
  <p:notesMasterIdLst>
    <p:notesMasterId r:id="rId32"/>
  </p:notesMasterIdLst>
  <p:handoutMasterIdLst>
    <p:handoutMasterId r:id="rId33"/>
  </p:handoutMasterIdLst>
  <p:sldIdLst>
    <p:sldId id="794" r:id="rId9"/>
    <p:sldId id="868" r:id="rId10"/>
    <p:sldId id="949" r:id="rId11"/>
    <p:sldId id="921" r:id="rId12"/>
    <p:sldId id="951" r:id="rId13"/>
    <p:sldId id="292" r:id="rId14"/>
    <p:sldId id="952" r:id="rId15"/>
    <p:sldId id="937" r:id="rId16"/>
    <p:sldId id="948" r:id="rId17"/>
    <p:sldId id="946" r:id="rId18"/>
    <p:sldId id="945" r:id="rId19"/>
    <p:sldId id="938" r:id="rId20"/>
    <p:sldId id="933" r:id="rId21"/>
    <p:sldId id="940" r:id="rId22"/>
    <p:sldId id="941" r:id="rId23"/>
    <p:sldId id="942" r:id="rId24"/>
    <p:sldId id="934" r:id="rId25"/>
    <p:sldId id="943" r:id="rId26"/>
    <p:sldId id="947" r:id="rId27"/>
    <p:sldId id="889" r:id="rId28"/>
    <p:sldId id="953" r:id="rId29"/>
    <p:sldId id="891" r:id="rId30"/>
    <p:sldId id="822" r:id="rId31"/>
  </p:sldIdLst>
  <p:sldSz cx="9144000" cy="6858000" type="screen4x3"/>
  <p:notesSz cx="7315200" cy="9601200"/>
  <p:custDataLst>
    <p:custData r:id="rId5"/>
    <p:custData r:id="rId4"/>
    <p:custData r:id="rId7"/>
    <p:custData r:id="rId2"/>
    <p:custData r:id="rId3"/>
    <p:custData r:id="rId6"/>
    <p:custData r:id="rId1"/>
  </p:custDataLst>
  <p:defaultTextStyle>
    <a:defPPr>
      <a:defRPr lang="en-US"/>
    </a:defPPr>
    <a:lvl1pPr algn="ctr" rtl="0" fontAlgn="base">
      <a:spcBef>
        <a:spcPct val="0"/>
      </a:spcBef>
      <a:spcAft>
        <a:spcPct val="0"/>
      </a:spcAft>
      <a:defRPr sz="1765" kern="1200">
        <a:solidFill>
          <a:schemeClr val="tx1"/>
        </a:solidFill>
        <a:latin typeface="Gotham C2 Text" pitchFamily="50" charset="0"/>
        <a:ea typeface="ＭＳ Ｐゴシック" charset="-128"/>
        <a:cs typeface="+mn-cs"/>
      </a:defRPr>
    </a:lvl1pPr>
    <a:lvl2pPr marL="403388" algn="ctr" rtl="0" fontAlgn="base">
      <a:spcBef>
        <a:spcPct val="0"/>
      </a:spcBef>
      <a:spcAft>
        <a:spcPct val="0"/>
      </a:spcAft>
      <a:defRPr sz="1765" kern="1200">
        <a:solidFill>
          <a:schemeClr val="tx1"/>
        </a:solidFill>
        <a:latin typeface="Gotham C2 Text" pitchFamily="50" charset="0"/>
        <a:ea typeface="ＭＳ Ｐゴシック" charset="-128"/>
        <a:cs typeface="+mn-cs"/>
      </a:defRPr>
    </a:lvl2pPr>
    <a:lvl3pPr marL="806775" algn="ctr" rtl="0" fontAlgn="base">
      <a:spcBef>
        <a:spcPct val="0"/>
      </a:spcBef>
      <a:spcAft>
        <a:spcPct val="0"/>
      </a:spcAft>
      <a:defRPr sz="1765" kern="1200">
        <a:solidFill>
          <a:schemeClr val="tx1"/>
        </a:solidFill>
        <a:latin typeface="Gotham C2 Text" pitchFamily="50" charset="0"/>
        <a:ea typeface="ＭＳ Ｐゴシック" charset="-128"/>
        <a:cs typeface="+mn-cs"/>
      </a:defRPr>
    </a:lvl3pPr>
    <a:lvl4pPr marL="1210163" algn="ctr" rtl="0" fontAlgn="base">
      <a:spcBef>
        <a:spcPct val="0"/>
      </a:spcBef>
      <a:spcAft>
        <a:spcPct val="0"/>
      </a:spcAft>
      <a:defRPr sz="1765" kern="1200">
        <a:solidFill>
          <a:schemeClr val="tx1"/>
        </a:solidFill>
        <a:latin typeface="Gotham C2 Text" pitchFamily="50" charset="0"/>
        <a:ea typeface="ＭＳ Ｐゴシック" charset="-128"/>
        <a:cs typeface="+mn-cs"/>
      </a:defRPr>
    </a:lvl4pPr>
    <a:lvl5pPr marL="1613550" algn="ctr" rtl="0" fontAlgn="base">
      <a:spcBef>
        <a:spcPct val="0"/>
      </a:spcBef>
      <a:spcAft>
        <a:spcPct val="0"/>
      </a:spcAft>
      <a:defRPr sz="1765" kern="1200">
        <a:solidFill>
          <a:schemeClr val="tx1"/>
        </a:solidFill>
        <a:latin typeface="Gotham C2 Text" pitchFamily="50" charset="0"/>
        <a:ea typeface="ＭＳ Ｐゴシック" charset="-128"/>
        <a:cs typeface="+mn-cs"/>
      </a:defRPr>
    </a:lvl5pPr>
    <a:lvl6pPr marL="2016938" algn="l" defTabSz="806775" rtl="0" eaLnBrk="1" latinLnBrk="0" hangingPunct="1">
      <a:defRPr sz="1765" kern="1200">
        <a:solidFill>
          <a:schemeClr val="tx1"/>
        </a:solidFill>
        <a:latin typeface="Gotham C2 Text" pitchFamily="50" charset="0"/>
        <a:ea typeface="ＭＳ Ｐゴシック" charset="-128"/>
        <a:cs typeface="+mn-cs"/>
      </a:defRPr>
    </a:lvl6pPr>
    <a:lvl7pPr marL="2420325" algn="l" defTabSz="806775" rtl="0" eaLnBrk="1" latinLnBrk="0" hangingPunct="1">
      <a:defRPr sz="1765" kern="1200">
        <a:solidFill>
          <a:schemeClr val="tx1"/>
        </a:solidFill>
        <a:latin typeface="Gotham C2 Text" pitchFamily="50" charset="0"/>
        <a:ea typeface="ＭＳ Ｐゴシック" charset="-128"/>
        <a:cs typeface="+mn-cs"/>
      </a:defRPr>
    </a:lvl7pPr>
    <a:lvl8pPr marL="2823713" algn="l" defTabSz="806775" rtl="0" eaLnBrk="1" latinLnBrk="0" hangingPunct="1">
      <a:defRPr sz="1765" kern="1200">
        <a:solidFill>
          <a:schemeClr val="tx1"/>
        </a:solidFill>
        <a:latin typeface="Gotham C2 Text" pitchFamily="50" charset="0"/>
        <a:ea typeface="ＭＳ Ｐゴシック" charset="-128"/>
        <a:cs typeface="+mn-cs"/>
      </a:defRPr>
    </a:lvl8pPr>
    <a:lvl9pPr marL="3227100" algn="l" defTabSz="806775" rtl="0" eaLnBrk="1" latinLnBrk="0" hangingPunct="1">
      <a:defRPr sz="1765" kern="1200">
        <a:solidFill>
          <a:schemeClr val="tx1"/>
        </a:solidFill>
        <a:latin typeface="Gotham C2 Text" pitchFamily="50" charset="0"/>
        <a:ea typeface="ＭＳ Ｐゴシック" charset="-128"/>
        <a:cs typeface="+mn-cs"/>
      </a:defRPr>
    </a:lvl9pPr>
  </p:defaultTextStyle>
  <p:extLst>
    <p:ext uri="{EFAFB233-063F-42B5-8137-9DF3F51BA10A}">
      <p15:sldGuideLst xmlns:p15="http://schemas.microsoft.com/office/powerpoint/2012/main">
        <p15:guide id="1" orient="horz" pos="4074" userDrawn="1">
          <p15:clr>
            <a:srgbClr val="A4A3A4"/>
          </p15:clr>
        </p15:guide>
        <p15:guide id="2" orient="horz" pos="3935" userDrawn="1">
          <p15:clr>
            <a:srgbClr val="A4A3A4"/>
          </p15:clr>
        </p15:guide>
        <p15:guide id="3" orient="horz" pos="4152" userDrawn="1">
          <p15:clr>
            <a:srgbClr val="A4A3A4"/>
          </p15:clr>
        </p15:guide>
        <p15:guide id="4" orient="horz" pos="3504" userDrawn="1">
          <p15:clr>
            <a:srgbClr val="A4A3A4"/>
          </p15:clr>
        </p15:guide>
        <p15:guide id="5" orient="horz" pos="384" userDrawn="1">
          <p15:clr>
            <a:srgbClr val="A4A3A4"/>
          </p15:clr>
        </p15:guide>
        <p15:guide id="6" orient="horz" pos="1008" userDrawn="1">
          <p15:clr>
            <a:srgbClr val="A4A3A4"/>
          </p15:clr>
        </p15:guide>
        <p15:guide id="7" orient="horz" pos="1242" userDrawn="1">
          <p15:clr>
            <a:srgbClr val="A4A3A4"/>
          </p15:clr>
        </p15:guide>
        <p15:guide id="8" orient="horz" pos="1464" userDrawn="1">
          <p15:clr>
            <a:srgbClr val="A4A3A4"/>
          </p15:clr>
        </p15:guide>
        <p15:guide id="9" orient="horz" pos="2544" userDrawn="1">
          <p15:clr>
            <a:srgbClr val="A4A3A4"/>
          </p15:clr>
        </p15:guide>
        <p15:guide id="10" pos="508" userDrawn="1">
          <p15:clr>
            <a:srgbClr val="A4A3A4"/>
          </p15:clr>
        </p15:guide>
        <p15:guide id="12" pos="4800" userDrawn="1">
          <p15:clr>
            <a:srgbClr val="A4A3A4"/>
          </p15:clr>
        </p15:guide>
        <p15:guide id="13" pos="5232" userDrawn="1">
          <p15:clr>
            <a:srgbClr val="A4A3A4"/>
          </p15:clr>
        </p15:guide>
        <p15:guide id="14" pos="4193" userDrawn="1">
          <p15:clr>
            <a:srgbClr val="A4A3A4"/>
          </p15:clr>
        </p15:guide>
        <p15:guide id="15" pos="1642" userDrawn="1">
          <p15:clr>
            <a:srgbClr val="A4A3A4"/>
          </p15:clr>
        </p15:guide>
        <p15:guide id="16" pos="5112" userDrawn="1">
          <p15:clr>
            <a:srgbClr val="A4A3A4"/>
          </p15:clr>
        </p15:guide>
        <p15:guide id="17" pos="912" userDrawn="1">
          <p15:clr>
            <a:srgbClr val="A4A3A4"/>
          </p15:clr>
        </p15:guide>
        <p15:guide id="18" orient="horz" pos="2088" userDrawn="1">
          <p15:clr>
            <a:srgbClr val="A4A3A4"/>
          </p15:clr>
        </p15:guide>
      </p15:sldGuideLst>
    </p:ext>
    <p:ext uri="{2D200454-40CA-4A62-9FC3-DE9A4176ACB9}">
      <p15:notesGuideLst xmlns:p15="http://schemas.microsoft.com/office/powerpoint/2012/main">
        <p15:guide id="1" orient="horz" pos="5711" userDrawn="1">
          <p15:clr>
            <a:srgbClr val="A4A3A4"/>
          </p15:clr>
        </p15:guide>
        <p15:guide id="2" orient="horz" pos="302" userDrawn="1">
          <p15:clr>
            <a:srgbClr val="A4A3A4"/>
          </p15:clr>
        </p15:guide>
        <p15:guide id="3" pos="4249" userDrawn="1">
          <p15:clr>
            <a:srgbClr val="A4A3A4"/>
          </p15:clr>
        </p15:guide>
        <p15:guide id="4" pos="359"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ckie Miller" initials="JM" lastIdx="1" clrIdx="0">
    <p:extLst>
      <p:ext uri="{19B8F6BF-5375-455C-9EA6-DF929625EA0E}">
        <p15:presenceInfo xmlns:p15="http://schemas.microsoft.com/office/powerpoint/2012/main" userId="S::Jackie_Miller@putnam.com::e3bbc030-2441-4d06-939b-32d2c66c040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6132B"/>
    <a:srgbClr val="D0E3F4"/>
    <a:srgbClr val="000000"/>
    <a:srgbClr val="0073BC"/>
    <a:srgbClr val="C68F1D"/>
    <a:srgbClr val="8857A4"/>
    <a:srgbClr val="4E1C65"/>
    <a:srgbClr val="EE343C"/>
    <a:srgbClr val="F68222"/>
    <a:srgbClr val="FCAF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horzBarState="maximized">
    <p:restoredLeft sz="5854" autoAdjust="0"/>
    <p:restoredTop sz="96675" autoAdjust="0"/>
  </p:normalViewPr>
  <p:slideViewPr>
    <p:cSldViewPr snapToGrid="0">
      <p:cViewPr varScale="1">
        <p:scale>
          <a:sx n="115" d="100"/>
          <a:sy n="115" d="100"/>
        </p:scale>
        <p:origin x="2184" y="108"/>
      </p:cViewPr>
      <p:guideLst>
        <p:guide orient="horz" pos="4074"/>
        <p:guide orient="horz" pos="3935"/>
        <p:guide orient="horz" pos="4152"/>
        <p:guide orient="horz" pos="3504"/>
        <p:guide orient="horz" pos="384"/>
        <p:guide orient="horz" pos="1008"/>
        <p:guide orient="horz" pos="1242"/>
        <p:guide orient="horz" pos="1464"/>
        <p:guide orient="horz" pos="2544"/>
        <p:guide pos="508"/>
        <p:guide pos="4800"/>
        <p:guide pos="5232"/>
        <p:guide pos="4193"/>
        <p:guide pos="1642"/>
        <p:guide pos="5112"/>
        <p:guide pos="912"/>
        <p:guide orient="horz" pos="2088"/>
      </p:guideLst>
    </p:cSldViewPr>
  </p:slideViewPr>
  <p:outlineViewPr>
    <p:cViewPr>
      <p:scale>
        <a:sx n="33" d="100"/>
        <a:sy n="33" d="100"/>
      </p:scale>
      <p:origin x="0" y="0"/>
    </p:cViewPr>
  </p:outlineViewPr>
  <p:notesTextViewPr>
    <p:cViewPr>
      <p:scale>
        <a:sx n="110" d="100"/>
        <a:sy n="110" d="100"/>
      </p:scale>
      <p:origin x="0" y="0"/>
    </p:cViewPr>
  </p:notesTextViewPr>
  <p:sorterViewPr>
    <p:cViewPr varScale="1">
      <p:scale>
        <a:sx n="108" d="100"/>
        <a:sy n="108" d="100"/>
      </p:scale>
      <p:origin x="0" y="0"/>
    </p:cViewPr>
  </p:sorterViewPr>
  <p:notesViewPr>
    <p:cSldViewPr snapToGrid="0">
      <p:cViewPr varScale="1">
        <p:scale>
          <a:sx n="84" d="100"/>
          <a:sy n="84" d="100"/>
        </p:scale>
        <p:origin x="3792" y="84"/>
      </p:cViewPr>
      <p:guideLst>
        <p:guide orient="horz" pos="5711"/>
        <p:guide orient="horz" pos="302"/>
        <p:guide pos="4249"/>
        <p:guide pos="35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1.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customXml" Target="../customXml/item3.xml"/><Relationship Id="rId21" Type="http://schemas.openxmlformats.org/officeDocument/2006/relationships/slide" Target="slides/slide13.xml"/><Relationship Id="rId34" Type="http://schemas.openxmlformats.org/officeDocument/2006/relationships/commentAuthors" Target="commentAuthors.xml"/><Relationship Id="rId7" Type="http://schemas.openxmlformats.org/officeDocument/2006/relationships/customXml" Target="../customXml/item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viewProps" Target="view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rgbClr val="50AEE2"/>
              </a:solidFill>
              <a:ln>
                <a:noFill/>
              </a:ln>
              <a:effectLst/>
            </c:spPr>
            <c:extLst>
              <c:ext xmlns:c16="http://schemas.microsoft.com/office/drawing/2014/chart" uri="{C3380CC4-5D6E-409C-BE32-E72D297353CC}">
                <c16:uniqueId val="{00000004-B832-4203-B56C-4447E1F49094}"/>
              </c:ext>
            </c:extLst>
          </c:dPt>
          <c:dPt>
            <c:idx val="1"/>
            <c:invertIfNegative val="0"/>
            <c:bubble3D val="0"/>
            <c:spPr>
              <a:solidFill>
                <a:srgbClr val="96132B"/>
              </a:solidFill>
              <a:ln>
                <a:noFill/>
              </a:ln>
              <a:effectLst/>
            </c:spPr>
            <c:extLst>
              <c:ext xmlns:c16="http://schemas.microsoft.com/office/drawing/2014/chart" uri="{C3380CC4-5D6E-409C-BE32-E72D297353CC}">
                <c16:uniqueId val="{00000005-B832-4203-B56C-4447E1F49094}"/>
              </c:ext>
            </c:extLst>
          </c:dPt>
          <c:cat>
            <c:numRef>
              <c:f>Sheet1!$A$2:$A$3</c:f>
              <c:numCache>
                <c:formatCode>General</c:formatCode>
                <c:ptCount val="2"/>
                <c:pt idx="0">
                  <c:v>2010</c:v>
                </c:pt>
                <c:pt idx="1">
                  <c:v>2022</c:v>
                </c:pt>
              </c:numCache>
            </c:numRef>
          </c:cat>
          <c:val>
            <c:numRef>
              <c:f>Sheet1!$B$2:$B$3</c:f>
              <c:numCache>
                <c:formatCode>0,,,,</c:formatCode>
                <c:ptCount val="2"/>
                <c:pt idx="0">
                  <c:v>833000000000</c:v>
                </c:pt>
                <c:pt idx="1">
                  <c:v>2000000000000</c:v>
                </c:pt>
              </c:numCache>
            </c:numRef>
          </c:val>
          <c:extLst>
            <c:ext xmlns:c16="http://schemas.microsoft.com/office/drawing/2014/chart" uri="{C3380CC4-5D6E-409C-BE32-E72D297353CC}">
              <c16:uniqueId val="{00000000-B832-4203-B56C-4447E1F49094}"/>
            </c:ext>
          </c:extLst>
        </c:ser>
        <c:dLbls>
          <c:showLegendKey val="0"/>
          <c:showVal val="0"/>
          <c:showCatName val="0"/>
          <c:showSerName val="0"/>
          <c:showPercent val="0"/>
          <c:showBubbleSize val="0"/>
        </c:dLbls>
        <c:gapWidth val="34"/>
        <c:overlap val="-27"/>
        <c:axId val="654817192"/>
        <c:axId val="654809976"/>
      </c:barChart>
      <c:catAx>
        <c:axId val="654817192"/>
        <c:scaling>
          <c:orientation val="minMax"/>
        </c:scaling>
        <c:delete val="0"/>
        <c:axPos val="b"/>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0" i="0" u="none" strike="noStrike" kern="1200" baseline="0">
                <a:solidFill>
                  <a:srgbClr val="000000"/>
                </a:solidFill>
                <a:latin typeface="+mn-lt"/>
                <a:ea typeface="+mn-ea"/>
                <a:cs typeface="+mn-cs"/>
              </a:defRPr>
            </a:pPr>
            <a:endParaRPr lang="en-US"/>
          </a:p>
        </c:txPr>
        <c:crossAx val="654809976"/>
        <c:crosses val="autoZero"/>
        <c:auto val="1"/>
        <c:lblAlgn val="ctr"/>
        <c:lblOffset val="50"/>
        <c:noMultiLvlLbl val="0"/>
      </c:catAx>
      <c:valAx>
        <c:axId val="654809976"/>
        <c:scaling>
          <c:orientation val="minMax"/>
        </c:scaling>
        <c:delete val="1"/>
        <c:axPos val="l"/>
        <c:numFmt formatCode="0,,,," sourceLinked="1"/>
        <c:majorTickMark val="none"/>
        <c:minorTickMark val="none"/>
        <c:tickLblPos val="nextTo"/>
        <c:crossAx val="6548171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189916483216109E-2"/>
          <c:y val="0"/>
          <c:w val="0.80242896108358475"/>
          <c:h val="0.92846364239507995"/>
        </c:manualLayout>
      </c:layout>
      <c:pieChart>
        <c:varyColors val="1"/>
        <c:ser>
          <c:idx val="0"/>
          <c:order val="0"/>
          <c:tx>
            <c:strRef>
              <c:f>Sheet1!$B$1</c:f>
              <c:strCache>
                <c:ptCount val="1"/>
                <c:pt idx="0">
                  <c:v>Series 1</c:v>
                </c:pt>
              </c:strCache>
            </c:strRef>
          </c:tx>
          <c:spPr>
            <a:solidFill>
              <a:srgbClr val="50AEE2"/>
            </a:solidFill>
            <a:ln w="28575">
              <a:solidFill>
                <a:srgbClr val="FFFFFF"/>
              </a:solidFill>
            </a:ln>
          </c:spPr>
          <c:dPt>
            <c:idx val="0"/>
            <c:bubble3D val="0"/>
            <c:spPr>
              <a:solidFill>
                <a:srgbClr val="96132B"/>
              </a:solidFill>
              <a:ln w="28575">
                <a:solidFill>
                  <a:srgbClr val="FFFFFF"/>
                </a:solidFill>
              </a:ln>
              <a:effectLst/>
            </c:spPr>
            <c:extLst>
              <c:ext xmlns:c16="http://schemas.microsoft.com/office/drawing/2014/chart" uri="{C3380CC4-5D6E-409C-BE32-E72D297353CC}">
                <c16:uniqueId val="{00000001-F375-41FF-B6FF-9B6BED16CFF4}"/>
              </c:ext>
            </c:extLst>
          </c:dPt>
          <c:dPt>
            <c:idx val="1"/>
            <c:bubble3D val="0"/>
            <c:spPr>
              <a:solidFill>
                <a:srgbClr val="50AEE2"/>
              </a:solidFill>
              <a:ln w="28575">
                <a:solidFill>
                  <a:srgbClr val="FFFFFF"/>
                </a:solidFill>
              </a:ln>
              <a:effectLst/>
            </c:spPr>
            <c:extLst>
              <c:ext xmlns:c16="http://schemas.microsoft.com/office/drawing/2014/chart" uri="{C3380CC4-5D6E-409C-BE32-E72D297353CC}">
                <c16:uniqueId val="{00000003-F375-41FF-B6FF-9B6BED16CFF4}"/>
              </c:ext>
            </c:extLst>
          </c:dPt>
          <c:cat>
            <c:numRef>
              <c:f>Sheet1!$A$2:$A$3</c:f>
              <c:numCache>
                <c:formatCode>General</c:formatCode>
                <c:ptCount val="2"/>
              </c:numCache>
            </c:numRef>
          </c:cat>
          <c:val>
            <c:numRef>
              <c:f>Sheet1!$B$2:$B$3</c:f>
              <c:numCache>
                <c:formatCode>General</c:formatCode>
                <c:ptCount val="2"/>
                <c:pt idx="0" formatCode="#,##0.00">
                  <c:v>62</c:v>
                </c:pt>
                <c:pt idx="1">
                  <c:v>40</c:v>
                </c:pt>
              </c:numCache>
            </c:numRef>
          </c:val>
          <c:extLst>
            <c:ext xmlns:c16="http://schemas.microsoft.com/office/drawing/2014/chart" uri="{C3380CC4-5D6E-409C-BE32-E72D297353CC}">
              <c16:uniqueId val="{00000004-F375-41FF-B6FF-9B6BED16CFF4}"/>
            </c:ext>
          </c:extLst>
        </c:ser>
        <c:dLbls>
          <c:showLegendKey val="0"/>
          <c:showVal val="0"/>
          <c:showCatName val="0"/>
          <c:showSerName val="0"/>
          <c:showPercent val="0"/>
          <c:showBubbleSize val="0"/>
          <c:showLeaderLines val="1"/>
        </c:dLbls>
        <c:firstSliceAng val="320"/>
      </c:pieChart>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rgbClr val="50AEE2"/>
              </a:solidFill>
              <a:ln>
                <a:noFill/>
              </a:ln>
              <a:effectLst/>
            </c:spPr>
            <c:extLst>
              <c:ext xmlns:c16="http://schemas.microsoft.com/office/drawing/2014/chart" uri="{C3380CC4-5D6E-409C-BE32-E72D297353CC}">
                <c16:uniqueId val="{00000004-B832-4203-B56C-4447E1F49094}"/>
              </c:ext>
            </c:extLst>
          </c:dPt>
          <c:dPt>
            <c:idx val="1"/>
            <c:invertIfNegative val="0"/>
            <c:bubble3D val="0"/>
            <c:spPr>
              <a:solidFill>
                <a:srgbClr val="96132B"/>
              </a:solidFill>
              <a:ln>
                <a:noFill/>
              </a:ln>
              <a:effectLst/>
            </c:spPr>
            <c:extLst>
              <c:ext xmlns:c16="http://schemas.microsoft.com/office/drawing/2014/chart" uri="{C3380CC4-5D6E-409C-BE32-E72D297353CC}">
                <c16:uniqueId val="{00000005-B832-4203-B56C-4447E1F49094}"/>
              </c:ext>
            </c:extLst>
          </c:dPt>
          <c:cat>
            <c:strRef>
              <c:f>Sheet1!$A$2:$A$3</c:f>
              <c:strCache>
                <c:ptCount val="2"/>
                <c:pt idx="0">
                  <c:v>Private</c:v>
                </c:pt>
                <c:pt idx="1">
                  <c:v>Public          in state</c:v>
                </c:pt>
              </c:strCache>
            </c:strRef>
          </c:cat>
          <c:val>
            <c:numRef>
              <c:f>Sheet1!$B$2:$B$3</c:f>
              <c:numCache>
                <c:formatCode>0</c:formatCode>
                <c:ptCount val="2"/>
                <c:pt idx="0">
                  <c:v>53430</c:v>
                </c:pt>
                <c:pt idx="1">
                  <c:v>23250</c:v>
                </c:pt>
              </c:numCache>
            </c:numRef>
          </c:val>
          <c:extLst>
            <c:ext xmlns:c16="http://schemas.microsoft.com/office/drawing/2014/chart" uri="{C3380CC4-5D6E-409C-BE32-E72D297353CC}">
              <c16:uniqueId val="{00000000-B832-4203-B56C-4447E1F49094}"/>
            </c:ext>
          </c:extLst>
        </c:ser>
        <c:dLbls>
          <c:showLegendKey val="0"/>
          <c:showVal val="0"/>
          <c:showCatName val="0"/>
          <c:showSerName val="0"/>
          <c:showPercent val="0"/>
          <c:showBubbleSize val="0"/>
        </c:dLbls>
        <c:gapWidth val="34"/>
        <c:overlap val="-27"/>
        <c:axId val="654817192"/>
        <c:axId val="654809976"/>
      </c:barChart>
      <c:catAx>
        <c:axId val="654817192"/>
        <c:scaling>
          <c:orientation val="minMax"/>
        </c:scaling>
        <c:delete val="0"/>
        <c:axPos val="b"/>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lnSpc>
                <a:spcPts val="1200"/>
              </a:lnSpc>
              <a:defRPr sz="1197" b="0" i="0" u="none" strike="noStrike" kern="1200" baseline="0">
                <a:solidFill>
                  <a:srgbClr val="000000"/>
                </a:solidFill>
                <a:latin typeface="+mn-lt"/>
                <a:ea typeface="+mn-ea"/>
                <a:cs typeface="+mn-cs"/>
              </a:defRPr>
            </a:pPr>
            <a:endParaRPr lang="en-US"/>
          </a:p>
        </c:txPr>
        <c:crossAx val="654809976"/>
        <c:crosses val="autoZero"/>
        <c:auto val="1"/>
        <c:lblAlgn val="ctr"/>
        <c:lblOffset val="50"/>
        <c:noMultiLvlLbl val="0"/>
      </c:catAx>
      <c:valAx>
        <c:axId val="654809976"/>
        <c:scaling>
          <c:orientation val="minMax"/>
        </c:scaling>
        <c:delete val="1"/>
        <c:axPos val="l"/>
        <c:numFmt formatCode="0" sourceLinked="1"/>
        <c:majorTickMark val="out"/>
        <c:minorTickMark val="none"/>
        <c:tickLblPos val="nextTo"/>
        <c:crossAx val="6548171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379504072590005"/>
          <c:y val="0.10752897165414584"/>
          <c:w val="0.42010049633113639"/>
          <c:h val="0.85862625703924245"/>
        </c:manualLayout>
      </c:layout>
      <c:pieChart>
        <c:varyColors val="1"/>
        <c:ser>
          <c:idx val="0"/>
          <c:order val="0"/>
          <c:tx>
            <c:strRef>
              <c:f>Sheet1!$B$1</c:f>
              <c:strCache>
                <c:ptCount val="1"/>
                <c:pt idx="0">
                  <c:v>Sales</c:v>
                </c:pt>
              </c:strCache>
            </c:strRef>
          </c:tx>
          <c:spPr>
            <a:ln>
              <a:noFill/>
            </a:ln>
          </c:spPr>
          <c:dPt>
            <c:idx val="0"/>
            <c:bubble3D val="0"/>
            <c:spPr>
              <a:solidFill>
                <a:srgbClr val="FFC721"/>
              </a:solidFill>
              <a:ln w="19050">
                <a:noFill/>
              </a:ln>
              <a:effectLst/>
            </c:spPr>
            <c:extLst>
              <c:ext xmlns:c16="http://schemas.microsoft.com/office/drawing/2014/chart" uri="{C3380CC4-5D6E-409C-BE32-E72D297353CC}">
                <c16:uniqueId val="{00000001-4AEE-4FD6-AA2E-4C42453D6C98}"/>
              </c:ext>
            </c:extLst>
          </c:dPt>
          <c:dPt>
            <c:idx val="1"/>
            <c:bubble3D val="0"/>
            <c:spPr>
              <a:solidFill>
                <a:srgbClr val="96132B"/>
              </a:solidFill>
              <a:ln w="19050">
                <a:noFill/>
              </a:ln>
              <a:effectLst/>
            </c:spPr>
            <c:extLst>
              <c:ext xmlns:c16="http://schemas.microsoft.com/office/drawing/2014/chart" uri="{C3380CC4-5D6E-409C-BE32-E72D297353CC}">
                <c16:uniqueId val="{00000003-4AEE-4FD6-AA2E-4C42453D6C98}"/>
              </c:ext>
            </c:extLst>
          </c:dPt>
          <c:dPt>
            <c:idx val="2"/>
            <c:bubble3D val="0"/>
            <c:spPr>
              <a:solidFill>
                <a:srgbClr val="004573"/>
              </a:solidFill>
              <a:ln w="19050">
                <a:noFill/>
              </a:ln>
              <a:effectLst/>
            </c:spPr>
            <c:extLst>
              <c:ext xmlns:c16="http://schemas.microsoft.com/office/drawing/2014/chart" uri="{C3380CC4-5D6E-409C-BE32-E72D297353CC}">
                <c16:uniqueId val="{00000005-4AEE-4FD6-AA2E-4C42453D6C98}"/>
              </c:ext>
            </c:extLst>
          </c:dPt>
          <c:dPt>
            <c:idx val="3"/>
            <c:bubble3D val="0"/>
            <c:spPr>
              <a:solidFill>
                <a:srgbClr val="4A82A5"/>
              </a:solidFill>
              <a:ln w="19050">
                <a:noFill/>
              </a:ln>
              <a:effectLst/>
            </c:spPr>
            <c:extLst>
              <c:ext xmlns:c16="http://schemas.microsoft.com/office/drawing/2014/chart" uri="{C3380CC4-5D6E-409C-BE32-E72D297353CC}">
                <c16:uniqueId val="{00000007-4AEE-4FD6-AA2E-4C42453D6C98}"/>
              </c:ext>
            </c:extLst>
          </c:dPt>
          <c:dPt>
            <c:idx val="4"/>
            <c:bubble3D val="0"/>
            <c:spPr>
              <a:solidFill>
                <a:srgbClr val="A5A6A5"/>
              </a:solidFill>
              <a:ln w="19050">
                <a:noFill/>
              </a:ln>
              <a:effectLst/>
            </c:spPr>
            <c:extLst>
              <c:ext xmlns:c16="http://schemas.microsoft.com/office/drawing/2014/chart" uri="{C3380CC4-5D6E-409C-BE32-E72D297353CC}">
                <c16:uniqueId val="{00000009-4AEE-4FD6-AA2E-4C42453D6C98}"/>
              </c:ext>
            </c:extLst>
          </c:dPt>
          <c:dPt>
            <c:idx val="5"/>
            <c:bubble3D val="0"/>
            <c:spPr>
              <a:solidFill>
                <a:srgbClr val="C00000"/>
              </a:solidFill>
              <a:ln w="19050">
                <a:noFill/>
              </a:ln>
              <a:effectLst/>
            </c:spPr>
            <c:extLst>
              <c:ext xmlns:c16="http://schemas.microsoft.com/office/drawing/2014/chart" uri="{C3380CC4-5D6E-409C-BE32-E72D297353CC}">
                <c16:uniqueId val="{0000000B-4AEE-4FD6-AA2E-4C42453D6C98}"/>
              </c:ext>
            </c:extLst>
          </c:dPt>
          <c:dLbls>
            <c:dLbl>
              <c:idx val="0"/>
              <c:layout>
                <c:manualLayout>
                  <c:x val="-9.1316403981917232E-2"/>
                  <c:y val="0.1770623115638980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AEE-4FD6-AA2E-4C42453D6C98}"/>
                </c:ext>
              </c:extLst>
            </c:dLbl>
            <c:dLbl>
              <c:idx val="1"/>
              <c:layout>
                <c:manualLayout>
                  <c:x val="-8.0708538204451397E-2"/>
                  <c:y val="-0.2524980447221681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AEE-4FD6-AA2E-4C42453D6C98}"/>
                </c:ext>
              </c:extLst>
            </c:dLbl>
            <c:dLbl>
              <c:idx val="2"/>
              <c:layout>
                <c:manualLayout>
                  <c:x val="7.6551026589164548E-3"/>
                  <c:y val="-6.9141359495558585E-3"/>
                </c:manualLayout>
              </c:layout>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bg1">
                          <a:lumMod val="50000"/>
                        </a:schemeClr>
                      </a:solidFill>
                      <a:latin typeface="+mj-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AEE-4FD6-AA2E-4C42453D6C98}"/>
                </c:ext>
              </c:extLst>
            </c:dLbl>
            <c:dLbl>
              <c:idx val="3"/>
              <c:layout>
                <c:manualLayout>
                  <c:x val="8.7551324652688722E-2"/>
                  <c:y val="0.1669781940932373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AEE-4FD6-AA2E-4C42453D6C98}"/>
                </c:ext>
              </c:extLst>
            </c:dLbl>
            <c:dLbl>
              <c:idx val="4"/>
              <c:layout>
                <c:manualLayout>
                  <c:x val="-1.2705723600564137E-2"/>
                  <c:y val="-1.4152463042209688E-2"/>
                </c:manualLayout>
              </c:layout>
              <c:tx>
                <c:rich>
                  <a:bodyPr rot="0" spcFirstLastPara="1" vertOverflow="ellipsis" vert="horz" wrap="square" lIns="38100" tIns="19050" rIns="38100" bIns="19050" anchor="ctr" anchorCtr="1">
                    <a:spAutoFit/>
                  </a:bodyPr>
                  <a:lstStyle/>
                  <a:p>
                    <a:pPr>
                      <a:defRPr sz="2800" b="0" i="0" u="none" strike="noStrike" kern="1200" baseline="0">
                        <a:solidFill>
                          <a:schemeClr val="tx1"/>
                        </a:solidFill>
                        <a:latin typeface="+mj-lt"/>
                        <a:ea typeface="+mn-ea"/>
                        <a:cs typeface="+mn-cs"/>
                      </a:defRPr>
                    </a:pPr>
                    <a:fld id="{0548CA20-598C-4801-9985-96B0C142344B}" type="VALUE">
                      <a:rPr lang="en-US" sz="2800" b="1">
                        <a:solidFill>
                          <a:schemeClr val="tx1"/>
                        </a:solidFill>
                        <a:latin typeface="+mn-lt"/>
                      </a:rPr>
                      <a:pPr>
                        <a:defRPr sz="2800">
                          <a:solidFill>
                            <a:schemeClr val="tx1"/>
                          </a:solidFill>
                          <a:latin typeface="+mj-lt"/>
                        </a:defRPr>
                      </a:pPr>
                      <a:t>[VALUE]</a:t>
                    </a:fld>
                    <a:endParaRPr lang="en-US"/>
                  </a:p>
                </c:rich>
              </c:tx>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tx1"/>
                      </a:solidFill>
                      <a:latin typeface="+mj-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4AEE-4FD6-AA2E-4C42453D6C98}"/>
                </c:ext>
              </c:extLst>
            </c:dLbl>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rgbClr val="FFFFFF"/>
                    </a:solidFill>
                    <a:latin typeface="+mj-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Borrowing</c:v>
                </c:pt>
                <c:pt idx="1">
                  <c:v>Family income and savings</c:v>
                </c:pt>
                <c:pt idx="2">
                  <c:v>Relatives and friends</c:v>
                </c:pt>
                <c:pt idx="3">
                  <c:v>Scholarships and grants</c:v>
                </c:pt>
              </c:strCache>
            </c:strRef>
          </c:cat>
          <c:val>
            <c:numRef>
              <c:f>Sheet1!$B$2:$B$5</c:f>
              <c:numCache>
                <c:formatCode>0%</c:formatCode>
                <c:ptCount val="4"/>
                <c:pt idx="0">
                  <c:v>0.19</c:v>
                </c:pt>
                <c:pt idx="1">
                  <c:v>0.5</c:v>
                </c:pt>
                <c:pt idx="2">
                  <c:v>0.02</c:v>
                </c:pt>
                <c:pt idx="3">
                  <c:v>0.28999999999999998</c:v>
                </c:pt>
              </c:numCache>
            </c:numRef>
          </c:val>
          <c:extLst>
            <c:ext xmlns:c16="http://schemas.microsoft.com/office/drawing/2014/chart" uri="{C3380CC4-5D6E-409C-BE32-E72D297353CC}">
              <c16:uniqueId val="{0000000C-4AEE-4FD6-AA2E-4C42453D6C98}"/>
            </c:ext>
          </c:extLst>
        </c:ser>
        <c:dLbls>
          <c:showLegendKey val="0"/>
          <c:showVal val="0"/>
          <c:showCatName val="0"/>
          <c:showSerName val="0"/>
          <c:showPercent val="0"/>
          <c:showBubbleSize val="0"/>
          <c:showLeaderLines val="1"/>
        </c:dLbls>
        <c:firstSliceAng val="0"/>
      </c:pieChart>
      <c:spPr>
        <a:noFill/>
        <a:ln>
          <a:noFill/>
        </a:ln>
        <a:effectLst/>
      </c:spPr>
    </c:plotArea>
    <c:legend>
      <c:legendPos val="r"/>
      <c:layout>
        <c:manualLayout>
          <c:xMode val="edge"/>
          <c:yMode val="edge"/>
          <c:x val="0.57777565800135977"/>
          <c:y val="0.23426001345393246"/>
          <c:w val="0.40103405648352453"/>
          <c:h val="0.56424304955891014"/>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2" Type="http://schemas.openxmlformats.org/officeDocument/2006/relationships/tags" Target="../tags/tag5.xml"/><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150" name="Group 30"/>
          <p:cNvGraphicFramePr>
            <a:graphicFrameLocks noGrp="1"/>
          </p:cNvGraphicFramePr>
          <p:nvPr>
            <p:custDataLst>
              <p:tags r:id="rId2"/>
            </p:custDataLst>
            <p:extLst>
              <p:ext uri="{D42A27DB-BD31-4B8C-83A1-F6EECF244321}">
                <p14:modId xmlns:p14="http://schemas.microsoft.com/office/powerpoint/2010/main" val="3032076876"/>
              </p:ext>
            </p:extLst>
          </p:nvPr>
        </p:nvGraphicFramePr>
        <p:xfrm>
          <a:off x="3006111" y="8962652"/>
          <a:ext cx="3738623" cy="255420"/>
        </p:xfrm>
        <a:graphic>
          <a:graphicData uri="http://schemas.openxmlformats.org/drawingml/2006/table">
            <a:tbl>
              <a:tblPr/>
              <a:tblGrid>
                <a:gridCol w="3738623">
                  <a:extLst>
                    <a:ext uri="{9D8B030D-6E8A-4147-A177-3AD203B41FA5}">
                      <a16:colId xmlns:a16="http://schemas.microsoft.com/office/drawing/2014/main" val="20000"/>
                    </a:ext>
                  </a:extLst>
                </a:gridCol>
              </a:tblGrid>
              <a:tr h="255420">
                <a:tc>
                  <a:txBody>
                    <a:bodyPr/>
                    <a:lstStyle/>
                    <a:p>
                      <a:pPr algn="r" defTabSz="1019175"/>
                      <a:r>
                        <a:rPr lang="en-US" sz="800" dirty="0">
                          <a:solidFill>
                            <a:srgbClr val="000000"/>
                          </a:solidFill>
                          <a:latin typeface="Source Sans Pro Light" panose="020B0403030403020204" pitchFamily="34" charset="0"/>
                          <a:cs typeface="Arial" panose="020B0604020202020204" pitchFamily="34" charset="0"/>
                        </a:rPr>
                        <a:t>PPT307  331079  8/22</a:t>
                      </a:r>
                    </a:p>
                  </a:txBody>
                  <a:tcPr marL="77532" marR="77532" marT="0" marB="0" anchor="ctr" horzOverflow="overflow">
                    <a:lnL>
                      <a:noFill/>
                    </a:lnL>
                    <a:lnR w="12700" cap="flat" cmpd="sng" algn="ctr">
                      <a:solidFill>
                        <a:srgbClr val="1A7FBA"/>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0"/>
                  </a:ext>
                </a:extLst>
              </a:tr>
            </a:tbl>
          </a:graphicData>
        </a:graphic>
      </p:graphicFrame>
      <p:sp>
        <p:nvSpPr>
          <p:cNvPr id="5146" name="Text Box 26"/>
          <p:cNvSpPr txBox="1">
            <a:spLocks noChangeArrowheads="1"/>
          </p:cNvSpPr>
          <p:nvPr/>
        </p:nvSpPr>
        <p:spPr bwMode="auto">
          <a:xfrm>
            <a:off x="462988" y="8911896"/>
            <a:ext cx="1229130" cy="222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wrap="none" lIns="96554" tIns="48280" rIns="96554" bIns="48280">
            <a:spAutoFit/>
          </a:bodyPr>
          <a:lstStyle>
            <a:lvl1pPr defTabSz="955675" eaLnBrk="0" hangingPunct="0">
              <a:defRPr sz="2000">
                <a:solidFill>
                  <a:schemeClr val="tx1"/>
                </a:solidFill>
                <a:latin typeface="Gotham C2 Text" charset="0"/>
                <a:ea typeface="ＭＳ Ｐゴシック" charset="0"/>
                <a:cs typeface="ＭＳ Ｐゴシック" charset="0"/>
              </a:defRPr>
            </a:lvl1pPr>
            <a:lvl2pPr marL="719138" indent="-276225" defTabSz="955675" eaLnBrk="0" hangingPunct="0">
              <a:defRPr sz="2000">
                <a:solidFill>
                  <a:schemeClr val="tx1"/>
                </a:solidFill>
                <a:latin typeface="Gotham C2 Text" charset="0"/>
                <a:ea typeface="ＭＳ Ｐゴシック" charset="0"/>
              </a:defRPr>
            </a:lvl2pPr>
            <a:lvl3pPr marL="1106488" indent="-220663" defTabSz="955675" eaLnBrk="0" hangingPunct="0">
              <a:defRPr sz="2000">
                <a:solidFill>
                  <a:schemeClr val="tx1"/>
                </a:solidFill>
                <a:latin typeface="Gotham C2 Text" charset="0"/>
                <a:ea typeface="ＭＳ Ｐゴシック" charset="0"/>
              </a:defRPr>
            </a:lvl3pPr>
            <a:lvl4pPr marL="1549400" indent="-220663" defTabSz="955675" eaLnBrk="0" hangingPunct="0">
              <a:defRPr sz="2000">
                <a:solidFill>
                  <a:schemeClr val="tx1"/>
                </a:solidFill>
                <a:latin typeface="Gotham C2 Text" charset="0"/>
                <a:ea typeface="ＭＳ Ｐゴシック" charset="0"/>
              </a:defRPr>
            </a:lvl4pPr>
            <a:lvl5pPr marL="1992313" indent="-220663" defTabSz="955675" eaLnBrk="0" hangingPunct="0">
              <a:defRPr sz="2000">
                <a:solidFill>
                  <a:schemeClr val="tx1"/>
                </a:solidFill>
                <a:latin typeface="Gotham C2 Text" charset="0"/>
                <a:ea typeface="ＭＳ Ｐゴシック" charset="0"/>
              </a:defRPr>
            </a:lvl5pPr>
            <a:lvl6pPr marL="2449513" indent="-220663" defTabSz="955675" eaLnBrk="0" fontAlgn="base" hangingPunct="0">
              <a:spcBef>
                <a:spcPct val="0"/>
              </a:spcBef>
              <a:spcAft>
                <a:spcPct val="0"/>
              </a:spcAft>
              <a:defRPr sz="2000">
                <a:solidFill>
                  <a:schemeClr val="tx1"/>
                </a:solidFill>
                <a:latin typeface="Gotham C2 Text" charset="0"/>
                <a:ea typeface="ＭＳ Ｐゴシック" charset="0"/>
              </a:defRPr>
            </a:lvl6pPr>
            <a:lvl7pPr marL="2906713" indent="-220663" defTabSz="955675" eaLnBrk="0" fontAlgn="base" hangingPunct="0">
              <a:spcBef>
                <a:spcPct val="0"/>
              </a:spcBef>
              <a:spcAft>
                <a:spcPct val="0"/>
              </a:spcAft>
              <a:defRPr sz="2000">
                <a:solidFill>
                  <a:schemeClr val="tx1"/>
                </a:solidFill>
                <a:latin typeface="Gotham C2 Text" charset="0"/>
                <a:ea typeface="ＭＳ Ｐゴシック" charset="0"/>
              </a:defRPr>
            </a:lvl7pPr>
            <a:lvl8pPr marL="3363913" indent="-220663" defTabSz="955675" eaLnBrk="0" fontAlgn="base" hangingPunct="0">
              <a:spcBef>
                <a:spcPct val="0"/>
              </a:spcBef>
              <a:spcAft>
                <a:spcPct val="0"/>
              </a:spcAft>
              <a:defRPr sz="2000">
                <a:solidFill>
                  <a:schemeClr val="tx1"/>
                </a:solidFill>
                <a:latin typeface="Gotham C2 Text" charset="0"/>
                <a:ea typeface="ＭＳ Ｐゴシック" charset="0"/>
              </a:defRPr>
            </a:lvl8pPr>
            <a:lvl9pPr marL="3821113" indent="-220663" defTabSz="955675" eaLnBrk="0" fontAlgn="base" hangingPunct="0">
              <a:spcBef>
                <a:spcPct val="0"/>
              </a:spcBef>
              <a:spcAft>
                <a:spcPct val="0"/>
              </a:spcAft>
              <a:defRPr sz="2000">
                <a:solidFill>
                  <a:schemeClr val="tx1"/>
                </a:solidFill>
                <a:latin typeface="Gotham C2 Text" charset="0"/>
                <a:ea typeface="ＭＳ Ｐゴシック" charset="0"/>
              </a:defRPr>
            </a:lvl9pPr>
          </a:lstStyle>
          <a:p>
            <a:pPr algn="l" eaLnBrk="1" hangingPunct="1">
              <a:defRPr/>
            </a:pPr>
            <a:r>
              <a:rPr lang="en-US" sz="800" b="1" dirty="0">
                <a:latin typeface="Source Sans Pro Light" panose="020B0403030403020204" pitchFamily="34" charset="0"/>
              </a:rPr>
              <a:t>PUTNAM INVESTMENTS</a:t>
            </a:r>
          </a:p>
        </p:txBody>
      </p:sp>
      <p:sp>
        <p:nvSpPr>
          <p:cNvPr id="41990" name="Rectangle 27"/>
          <p:cNvSpPr>
            <a:spLocks noChangeArrowheads="1"/>
          </p:cNvSpPr>
          <p:nvPr/>
        </p:nvSpPr>
        <p:spPr bwMode="auto">
          <a:xfrm>
            <a:off x="6726546" y="8982300"/>
            <a:ext cx="302905" cy="2206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wrap="none" lIns="94318" tIns="47161" rIns="94318" bIns="47161">
            <a:spAutoFit/>
          </a:bodyPr>
          <a:lstStyle/>
          <a:p>
            <a:pPr algn="l" defTabSz="953691">
              <a:buClr>
                <a:schemeClr val="tx2"/>
              </a:buClr>
            </a:pPr>
            <a:fld id="{1A797CE9-049D-415B-B10C-828B86054992}" type="slidenum">
              <a:rPr lang="en-US" sz="800">
                <a:latin typeface="Source Sans Pro Light" panose="020B0403030403020204" pitchFamily="34" charset="0"/>
              </a:rPr>
              <a:pPr algn="l" defTabSz="953691">
                <a:buClr>
                  <a:schemeClr val="tx2"/>
                </a:buClr>
              </a:pPr>
              <a:t>‹#›</a:t>
            </a:fld>
            <a:endParaRPr lang="en-US" sz="800" dirty="0">
              <a:latin typeface="Source Sans Pro Light" panose="020B0403030403020204" pitchFamily="34" charset="0"/>
            </a:endParaRPr>
          </a:p>
        </p:txBody>
      </p:sp>
    </p:spTree>
    <p:extLst>
      <p:ext uri="{BB962C8B-B14F-4D97-AF65-F5344CB8AC3E}">
        <p14:creationId xmlns:p14="http://schemas.microsoft.com/office/powerpoint/2010/main" val="3753412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theme" Target="../theme/theme2.xml"/><Relationship Id="rId5" Type="http://schemas.openxmlformats.org/officeDocument/2006/relationships/tags" Target="../tags/tag4.xml"/><Relationship Id="rId4" Type="http://schemas.openxmlformats.org/officeDocument/2006/relationships/tags" Target="../tags/tag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106" name="Rectangle 4"/>
          <p:cNvSpPr>
            <a:spLocks noGrp="1" noRot="1" noChangeAspect="1" noChangeArrowheads="1" noTextEdit="1"/>
          </p:cNvSpPr>
          <p:nvPr>
            <p:ph type="sldImg" idx="2"/>
          </p:nvPr>
        </p:nvSpPr>
        <p:spPr bwMode="auto">
          <a:xfrm>
            <a:off x="1538288" y="479425"/>
            <a:ext cx="4244975" cy="318293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53640926-AAD7-44D8-BBD7-CCE9431645EC}">
              <a14:shadowObscured xmlns:a14="http://schemas.microsoft.com/office/drawing/2010/main" val="1"/>
            </a:ext>
          </a:extLst>
        </p:spPr>
      </p:sp>
      <p:sp>
        <p:nvSpPr>
          <p:cNvPr id="7173" name="Rectangle 5"/>
          <p:cNvSpPr>
            <a:spLocks noGrp="1" noChangeArrowheads="1"/>
          </p:cNvSpPr>
          <p:nvPr>
            <p:ph type="body" sz="quarter" idx="3"/>
            <p:custDataLst>
              <p:tags r:id="rId2"/>
            </p:custDataLst>
          </p:nvPr>
        </p:nvSpPr>
        <p:spPr bwMode="auto">
          <a:xfrm>
            <a:off x="568818" y="4080184"/>
            <a:ext cx="6177574" cy="4481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vert="horz" wrap="square" lIns="96554" tIns="48280" rIns="96554" bIns="48280"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7184" name="Text Box 16"/>
          <p:cNvSpPr txBox="1">
            <a:spLocks noChangeArrowheads="1"/>
          </p:cNvSpPr>
          <p:nvPr>
            <p:custDataLst>
              <p:tags r:id="rId3"/>
            </p:custDataLst>
          </p:nvPr>
        </p:nvSpPr>
        <p:spPr bwMode="auto">
          <a:xfrm>
            <a:off x="462988" y="8911896"/>
            <a:ext cx="1229130" cy="222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wrap="none" lIns="96554" tIns="48280" rIns="96554" bIns="48280">
            <a:spAutoFit/>
          </a:bodyPr>
          <a:lstStyle>
            <a:lvl1pPr defTabSz="955675" eaLnBrk="0" hangingPunct="0">
              <a:defRPr sz="2000">
                <a:solidFill>
                  <a:schemeClr val="tx1"/>
                </a:solidFill>
                <a:latin typeface="Gotham C2 Text" charset="0"/>
                <a:ea typeface="ＭＳ Ｐゴシック" charset="0"/>
                <a:cs typeface="ＭＳ Ｐゴシック" charset="0"/>
              </a:defRPr>
            </a:lvl1pPr>
            <a:lvl2pPr marL="719138" indent="-276225" defTabSz="955675" eaLnBrk="0" hangingPunct="0">
              <a:defRPr sz="2000">
                <a:solidFill>
                  <a:schemeClr val="tx1"/>
                </a:solidFill>
                <a:latin typeface="Gotham C2 Text" charset="0"/>
                <a:ea typeface="ＭＳ Ｐゴシック" charset="0"/>
              </a:defRPr>
            </a:lvl2pPr>
            <a:lvl3pPr marL="1106488" indent="-220663" defTabSz="955675" eaLnBrk="0" hangingPunct="0">
              <a:defRPr sz="2000">
                <a:solidFill>
                  <a:schemeClr val="tx1"/>
                </a:solidFill>
                <a:latin typeface="Gotham C2 Text" charset="0"/>
                <a:ea typeface="ＭＳ Ｐゴシック" charset="0"/>
              </a:defRPr>
            </a:lvl3pPr>
            <a:lvl4pPr marL="1549400" indent="-220663" defTabSz="955675" eaLnBrk="0" hangingPunct="0">
              <a:defRPr sz="2000">
                <a:solidFill>
                  <a:schemeClr val="tx1"/>
                </a:solidFill>
                <a:latin typeface="Gotham C2 Text" charset="0"/>
                <a:ea typeface="ＭＳ Ｐゴシック" charset="0"/>
              </a:defRPr>
            </a:lvl4pPr>
            <a:lvl5pPr marL="1992313" indent="-220663" defTabSz="955675" eaLnBrk="0" hangingPunct="0">
              <a:defRPr sz="2000">
                <a:solidFill>
                  <a:schemeClr val="tx1"/>
                </a:solidFill>
                <a:latin typeface="Gotham C2 Text" charset="0"/>
                <a:ea typeface="ＭＳ Ｐゴシック" charset="0"/>
              </a:defRPr>
            </a:lvl5pPr>
            <a:lvl6pPr marL="2449513" indent="-220663" defTabSz="955675" eaLnBrk="0" fontAlgn="base" hangingPunct="0">
              <a:spcBef>
                <a:spcPct val="0"/>
              </a:spcBef>
              <a:spcAft>
                <a:spcPct val="0"/>
              </a:spcAft>
              <a:defRPr sz="2000">
                <a:solidFill>
                  <a:schemeClr val="tx1"/>
                </a:solidFill>
                <a:latin typeface="Gotham C2 Text" charset="0"/>
                <a:ea typeface="ＭＳ Ｐゴシック" charset="0"/>
              </a:defRPr>
            </a:lvl6pPr>
            <a:lvl7pPr marL="2906713" indent="-220663" defTabSz="955675" eaLnBrk="0" fontAlgn="base" hangingPunct="0">
              <a:spcBef>
                <a:spcPct val="0"/>
              </a:spcBef>
              <a:spcAft>
                <a:spcPct val="0"/>
              </a:spcAft>
              <a:defRPr sz="2000">
                <a:solidFill>
                  <a:schemeClr val="tx1"/>
                </a:solidFill>
                <a:latin typeface="Gotham C2 Text" charset="0"/>
                <a:ea typeface="ＭＳ Ｐゴシック" charset="0"/>
              </a:defRPr>
            </a:lvl7pPr>
            <a:lvl8pPr marL="3363913" indent="-220663" defTabSz="955675" eaLnBrk="0" fontAlgn="base" hangingPunct="0">
              <a:spcBef>
                <a:spcPct val="0"/>
              </a:spcBef>
              <a:spcAft>
                <a:spcPct val="0"/>
              </a:spcAft>
              <a:defRPr sz="2000">
                <a:solidFill>
                  <a:schemeClr val="tx1"/>
                </a:solidFill>
                <a:latin typeface="Gotham C2 Text" charset="0"/>
                <a:ea typeface="ＭＳ Ｐゴシック" charset="0"/>
              </a:defRPr>
            </a:lvl8pPr>
            <a:lvl9pPr marL="3821113" indent="-220663" defTabSz="955675" eaLnBrk="0" fontAlgn="base" hangingPunct="0">
              <a:spcBef>
                <a:spcPct val="0"/>
              </a:spcBef>
              <a:spcAft>
                <a:spcPct val="0"/>
              </a:spcAft>
              <a:defRPr sz="2000">
                <a:solidFill>
                  <a:schemeClr val="tx1"/>
                </a:solidFill>
                <a:latin typeface="Gotham C2 Text" charset="0"/>
                <a:ea typeface="ＭＳ Ｐゴシック" charset="0"/>
              </a:defRPr>
            </a:lvl9pPr>
          </a:lstStyle>
          <a:p>
            <a:pPr algn="l" eaLnBrk="1" hangingPunct="1">
              <a:defRPr/>
            </a:pPr>
            <a:r>
              <a:rPr lang="en-US" sz="800" b="1" dirty="0">
                <a:latin typeface="Source Sans Pro Light" panose="020B0403030403020204" pitchFamily="34" charset="0"/>
              </a:rPr>
              <a:t>PUTNAM INVESTMENTS</a:t>
            </a:r>
          </a:p>
        </p:txBody>
      </p:sp>
      <p:graphicFrame>
        <p:nvGraphicFramePr>
          <p:cNvPr id="7192" name="Group 24"/>
          <p:cNvGraphicFramePr>
            <a:graphicFrameLocks noGrp="1"/>
          </p:cNvGraphicFramePr>
          <p:nvPr>
            <p:custDataLst>
              <p:tags r:id="rId4"/>
            </p:custDataLst>
            <p:extLst>
              <p:ext uri="{D42A27DB-BD31-4B8C-83A1-F6EECF244321}">
                <p14:modId xmlns:p14="http://schemas.microsoft.com/office/powerpoint/2010/main" val="1405020884"/>
              </p:ext>
            </p:extLst>
          </p:nvPr>
        </p:nvGraphicFramePr>
        <p:xfrm>
          <a:off x="3006111" y="8962652"/>
          <a:ext cx="3738623" cy="255420"/>
        </p:xfrm>
        <a:graphic>
          <a:graphicData uri="http://schemas.openxmlformats.org/drawingml/2006/table">
            <a:tbl>
              <a:tblPr/>
              <a:tblGrid>
                <a:gridCol w="3738623">
                  <a:extLst>
                    <a:ext uri="{9D8B030D-6E8A-4147-A177-3AD203B41FA5}">
                      <a16:colId xmlns:a16="http://schemas.microsoft.com/office/drawing/2014/main" val="20000"/>
                    </a:ext>
                  </a:extLst>
                </a:gridCol>
              </a:tblGrid>
              <a:tr h="255420">
                <a:tc>
                  <a:txBody>
                    <a:bodyPr/>
                    <a:lstStyle/>
                    <a:p>
                      <a:pPr algn="r" defTabSz="1019175"/>
                      <a:r>
                        <a:rPr lang="en-US" sz="800" dirty="0">
                          <a:solidFill>
                            <a:schemeClr val="accent4"/>
                          </a:solidFill>
                          <a:latin typeface="+mn-lt"/>
                          <a:cs typeface="Arial" panose="020B0604020202020204" pitchFamily="34" charset="0"/>
                        </a:rPr>
                        <a:t>PPT307</a:t>
                      </a:r>
                      <a:r>
                        <a:rPr lang="en-US" sz="800" baseline="0" dirty="0">
                          <a:solidFill>
                            <a:schemeClr val="accent4"/>
                          </a:solidFill>
                          <a:latin typeface="+mn-lt"/>
                          <a:cs typeface="Arial" panose="020B0604020202020204" pitchFamily="34" charset="0"/>
                        </a:rPr>
                        <a:t>.</a:t>
                      </a:r>
                      <a:r>
                        <a:rPr lang="en-US" sz="800" dirty="0">
                          <a:solidFill>
                            <a:schemeClr val="accent4"/>
                          </a:solidFill>
                          <a:latin typeface="+mn-lt"/>
                        </a:rPr>
                        <a:t>AD</a:t>
                      </a:r>
                      <a:r>
                        <a:rPr lang="en-US" sz="800" dirty="0">
                          <a:solidFill>
                            <a:schemeClr val="accent4"/>
                          </a:solidFill>
                          <a:effectLst/>
                          <a:latin typeface="+mn-lt"/>
                        </a:rPr>
                        <a:t>3067409  8/23</a:t>
                      </a:r>
                      <a:endParaRPr lang="en-US" sz="800" dirty="0">
                        <a:solidFill>
                          <a:srgbClr val="000000"/>
                        </a:solidFill>
                        <a:latin typeface="Source Sans Pro Light" panose="020B0403030403020204" pitchFamily="34" charset="0"/>
                        <a:cs typeface="Arial" panose="020B0604020202020204" pitchFamily="34" charset="0"/>
                      </a:endParaRPr>
                    </a:p>
                  </a:txBody>
                  <a:tcPr marL="77532" marR="77532" marT="0" marB="0" anchor="ctr" horzOverflow="overflow">
                    <a:lnL>
                      <a:noFill/>
                    </a:lnL>
                    <a:lnR w="12700" cap="flat" cmpd="sng" algn="ctr">
                      <a:solidFill>
                        <a:srgbClr val="1A7FBA"/>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0"/>
                  </a:ext>
                </a:extLst>
              </a:tr>
            </a:tbl>
          </a:graphicData>
        </a:graphic>
      </p:graphicFrame>
      <p:sp>
        <p:nvSpPr>
          <p:cNvPr id="23560" name="Rectangle 30"/>
          <p:cNvSpPr>
            <a:spLocks noChangeArrowheads="1"/>
          </p:cNvSpPr>
          <p:nvPr>
            <p:custDataLst>
              <p:tags r:id="rId5"/>
            </p:custDataLst>
          </p:nvPr>
        </p:nvSpPr>
        <p:spPr bwMode="auto">
          <a:xfrm>
            <a:off x="6726546" y="8982300"/>
            <a:ext cx="302905" cy="2206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wrap="none" lIns="94318" tIns="47161" rIns="94318" bIns="47161">
            <a:spAutoFit/>
          </a:bodyPr>
          <a:lstStyle/>
          <a:p>
            <a:pPr algn="l" defTabSz="953691">
              <a:buClr>
                <a:schemeClr val="tx2"/>
              </a:buClr>
            </a:pPr>
            <a:fld id="{B25AA5A6-AEB3-4D94-8E34-E1A3F4EB3ADA}" type="slidenum">
              <a:rPr lang="en-US" sz="800">
                <a:latin typeface="Source Sans Pro Light" panose="020B0403030403020204" pitchFamily="34" charset="0"/>
              </a:rPr>
              <a:pPr algn="l" defTabSz="953691">
                <a:buClr>
                  <a:schemeClr val="tx2"/>
                </a:buClr>
              </a:pPr>
              <a:t>‹#›</a:t>
            </a:fld>
            <a:endParaRPr lang="en-US" sz="800" dirty="0">
              <a:latin typeface="Source Sans Pro Light" panose="020B0403030403020204" pitchFamily="34" charset="0"/>
            </a:endParaRPr>
          </a:p>
        </p:txBody>
      </p:sp>
    </p:spTree>
    <p:extLst>
      <p:ext uri="{BB962C8B-B14F-4D97-AF65-F5344CB8AC3E}">
        <p14:creationId xmlns:p14="http://schemas.microsoft.com/office/powerpoint/2010/main" val="2977285979"/>
      </p:ext>
    </p:extLst>
  </p:cSld>
  <p:clrMap bg1="lt1" tx1="dk1" bg2="lt2" tx2="dk2" accent1="accent1" accent2="accent2" accent3="accent3" accent4="accent4" accent5="accent5" accent6="accent6" hlink="hlink" folHlink="folHlink"/>
  <p:notesStyle>
    <a:lvl1pPr algn="l" rtl="0" eaLnBrk="0" fontAlgn="base" hangingPunct="0">
      <a:lnSpc>
        <a:spcPct val="110000"/>
      </a:lnSpc>
      <a:spcBef>
        <a:spcPct val="0"/>
      </a:spcBef>
      <a:spcAft>
        <a:spcPct val="0"/>
      </a:spcAft>
      <a:defRPr sz="882" kern="1200">
        <a:solidFill>
          <a:schemeClr val="tx1"/>
        </a:solidFill>
        <a:latin typeface="Source Sans Pro Light" panose="020B0403030403020204" pitchFamily="34" charset="0"/>
        <a:ea typeface="ＭＳ Ｐゴシック" charset="-128"/>
        <a:cs typeface="MS PGothic" charset="0"/>
      </a:defRPr>
    </a:lvl1pPr>
    <a:lvl2pPr marL="198892" indent="-98046" algn="l" rtl="0" eaLnBrk="0" fontAlgn="base" hangingPunct="0">
      <a:lnSpc>
        <a:spcPct val="110000"/>
      </a:lnSpc>
      <a:spcBef>
        <a:spcPct val="0"/>
      </a:spcBef>
      <a:spcAft>
        <a:spcPct val="0"/>
      </a:spcAft>
      <a:buClr>
        <a:srgbClr val="1A7FBA"/>
      </a:buClr>
      <a:buChar char="•"/>
      <a:defRPr sz="882" kern="1200">
        <a:solidFill>
          <a:schemeClr val="tx1"/>
        </a:solidFill>
        <a:latin typeface="Source Sans Pro Light" panose="020B0403030403020204" pitchFamily="34" charset="0"/>
        <a:ea typeface="ＭＳ Ｐゴシック" charset="-128"/>
        <a:cs typeface="MS PGothic" charset="0"/>
      </a:defRPr>
    </a:lvl2pPr>
    <a:lvl3pPr marL="397785" indent="-98046" algn="l" rtl="0" eaLnBrk="0" fontAlgn="base" hangingPunct="0">
      <a:lnSpc>
        <a:spcPct val="110000"/>
      </a:lnSpc>
      <a:spcBef>
        <a:spcPct val="0"/>
      </a:spcBef>
      <a:spcAft>
        <a:spcPct val="0"/>
      </a:spcAft>
      <a:buClr>
        <a:srgbClr val="1A7FBA"/>
      </a:buClr>
      <a:buFont typeface="Gotham C2 Text" pitchFamily="50" charset="0"/>
      <a:buChar char="–"/>
      <a:defRPr sz="794" kern="1200">
        <a:solidFill>
          <a:schemeClr val="tx1"/>
        </a:solidFill>
        <a:latin typeface="Source Sans Pro Light" panose="020B0403030403020204" pitchFamily="34" charset="0"/>
        <a:ea typeface="ＭＳ Ｐゴシック" charset="-128"/>
        <a:cs typeface="MS PGothic" charset="0"/>
      </a:defRPr>
    </a:lvl3pPr>
    <a:lvl4pPr marL="605081" indent="-106449" algn="l" rtl="0" eaLnBrk="0" fontAlgn="base" hangingPunct="0">
      <a:lnSpc>
        <a:spcPct val="110000"/>
      </a:lnSpc>
      <a:spcBef>
        <a:spcPct val="0"/>
      </a:spcBef>
      <a:spcAft>
        <a:spcPct val="0"/>
      </a:spcAft>
      <a:buClr>
        <a:srgbClr val="1A7FBA"/>
      </a:buClr>
      <a:buChar char="•"/>
      <a:defRPr sz="706" kern="1200">
        <a:solidFill>
          <a:schemeClr val="tx1"/>
        </a:solidFill>
        <a:latin typeface="Source Sans Pro Light" panose="020B0403030403020204" pitchFamily="34" charset="0"/>
        <a:ea typeface="ＭＳ Ｐゴシック" charset="-128"/>
        <a:cs typeface="MS PGothic" charset="0"/>
      </a:defRPr>
    </a:lvl4pPr>
    <a:lvl5pPr marL="806775" indent="-98046" algn="l" rtl="0" eaLnBrk="0" fontAlgn="base" hangingPunct="0">
      <a:lnSpc>
        <a:spcPct val="110000"/>
      </a:lnSpc>
      <a:spcBef>
        <a:spcPct val="0"/>
      </a:spcBef>
      <a:spcAft>
        <a:spcPct val="0"/>
      </a:spcAft>
      <a:buClr>
        <a:srgbClr val="1A7FBA"/>
      </a:buClr>
      <a:buChar char="•"/>
      <a:defRPr sz="706" kern="1200">
        <a:solidFill>
          <a:schemeClr val="tx1"/>
        </a:solidFill>
        <a:latin typeface="Source Sans Pro Light" panose="020B0403030403020204" pitchFamily="34" charset="0"/>
        <a:ea typeface="ＭＳ Ｐゴシック" charset="-128"/>
        <a:cs typeface="MS PGothic" charset="0"/>
      </a:defRPr>
    </a:lvl5pPr>
    <a:lvl6pPr marL="2016938" algn="l" defTabSz="806775" rtl="0" eaLnBrk="1" latinLnBrk="0" hangingPunct="1">
      <a:defRPr sz="1059" kern="1200">
        <a:solidFill>
          <a:schemeClr val="tx1"/>
        </a:solidFill>
        <a:latin typeface="+mn-lt"/>
        <a:ea typeface="+mn-ea"/>
        <a:cs typeface="+mn-cs"/>
      </a:defRPr>
    </a:lvl6pPr>
    <a:lvl7pPr marL="2420325" algn="l" defTabSz="806775" rtl="0" eaLnBrk="1" latinLnBrk="0" hangingPunct="1">
      <a:defRPr sz="1059" kern="1200">
        <a:solidFill>
          <a:schemeClr val="tx1"/>
        </a:solidFill>
        <a:latin typeface="+mn-lt"/>
        <a:ea typeface="+mn-ea"/>
        <a:cs typeface="+mn-cs"/>
      </a:defRPr>
    </a:lvl7pPr>
    <a:lvl8pPr marL="2823713" algn="l" defTabSz="806775" rtl="0" eaLnBrk="1" latinLnBrk="0" hangingPunct="1">
      <a:defRPr sz="1059" kern="1200">
        <a:solidFill>
          <a:schemeClr val="tx1"/>
        </a:solidFill>
        <a:latin typeface="+mn-lt"/>
        <a:ea typeface="+mn-ea"/>
        <a:cs typeface="+mn-cs"/>
      </a:defRPr>
    </a:lvl8pPr>
    <a:lvl9pPr marL="3227100" algn="l" defTabSz="806775" rtl="0" eaLnBrk="1" latinLnBrk="0" hangingPunct="1">
      <a:defRPr sz="1059"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otes Placeholder 4"/>
          <p:cNvSpPr>
            <a:spLocks noGrp="1"/>
          </p:cNvSpPr>
          <p:nvPr>
            <p:ph type="body" idx="1"/>
          </p:nvPr>
        </p:nvSpPr>
        <p:spPr/>
        <p:txBody>
          <a:bodyPr/>
          <a:lstStyle/>
          <a:p>
            <a:r>
              <a:rPr lang="en-US" dirty="0"/>
              <a:t>Welcome and thanks for coming. Today our discussion will focus on helping families prepare their student children for attending college. </a:t>
            </a:r>
          </a:p>
          <a:p>
            <a:endParaRPr lang="en-US" dirty="0"/>
          </a:p>
        </p:txBody>
      </p:sp>
      <p:sp>
        <p:nvSpPr>
          <p:cNvPr id="3" name="Slide Image Placeholder 2">
            <a:extLst>
              <a:ext uri="{FF2B5EF4-FFF2-40B4-BE49-F238E27FC236}">
                <a16:creationId xmlns:a16="http://schemas.microsoft.com/office/drawing/2014/main" id="{D5B01B47-35DD-4805-9CE0-3C8FFF5A5403}"/>
              </a:ext>
            </a:extLst>
          </p:cNvPr>
          <p:cNvSpPr>
            <a:spLocks noGrp="1" noRot="1" noChangeAspect="1"/>
          </p:cNvSpPr>
          <p:nvPr>
            <p:ph type="sldImg"/>
          </p:nvPr>
        </p:nvSpPr>
        <p:spPr/>
      </p:sp>
    </p:spTree>
    <p:extLst>
      <p:ext uri="{BB962C8B-B14F-4D97-AF65-F5344CB8AC3E}">
        <p14:creationId xmlns:p14="http://schemas.microsoft.com/office/powerpoint/2010/main" val="15794059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accent4"/>
                </a:solidFill>
              </a:rPr>
              <a:t>Here’s a look at the landscape for higher education loans:</a:t>
            </a:r>
          </a:p>
          <a:p>
            <a:endParaRPr lang="en-US" dirty="0">
              <a:solidFill>
                <a:schemeClr val="accent4"/>
              </a:solidFill>
            </a:endParaRPr>
          </a:p>
          <a:p>
            <a:r>
              <a:rPr lang="en-US" b="1" dirty="0">
                <a:solidFill>
                  <a:schemeClr val="accent4"/>
                </a:solidFill>
              </a:rPr>
              <a:t>Direct federal student loans</a:t>
            </a:r>
            <a:r>
              <a:rPr lang="en-US" dirty="0">
                <a:solidFill>
                  <a:schemeClr val="accent4"/>
                </a:solidFill>
              </a:rPr>
              <a:t>: These are based on financial need and include loans subsidized by the federal government (interest doesn’t start accruing until after graduation (or student stops going to school at least half-time), and unsubsidized where interest accrues immediately. Both types of loans require repayment 6 months after the student leaves school. One big benefit is that parents do not need to co-sign loans which can benefit the parent’s credit situation. Generally, interest rates and fees are competitive. Interest rates are fixed for the term of the loan, which is usually paid off in 10 years. Currently, interest rates are around 3.7% with a 1% origination fee (August 2021). The amount you can take out is based on, the cost of attending the school, your year in school, your status as a dependent or independent student. If you are a graduate or professional student, you can borrow up to $20,500 each year in Direct Unsubsidized Loans. </a:t>
            </a:r>
          </a:p>
          <a:p>
            <a:endParaRPr lang="en-US" dirty="0">
              <a:solidFill>
                <a:schemeClr val="accent4"/>
              </a:solidFill>
            </a:endParaRPr>
          </a:p>
          <a:p>
            <a:r>
              <a:rPr lang="en-US" b="1" dirty="0">
                <a:solidFill>
                  <a:schemeClr val="accent4"/>
                </a:solidFill>
              </a:rPr>
              <a:t>Direct federal PLUS loans</a:t>
            </a:r>
            <a:r>
              <a:rPr lang="en-US" dirty="0">
                <a:solidFill>
                  <a:schemeClr val="accent4"/>
                </a:solidFill>
              </a:rPr>
              <a:t>: Available to parents and grad/professional students, interest rates and fees will be higher than direct student loans and interest accrues immediately. Parent must be the biological or adoptive parent for a student enrolled at least half-time at an eligible school. Grandparents, even if they are the custodial parents responsible for the student, are not eligible to borrow Parent PLUS loans. The maximum PLUS loan amount you can receive is the cost of attendance (determined by the school) minus any other financial aid received. If you request a deferment, you will not need to make payments while your child is enrolled at least half-time and for an additional six months after your child graduates, leaves school, or drops below half-time enrollment. During any period when you’re not required to make payments, interest will accrue on your loan. Current interest rates are around 6% with origination fees around 4%. The loan requires a credit check (If you cannot pass the credit check, you can still be approved for a Parent PLUS loan if you obtain an endorser or are approved by the Department of Education through an explanation of extenuating circumstances related to your adverse credit history). A direct PLUS Loan made to a parent cannot be transferred to the child. Parent Plus loans do qualify for federal loan forgiveness programs. </a:t>
            </a:r>
            <a:br>
              <a:rPr lang="en-US" dirty="0">
                <a:solidFill>
                  <a:schemeClr val="accent4"/>
                </a:solidFill>
              </a:rPr>
            </a:br>
            <a:r>
              <a:rPr lang="en-US" dirty="0">
                <a:solidFill>
                  <a:schemeClr val="accent4"/>
                </a:solidFill>
              </a:rPr>
              <a:t> </a:t>
            </a:r>
          </a:p>
          <a:p>
            <a:r>
              <a:rPr lang="en-US" b="1" dirty="0">
                <a:solidFill>
                  <a:schemeClr val="accent4"/>
                </a:solidFill>
              </a:rPr>
              <a:t>Private student loans</a:t>
            </a:r>
            <a:r>
              <a:rPr lang="en-US" dirty="0">
                <a:solidFill>
                  <a:schemeClr val="accent4"/>
                </a:solidFill>
              </a:rPr>
              <a:t>: Offered by banks and other financial institutions so these loans don’t benefit from federal forgiveness or deferment programs. Or automatic cancellation provisions due to death or disability. Private student loans are generally more expensive than federal student loans. These loans can come in different ”flavors” as well – variable rate structure, rate based on credit score, more options for repayment terms. Many private student loans require payments while you are still in school, but some do allow you to defer payments while in school. Private loans can be used to help cover secondary expenses such as room and board, textbooks, class-related equipment and school supplies. </a:t>
            </a:r>
          </a:p>
        </p:txBody>
      </p:sp>
    </p:spTree>
    <p:extLst>
      <p:ext uri="{BB962C8B-B14F-4D97-AF65-F5344CB8AC3E}">
        <p14:creationId xmlns:p14="http://schemas.microsoft.com/office/powerpoint/2010/main" val="21301244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00" dirty="0">
                <a:solidFill>
                  <a:schemeClr val="accent4"/>
                </a:solidFill>
              </a:rPr>
              <a:t>The federal tax code also provides benefits from students and their families. Many are aware of the tax benefits of a 529 for example – as long as funds are used towards qualified expenses, earnings are not taxed when withdrawn. But many are not aware of tax credits and also the student loan tax deduction. </a:t>
            </a:r>
          </a:p>
          <a:p>
            <a:endParaRPr lang="en-US" sz="800" dirty="0">
              <a:solidFill>
                <a:schemeClr val="accent4"/>
              </a:solidFill>
            </a:endParaRPr>
          </a:p>
          <a:p>
            <a:r>
              <a:rPr lang="en-US" sz="800" b="1" dirty="0">
                <a:solidFill>
                  <a:schemeClr val="accent4"/>
                </a:solidFill>
              </a:rPr>
              <a:t>American Opportunity Tax Credit (AOTC): </a:t>
            </a:r>
            <a:r>
              <a:rPr lang="en-US" sz="800" dirty="0">
                <a:solidFill>
                  <a:schemeClr val="accent4"/>
                </a:solidFill>
              </a:rPr>
              <a:t>Is a credit for qualified education expenses paid for an eligible student for the first four years of higher education. You can get a maximum annual credit of $2,500 per eligible student. If the credit brings the amount of tax you owe to zero, you can have 40 percent of any remaining amount of the credit (up to $1,000) refunded to you. The amount of the credit is 100 percent of the first $2,000 of qualified education expenses you paid for each eligible student and 25 percent of the next $2,000 of qualified education expenses you paid for that student. The student must be pursuing a degree or other recognized education credential, and be enrolled at least half time for at least one academic period beginning in the tax year. </a:t>
            </a:r>
          </a:p>
          <a:p>
            <a:endParaRPr lang="en-US" sz="800" dirty="0">
              <a:solidFill>
                <a:schemeClr val="accent4"/>
              </a:solidFill>
            </a:endParaRPr>
          </a:p>
          <a:p>
            <a:r>
              <a:rPr lang="en-US" sz="800" b="1" dirty="0">
                <a:solidFill>
                  <a:schemeClr val="accent4"/>
                </a:solidFill>
              </a:rPr>
              <a:t>Lifetime Learning Credit (LLC): </a:t>
            </a:r>
            <a:r>
              <a:rPr lang="en-US" sz="800" dirty="0">
                <a:solidFill>
                  <a:schemeClr val="accent4"/>
                </a:solidFill>
              </a:rPr>
              <a:t>The lifetime learning credit (LLC) is for qualified tuition and related expenses paid for eligible students enrolled in an eligible educational institution. This credit can help pay for undergraduate, graduate and professional degree courses — including courses to acquire or improve job skills. There is no limit on the number of years you can claim the credit. It is worth up to $2,000 per tax return. The amount of the credit is 20% of the first $10,000 of qualified education expenses or a maximum of $2,000 per return. The LLC is not refundable. So, you can use the credit to pay any tax you owe but you won’t receive any of the credit back as a refund.</a:t>
            </a:r>
          </a:p>
          <a:p>
            <a:endParaRPr lang="en-US" sz="800" dirty="0">
              <a:solidFill>
                <a:schemeClr val="accent4"/>
              </a:solidFill>
            </a:endParaRPr>
          </a:p>
          <a:p>
            <a:r>
              <a:rPr lang="en-US" sz="800" b="0" dirty="0">
                <a:solidFill>
                  <a:schemeClr val="accent4"/>
                </a:solidFill>
              </a:rPr>
              <a:t>Note that the The American Opportunity Credit covers only the first FOUR years of post-secondary education, while the Lifetime Learning Credit can apply all the way through grad school (and even for qualifying courses that do not lead to any kind of a degree or certificate). </a:t>
            </a:r>
          </a:p>
          <a:p>
            <a:endParaRPr lang="en-US" sz="800" b="1" dirty="0">
              <a:solidFill>
                <a:schemeClr val="accent4"/>
              </a:solidFill>
            </a:endParaRPr>
          </a:p>
          <a:p>
            <a:r>
              <a:rPr lang="en-US" sz="800" b="1" dirty="0">
                <a:solidFill>
                  <a:schemeClr val="accent4"/>
                </a:solidFill>
              </a:rPr>
              <a:t>Student loan interest deduction: </a:t>
            </a:r>
            <a:r>
              <a:rPr lang="en-US" sz="800" dirty="0">
                <a:solidFill>
                  <a:schemeClr val="accent4"/>
                </a:solidFill>
              </a:rPr>
              <a:t>Student loan interest is interest you paid during the year on a qualified student loan. It includes both required and voluntarily pre-paid interest payments. You may deduct the lesser of $2,500 or the amount of interest you actually paid during the year. The deduction is gradually reduced and eventually eliminated by phaseout when your modified adjusted gross income (MAGI) amount reaches the annual limit for your filing status. You claim this deduction as an adjustment to income, so you don't need to itemize your deductions.</a:t>
            </a:r>
          </a:p>
          <a:p>
            <a:endParaRPr lang="en-US" sz="800" dirty="0">
              <a:solidFill>
                <a:schemeClr val="accent4"/>
              </a:solidFill>
            </a:endParaRPr>
          </a:p>
          <a:p>
            <a:endParaRPr lang="en-US" b="1" dirty="0">
              <a:solidFill>
                <a:schemeClr val="accent4"/>
              </a:solidFill>
            </a:endParaRPr>
          </a:p>
        </p:txBody>
      </p:sp>
    </p:spTree>
    <p:extLst>
      <p:ext uri="{BB962C8B-B14F-4D97-AF65-F5344CB8AC3E}">
        <p14:creationId xmlns:p14="http://schemas.microsoft.com/office/powerpoint/2010/main" val="28690648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 list of other ways students and their families may be able to meet the challenge of funding college education:</a:t>
            </a:r>
          </a:p>
          <a:p>
            <a:endParaRPr lang="en-US" dirty="0"/>
          </a:p>
          <a:p>
            <a:r>
              <a:rPr lang="en-US" b="1" dirty="0"/>
              <a:t>Merit / athletic scholarships</a:t>
            </a:r>
            <a:r>
              <a:rPr lang="en-US" dirty="0"/>
              <a:t>: Merit aid refers to college awarded financial aid that is not based on financial need</a:t>
            </a:r>
          </a:p>
          <a:p>
            <a:endParaRPr lang="en-US" dirty="0"/>
          </a:p>
          <a:p>
            <a:r>
              <a:rPr lang="en-US" b="1" dirty="0"/>
              <a:t>Special tuition programs</a:t>
            </a:r>
            <a:r>
              <a:rPr lang="en-US" dirty="0"/>
              <a:t>: Some state university systems will have reciprocity programs with other systems so students in those states will pay tuition based on in-state rates, considerably lower. Some states are offering special programs to admit students from others states (without reciprocity) for residents of surrounding states. For example, the University of Maine offers in-state tuition rates to residents of VT, MA, NY, NH, CT, and RI. </a:t>
            </a:r>
          </a:p>
          <a:p>
            <a:endParaRPr lang="en-US" dirty="0"/>
          </a:p>
          <a:p>
            <a:r>
              <a:rPr lang="en-US" b="1" dirty="0"/>
              <a:t>Community college</a:t>
            </a:r>
            <a:r>
              <a:rPr lang="en-US" dirty="0"/>
              <a:t>: Students can benefit from attending a lower-cost community college for two years before transferring to a traditional four year institution. </a:t>
            </a:r>
          </a:p>
          <a:p>
            <a:endParaRPr lang="en-US" dirty="0"/>
          </a:p>
          <a:p>
            <a:r>
              <a:rPr lang="en-US" b="1" dirty="0"/>
              <a:t>Studying abroad</a:t>
            </a:r>
            <a:r>
              <a:rPr lang="en-US" dirty="0"/>
              <a:t>: As the price of U.S. colleges has skyrocketed, some prospective students may find more value attending a foreign university, or studying abroad for a semester which may be less expensive than studying on campus (but beware of travel and other expenses). </a:t>
            </a:r>
          </a:p>
          <a:p>
            <a:endParaRPr lang="en-US" dirty="0"/>
          </a:p>
          <a:p>
            <a:endParaRPr lang="en-US" dirty="0"/>
          </a:p>
        </p:txBody>
      </p:sp>
    </p:spTree>
    <p:extLst>
      <p:ext uri="{BB962C8B-B14F-4D97-AF65-F5344CB8AC3E}">
        <p14:creationId xmlns:p14="http://schemas.microsoft.com/office/powerpoint/2010/main" val="10204548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dirty="0"/>
              <a:t>For the next part of our discussions, let’s focus on how students can pave the way to college by following a plan for every year of high school. </a:t>
            </a:r>
          </a:p>
        </p:txBody>
      </p:sp>
    </p:spTree>
    <p:extLst>
      <p:ext uri="{BB962C8B-B14F-4D97-AF65-F5344CB8AC3E}">
        <p14:creationId xmlns:p14="http://schemas.microsoft.com/office/powerpoint/2010/main" val="1402966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Even for students just settling in to high school, it is not too early to start planning for college.</a:t>
            </a:r>
          </a:p>
          <a:p>
            <a:endParaRPr lang="en-US" dirty="0"/>
          </a:p>
          <a:p>
            <a:r>
              <a:rPr lang="en-US" dirty="0"/>
              <a:t>Students and parents have many things to do during the high school years to prepare for college. Students will likely be focused on their academic performance and extracurricular activities. Parents may increase their focus on financial planning and how to optimize savings plans and financial aid. Planning actions for both parents and students can begin in the freshman and sophomore years.</a:t>
            </a:r>
          </a:p>
        </p:txBody>
      </p:sp>
    </p:spTree>
    <p:extLst>
      <p:ext uri="{BB962C8B-B14F-4D97-AF65-F5344CB8AC3E}">
        <p14:creationId xmlns:p14="http://schemas.microsoft.com/office/powerpoint/2010/main" val="15995812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not quite crunch-time in the task of preparing for college, the junior year of high school is busy as parents research deeper into financial aid and juniors think more about academic requirements.</a:t>
            </a:r>
          </a:p>
        </p:txBody>
      </p:sp>
    </p:spTree>
    <p:extLst>
      <p:ext uri="{BB962C8B-B14F-4D97-AF65-F5344CB8AC3E}">
        <p14:creationId xmlns:p14="http://schemas.microsoft.com/office/powerpoint/2010/main" val="25033788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accent4"/>
                </a:solidFill>
              </a:rPr>
              <a:t>Senior year in high school is a memorable one as students focus on a major milestone: graduation. And for students planning for college, it’s a year with many deadlines and final preparations. A few other considerations in addition to these:</a:t>
            </a:r>
          </a:p>
          <a:p>
            <a:pPr marL="171450" indent="-171450">
              <a:buFont typeface="Arial" panose="020B0604020202020204" pitchFamily="34" charset="0"/>
              <a:buChar char="•"/>
            </a:pPr>
            <a:r>
              <a:rPr lang="en-US" dirty="0">
                <a:solidFill>
                  <a:schemeClr val="accent4"/>
                </a:solidFill>
              </a:rPr>
              <a:t>Determine which AP credits (if any) will carryover to college credits</a:t>
            </a:r>
          </a:p>
          <a:p>
            <a:pPr marL="171450" indent="-171450">
              <a:buFont typeface="Arial" panose="020B0604020202020204" pitchFamily="34" charset="0"/>
              <a:buChar char="•"/>
            </a:pPr>
            <a:r>
              <a:rPr lang="en-US" dirty="0">
                <a:solidFill>
                  <a:schemeClr val="accent4"/>
                </a:solidFill>
              </a:rPr>
              <a:t>Should you consider a post grad year before attending a four year institution? For example, as an athlete, do you need an extra year for college recruiting, or do you need to improve your grades in order to get into your choice of school?</a:t>
            </a:r>
          </a:p>
          <a:p>
            <a:endParaRPr lang="en-US" dirty="0">
              <a:solidFill>
                <a:schemeClr val="accent4"/>
              </a:solidFill>
            </a:endParaRPr>
          </a:p>
        </p:txBody>
      </p:sp>
    </p:spTree>
    <p:extLst>
      <p:ext uri="{BB962C8B-B14F-4D97-AF65-F5344CB8AC3E}">
        <p14:creationId xmlns:p14="http://schemas.microsoft.com/office/powerpoint/2010/main" val="28291384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dirty="0"/>
              <a:t>Let’s wrap up our discussion today by discussing some planning considerations around filing for financial aid and managing college savings accounts and tuition payments. </a:t>
            </a:r>
          </a:p>
        </p:txBody>
      </p:sp>
    </p:spTree>
    <p:extLst>
      <p:ext uri="{BB962C8B-B14F-4D97-AF65-F5344CB8AC3E}">
        <p14:creationId xmlns:p14="http://schemas.microsoft.com/office/powerpoint/2010/main" val="7662734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the student gets older and account withdrawals draw nearer, it’s important that the investment risk of holdings within college savings accounts is not too high. A sharp market downturn right before the student attends college (or is already in college) may lead to a loss of savings available to meet college expenses. For this reason, age-based investment options work well for many families as investment risk lessens with age. For families with multiple 529 accounts for children it may be useful to change the beneficiary on a portion of an account from one child to another if more assets are needed for one student (a student in the family may have received a large scholarship or is attending a less-costly college). </a:t>
            </a:r>
          </a:p>
          <a:p>
            <a:endParaRPr lang="en-US" dirty="0"/>
          </a:p>
          <a:p>
            <a:r>
              <a:rPr lang="en-US" dirty="0"/>
              <a:t>If you own one, tap into a Coverdell ESA for qualified college expenses before withdrawing from a 529. Coverdell ESAs have to fully distributed by age 30, unlike 529 plans. </a:t>
            </a:r>
          </a:p>
        </p:txBody>
      </p:sp>
    </p:spTree>
    <p:extLst>
      <p:ext uri="{BB962C8B-B14F-4D97-AF65-F5344CB8AC3E}">
        <p14:creationId xmlns:p14="http://schemas.microsoft.com/office/powerpoint/2010/main" val="23207362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It’s important to time withdrawal from college savings accounts such as 529 plans with the expenses actually incurred during that calendar year. There are various planning strategies that families can use to help deal with the asset-ownership issue and mitigate a potential limitation on financial aid eligibility. When a student is the beneficiary of a 529 plan owned by a grandparent or other non-parent relative, consider changing ownership to the parent before filing for financial aid. At that point, the account would be reported as a parent asset, but it would be weighed less in the EFC asset test calculation than it would be if it were considered a distribution reported on the income test. Avoid tapping into a grandparent-owned account in the early years of college. During that time, spend down the parent-owned 529 plan first or tap into other sources. Avoid liquidating appreciated assets such as mutual funds that may result in large capital gains, which increase adjusted gross income (AGI). This would have a negative affect on financial aid. Consider the tax implications of a Roth IRA conversion, which will increase AGI and have an impact on financial aid eligibility. If possible, execute a Roth conversion before college and prior to the tax year that the financial aid application is based on. Also, consider paying the tax bill on the Roth conversion from other assets that may reduce total assets considered for the FAFSA asset test. Like a grandparent-owned 529, avoid tapping into a Roth IRA in the early years of college.</a:t>
            </a:r>
          </a:p>
          <a:p>
            <a:endParaRPr lang="en-US" dirty="0"/>
          </a:p>
          <a:p>
            <a:r>
              <a:rPr lang="en-US" dirty="0"/>
              <a:t>Spend down an UGMA/UTMA first, or even before college, since assets are considered owned by the child, which is more detrimental for financial aid. Use UGMA/UTMA funds for expenses that are not considered “qualified college expenses” when using a 529 plan, such as transportation. Consider spending down 529 assets in bulk “early” versus spreading them out evenly over four years, and supplementing with other funds or loans. If the 529 is spent early, it may incrementally improve the chances for the student to receive more financial aid in later years.</a:t>
            </a:r>
          </a:p>
          <a:p>
            <a:endParaRPr lang="en-US" dirty="0"/>
          </a:p>
          <a:p>
            <a:r>
              <a:rPr lang="en-US" dirty="0"/>
              <a:t>Consider the potential tax consequences of liquidating investment accounts, such as the potential to generate capital gains — thus increasing the tax bill for that year. Be mindful of penalties. Make sure distributions for college savings accounts like 529 plans match up with qualified college expenses to avoid taxes and a 10% penalty on earnings for non-qualified expenses. It’s also important to remember that qualified expenses for 529 distributions are based on a calendar year, and not on an academic year.</a:t>
            </a:r>
          </a:p>
        </p:txBody>
      </p:sp>
    </p:spTree>
    <p:extLst>
      <p:ext uri="{BB962C8B-B14F-4D97-AF65-F5344CB8AC3E}">
        <p14:creationId xmlns:p14="http://schemas.microsoft.com/office/powerpoint/2010/main" val="24109820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43" name="Rectangle 3"/>
          <p:cNvSpPr>
            <a:spLocks noGrp="1" noChangeArrowheads="1"/>
          </p:cNvSpPr>
          <p:nvPr>
            <p:ph type="body" idx="1"/>
          </p:nvPr>
        </p:nvSpPr>
        <p:spPr/>
        <p:txBody>
          <a:bodyPr/>
          <a:lstStyle/>
          <a:p>
            <a:r>
              <a:rPr lang="en-US" dirty="0"/>
              <a:t>Here’s what we’ll cover as we navigate the road to college:</a:t>
            </a:r>
          </a:p>
          <a:p>
            <a:endParaRPr lang="en-US" dirty="0"/>
          </a:p>
          <a:p>
            <a:pPr marL="171450" indent="-171450">
              <a:buFont typeface="Arial" panose="020B0604020202020204" pitchFamily="34" charset="0"/>
              <a:buChar char="•"/>
            </a:pPr>
            <a:r>
              <a:rPr lang="en-GB" dirty="0"/>
              <a:t>Financing college education – understanding different education savings accounts, taking a closer look at the financial aid process, and reviewing loan options. </a:t>
            </a:r>
          </a:p>
          <a:p>
            <a:pPr marL="171450" indent="-171450">
              <a:buFont typeface="Arial" panose="020B0604020202020204" pitchFamily="34" charset="0"/>
              <a:buChar char="•"/>
            </a:pPr>
            <a:r>
              <a:rPr lang="en-GB" dirty="0"/>
              <a:t>Student action plan – a series of steps students should focus on as they progress through high school</a:t>
            </a:r>
          </a:p>
          <a:p>
            <a:pPr marL="171450" indent="-171450">
              <a:buFont typeface="Arial" panose="020B0604020202020204" pitchFamily="34" charset="0"/>
              <a:buChar char="•"/>
            </a:pPr>
            <a:r>
              <a:rPr lang="en-GB" dirty="0"/>
              <a:t>Planning considerations to make the most of college savings and make smart decision around applying for financial aid</a:t>
            </a:r>
          </a:p>
        </p:txBody>
      </p:sp>
      <p:sp>
        <p:nvSpPr>
          <p:cNvPr id="5" name="Slide Image Placeholder 4">
            <a:extLst>
              <a:ext uri="{FF2B5EF4-FFF2-40B4-BE49-F238E27FC236}">
                <a16:creationId xmlns:a16="http://schemas.microsoft.com/office/drawing/2014/main" id="{AF02DD59-0A27-4FDC-B4F6-C6122A3F2613}"/>
              </a:ext>
            </a:extLst>
          </p:cNvPr>
          <p:cNvSpPr>
            <a:spLocks noGrp="1" noRot="1" noChangeAspect="1"/>
          </p:cNvSpPr>
          <p:nvPr>
            <p:ph type="sldImg"/>
          </p:nvPr>
        </p:nvSpPr>
        <p:spPr/>
      </p:sp>
    </p:spTree>
    <p:extLst>
      <p:ext uri="{BB962C8B-B14F-4D97-AF65-F5344CB8AC3E}">
        <p14:creationId xmlns:p14="http://schemas.microsoft.com/office/powerpoint/2010/main" val="30115171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7156" name="Rectangle 4"/>
          <p:cNvSpPr>
            <a:spLocks noGrp="1" noRot="1" noChangeAspect="1" noChangeArrowheads="1" noTextEdit="1"/>
          </p:cNvSpPr>
          <p:nvPr>
            <p:ph type="sldImg"/>
          </p:nvPr>
        </p:nvSpPr>
        <p:spPr>
          <a:ln/>
        </p:spPr>
      </p:sp>
      <p:sp>
        <p:nvSpPr>
          <p:cNvPr id="817157" name="Rectangle 5"/>
          <p:cNvSpPr>
            <a:spLocks noGrp="1" noChangeArrowheads="1"/>
          </p:cNvSpPr>
          <p:nvPr>
            <p:ph type="body" idx="1"/>
          </p:nvPr>
        </p:nvSpPr>
        <p:spPr/>
        <p:txBody>
          <a:bodyPr/>
          <a:lstStyle/>
          <a:p>
            <a:r>
              <a:rPr lang="en-US" sz="900" dirty="0"/>
              <a:t>We’ve covered a lot of ground in this presentation. I hope it was thought provoking and will help your family better prepare for college.</a:t>
            </a:r>
          </a:p>
          <a:p>
            <a:endParaRPr lang="en-US" sz="900" dirty="0"/>
          </a:p>
          <a:p>
            <a:r>
              <a:rPr lang="en-US" sz="900" dirty="0"/>
              <a:t>For more information about the topics in this presentation, I urge you to visit these websites. </a:t>
            </a:r>
          </a:p>
          <a:p>
            <a:endParaRPr lang="en-US" sz="900" dirty="0"/>
          </a:p>
          <a:p>
            <a:r>
              <a:rPr lang="en-US" sz="900" dirty="0"/>
              <a:t>Thank you. </a:t>
            </a:r>
          </a:p>
        </p:txBody>
      </p:sp>
    </p:spTree>
    <p:extLst>
      <p:ext uri="{BB962C8B-B14F-4D97-AF65-F5344CB8AC3E}">
        <p14:creationId xmlns:p14="http://schemas.microsoft.com/office/powerpoint/2010/main" val="35747342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561832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04" name="Rectangle 4"/>
          <p:cNvSpPr>
            <a:spLocks noGrp="1" noRot="1" noChangeAspect="1" noChangeArrowheads="1" noTextEdit="1"/>
          </p:cNvSpPr>
          <p:nvPr>
            <p:ph type="sldImg"/>
          </p:nvPr>
        </p:nvSpPr>
        <p:spPr>
          <a:ln/>
        </p:spPr>
      </p:sp>
      <p:sp>
        <p:nvSpPr>
          <p:cNvPr id="819205" name="Rectangle 5"/>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7295221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7234" name="Rectangle 2"/>
          <p:cNvSpPr>
            <a:spLocks noGrp="1" noRot="1" noChangeAspect="1" noChangeArrowheads="1" noTextEdit="1"/>
          </p:cNvSpPr>
          <p:nvPr>
            <p:ph type="sldImg"/>
          </p:nvPr>
        </p:nvSpPr>
        <p:spPr>
          <a:xfrm>
            <a:off x="1538288" y="479425"/>
            <a:ext cx="4244975" cy="3182938"/>
          </a:xfrm>
        </p:spPr>
      </p:sp>
      <p:sp>
        <p:nvSpPr>
          <p:cNvPr id="4096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174" tIns="48088" rIns="96174" bIns="48088"/>
          <a:lstStyle/>
          <a:p>
            <a:pPr eaLnBrk="1" hangingPunct="1"/>
            <a:endParaRPr lang="en-US" dirty="0"/>
          </a:p>
        </p:txBody>
      </p:sp>
    </p:spTree>
    <p:extLst>
      <p:ext uri="{BB962C8B-B14F-4D97-AF65-F5344CB8AC3E}">
        <p14:creationId xmlns:p14="http://schemas.microsoft.com/office/powerpoint/2010/main" val="11868089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5045" name="Rectangle 5"/>
          <p:cNvSpPr>
            <a:spLocks noGrp="1" noChangeArrowheads="1"/>
          </p:cNvSpPr>
          <p:nvPr>
            <p:ph type="body" idx="1"/>
          </p:nvPr>
        </p:nvSpPr>
        <p:spPr/>
        <p:txBody>
          <a:bodyPr/>
          <a:lstStyle/>
          <a:p>
            <a:r>
              <a:rPr lang="en-US" dirty="0"/>
              <a:t>Before we get started, let’s look at the major trends within the higher education world. While the challenges are clear, college costs rising faster than overall inflation, student loan debt reaching critical levels, the reality is that college education still provides real, long-term value. </a:t>
            </a:r>
          </a:p>
        </p:txBody>
      </p:sp>
      <p:sp>
        <p:nvSpPr>
          <p:cNvPr id="5" name="Slide Image Placeholder 4">
            <a:extLst>
              <a:ext uri="{FF2B5EF4-FFF2-40B4-BE49-F238E27FC236}">
                <a16:creationId xmlns:a16="http://schemas.microsoft.com/office/drawing/2014/main" id="{1B0684FE-A2C6-4F81-80A0-F0954B45FD72}"/>
              </a:ext>
            </a:extLst>
          </p:cNvPr>
          <p:cNvSpPr>
            <a:spLocks noGrp="1" noRot="1" noChangeAspect="1"/>
          </p:cNvSpPr>
          <p:nvPr>
            <p:ph type="sldImg"/>
          </p:nvPr>
        </p:nvSpPr>
        <p:spPr/>
      </p:sp>
    </p:spTree>
    <p:extLst>
      <p:ext uri="{BB962C8B-B14F-4D97-AF65-F5344CB8AC3E}">
        <p14:creationId xmlns:p14="http://schemas.microsoft.com/office/powerpoint/2010/main" val="2430966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900" dirty="0"/>
          </a:p>
        </p:txBody>
      </p:sp>
    </p:spTree>
    <p:extLst>
      <p:ext uri="{BB962C8B-B14F-4D97-AF65-F5344CB8AC3E}">
        <p14:creationId xmlns:p14="http://schemas.microsoft.com/office/powerpoint/2010/main" val="27964058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GB" dirty="0"/>
              <a:t>For most families, meeting the college funding challenge is like solving a puzzle with many different pieces. How can families make the most of these “pieces” in a way that won’t leave the student (or family) too deeply in debt?</a:t>
            </a:r>
          </a:p>
          <a:p>
            <a:endParaRPr lang="en-US" dirty="0"/>
          </a:p>
        </p:txBody>
      </p:sp>
      <p:sp>
        <p:nvSpPr>
          <p:cNvPr id="7" name="Slide Image Placeholder 6">
            <a:extLst>
              <a:ext uri="{FF2B5EF4-FFF2-40B4-BE49-F238E27FC236}">
                <a16:creationId xmlns:a16="http://schemas.microsoft.com/office/drawing/2014/main" id="{88A10B81-4ADB-4AD6-B4B8-0A4BE6DD275D}"/>
              </a:ext>
            </a:extLst>
          </p:cNvPr>
          <p:cNvSpPr>
            <a:spLocks noGrp="1" noRot="1" noChangeAspect="1"/>
          </p:cNvSpPr>
          <p:nvPr>
            <p:ph type="sldImg"/>
          </p:nvPr>
        </p:nvSpPr>
        <p:spPr/>
      </p:sp>
    </p:spTree>
    <p:extLst>
      <p:ext uri="{BB962C8B-B14F-4D97-AF65-F5344CB8AC3E}">
        <p14:creationId xmlns:p14="http://schemas.microsoft.com/office/powerpoint/2010/main" val="7463697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families use a combination of options to pay for college, including 529 college savings plans, personal savings, financial aid, and different forms of debt. In its latest report, Sallie Mae</a:t>
            </a:r>
            <a:r>
              <a:rPr lang="en-US" baseline="30000" dirty="0"/>
              <a:t>† </a:t>
            </a:r>
            <a:r>
              <a:rPr lang="en-US" dirty="0"/>
              <a:t>found the largest portion of college costs — 50% — is paid from family income and savings, followed by scholarships and grants (29%), borrowing (19%), and relatives and friends (2%). </a:t>
            </a:r>
          </a:p>
        </p:txBody>
      </p:sp>
    </p:spTree>
    <p:extLst>
      <p:ext uri="{BB962C8B-B14F-4D97-AF65-F5344CB8AC3E}">
        <p14:creationId xmlns:p14="http://schemas.microsoft.com/office/powerpoint/2010/main" val="2870335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Here’s a comparison of different ways to save for college education, 529 plans, custodial accounts, and Roth IRAs. </a:t>
            </a:r>
          </a:p>
        </p:txBody>
      </p:sp>
      <p:sp>
        <p:nvSpPr>
          <p:cNvPr id="5" name="Slide Image Placeholder 4">
            <a:extLst>
              <a:ext uri="{FF2B5EF4-FFF2-40B4-BE49-F238E27FC236}">
                <a16:creationId xmlns:a16="http://schemas.microsoft.com/office/drawing/2014/main" id="{5381FD35-67D3-41C4-A7D8-6A6E75F2A40B}"/>
              </a:ext>
            </a:extLst>
          </p:cNvPr>
          <p:cNvSpPr>
            <a:spLocks noGrp="1" noRot="1" noChangeAspect="1"/>
          </p:cNvSpPr>
          <p:nvPr>
            <p:ph type="sldImg"/>
          </p:nvPr>
        </p:nvSpPr>
        <p:spPr/>
      </p:sp>
    </p:spTree>
    <p:extLst>
      <p:ext uri="{BB962C8B-B14F-4D97-AF65-F5344CB8AC3E}">
        <p14:creationId xmlns:p14="http://schemas.microsoft.com/office/powerpoint/2010/main" val="5983548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43" name="Rectangle 3"/>
          <p:cNvSpPr>
            <a:spLocks noGrp="1" noChangeArrowheads="1"/>
          </p:cNvSpPr>
          <p:nvPr>
            <p:ph type="body" idx="1"/>
          </p:nvPr>
        </p:nvSpPr>
        <p:spPr/>
        <p:txBody>
          <a:bodyPr/>
          <a:lstStyle/>
          <a:p>
            <a:r>
              <a:rPr lang="en-US" dirty="0"/>
              <a:t>Let’s examine a rather complicated topic, the world of financial aid. </a:t>
            </a:r>
            <a:r>
              <a:rPr lang="en-GB" dirty="0"/>
              <a:t>While completing the FAFSA form can be a daunting task, it’s critical to tap into the funds available for students including outright grants to the student. More than half of undergraduate students in 2020 received financial aid, according to the College Board (Trends in Student Aid), with the average grant totalling about $9,000. Ownership of assets is an important consideration when applying for financial aid. Determining whether an asset is a “parent asset” or “child asset” is part of the calculation of the expected family contribution (EFC). Generally, parent assets are treated more favorably than child assets for purposes of financial aid — 20% of the child’s assets are taken into account for purposes of calculating the EFC, while a maximum of 5.64% of parent assets is considered.</a:t>
            </a:r>
          </a:p>
          <a:p>
            <a:endParaRPr lang="en-US" dirty="0"/>
          </a:p>
          <a:p>
            <a:r>
              <a:rPr lang="en-US" dirty="0"/>
              <a:t>Parent and student income are also part of the EFC calculation. For example, the FAFSA calculation counts 50% of a student’s income. This can lead to a drastic reduction in financial aid. The basic outcome is that the higher the income, the more funds the student will be expected to contribute to college costs. Income is defined broadly and includes sources beyond a workplace wage. The income test is based on the tax return from the “prior prior” year. So, for a student starting college in the fall of 2023, the income test will based on information from the 2021 calendar year return (which would generally be filed in April, 2022)</a:t>
            </a:r>
          </a:p>
        </p:txBody>
      </p:sp>
      <p:sp>
        <p:nvSpPr>
          <p:cNvPr id="3" name="Slide Image Placeholder 2">
            <a:extLst>
              <a:ext uri="{FF2B5EF4-FFF2-40B4-BE49-F238E27FC236}">
                <a16:creationId xmlns:a16="http://schemas.microsoft.com/office/drawing/2014/main" id="{45FB18C0-8F2C-4278-8CB9-1F9E43C0C608}"/>
              </a:ext>
            </a:extLst>
          </p:cNvPr>
          <p:cNvSpPr>
            <a:spLocks noGrp="1" noRot="1" noChangeAspect="1"/>
          </p:cNvSpPr>
          <p:nvPr>
            <p:ph type="sldImg"/>
          </p:nvPr>
        </p:nvSpPr>
        <p:spPr/>
      </p:sp>
    </p:spTree>
    <p:extLst>
      <p:ext uri="{BB962C8B-B14F-4D97-AF65-F5344CB8AC3E}">
        <p14:creationId xmlns:p14="http://schemas.microsoft.com/office/powerpoint/2010/main" val="3561231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43" name="Rectangle 3"/>
          <p:cNvSpPr>
            <a:spLocks noGrp="1" noChangeArrowheads="1"/>
          </p:cNvSpPr>
          <p:nvPr>
            <p:ph type="body" idx="1"/>
          </p:nvPr>
        </p:nvSpPr>
        <p:spPr/>
        <p:txBody>
          <a:bodyPr/>
          <a:lstStyle/>
          <a:p>
            <a:endParaRPr lang="en-US" dirty="0"/>
          </a:p>
          <a:p>
            <a:r>
              <a:rPr lang="en-GB" dirty="0"/>
              <a:t>In addition to the FAFSA, many families, especially those applying to private institutions will have to complete the CSS-Profile. This filing is used by colleges to determine their own institutional aid awards, and will consider additional financial information that the FAFSA does not include including (for ex.) home equity, business-related income, savings held in non-parent owned college savings accounts such as 529s. In addition, the CSS-Profile will ask for information about medical expenses which may hinder a families’ ability to pay for college. </a:t>
            </a:r>
          </a:p>
          <a:p>
            <a:endParaRPr lang="en-GB" dirty="0"/>
          </a:p>
          <a:p>
            <a:r>
              <a:rPr lang="en-GB" dirty="0"/>
              <a:t>Before you file for financial aid through the FAFSA process, it’s important to understand potential pitfalls. For example, since the filing considers income from the “prior prior” tax return (base year), transactions occurring that year may impact aid. For example, realizing a large capital gain (or converting traditional IRA funds to a Roth) may cause income to jump for that year, and negatively impact the FAFSA income test. If there’s an anomaly on a tax return, it’s best to contact the student aid office of the college and have a conversation with a counselor. Also, consider that 50% of a child’s income is counted toward determining the EFC. If a grandparent withdraws $20,000 to pay for qualified college expenses, it would be considered income to the student for purposes of the future aid calculation. In this case, 50% of student income, or $10,000, is taken into account, which would have a significant impact on financial aid.</a:t>
            </a:r>
          </a:p>
          <a:p>
            <a:endParaRPr lang="en-GB" dirty="0"/>
          </a:p>
          <a:p>
            <a:r>
              <a:rPr lang="en-GB" dirty="0"/>
              <a:t>Lastly, the coronavirus relief bill signed into law in late 2020 (The Consolidated Appropriations Act), makes several changes to the FAFSA filing process in the future. The term “Expected Family Contribution (EFC)” will now be known as the “Student Aid Index (SAI).” The FAFSA form will be simplified as well, reducing the number of questions from over 100 to 36. For divorced parents, the changes will require the parent who provides the most financial support to complete the FAFSA, instead of the parent the student actually lives with most of the time. Lastly, on a positive note, distributions from non-parent-owned college savings accounts will not be counted as income to the student for purposes of the FAFSA test. And negatively for some, the FAFSA will not benefit families with multiple college students at the same time.</a:t>
            </a:r>
          </a:p>
        </p:txBody>
      </p:sp>
      <p:sp>
        <p:nvSpPr>
          <p:cNvPr id="3" name="Slide Image Placeholder 2">
            <a:extLst>
              <a:ext uri="{FF2B5EF4-FFF2-40B4-BE49-F238E27FC236}">
                <a16:creationId xmlns:a16="http://schemas.microsoft.com/office/drawing/2014/main" id="{7A045077-C6A5-444D-8D71-67754B090FB8}"/>
              </a:ext>
            </a:extLst>
          </p:cNvPr>
          <p:cNvSpPr>
            <a:spLocks noGrp="1" noRot="1" noChangeAspect="1"/>
          </p:cNvSpPr>
          <p:nvPr>
            <p:ph type="sldImg"/>
          </p:nvPr>
        </p:nvSpPr>
        <p:spPr/>
      </p:sp>
    </p:spTree>
    <p:extLst>
      <p:ext uri="{BB962C8B-B14F-4D97-AF65-F5344CB8AC3E}">
        <p14:creationId xmlns:p14="http://schemas.microsoft.com/office/powerpoint/2010/main" val="16911306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Retail_cover">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4001" cy="6095458"/>
          </a:xfrm>
          <a:prstGeom prst="rect">
            <a:avLst/>
          </a:prstGeom>
          <a:effectLst>
            <a:glow>
              <a:schemeClr val="accent1"/>
            </a:glow>
          </a:effectLst>
        </p:spPr>
      </p:pic>
      <p:pic>
        <p:nvPicPr>
          <p:cNvPr id="17" name="Picture 1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12850" y="341512"/>
            <a:ext cx="1726033" cy="421919"/>
          </a:xfrm>
          <a:prstGeom prst="rect">
            <a:avLst/>
          </a:prstGeom>
        </p:spPr>
      </p:pic>
      <p:sp>
        <p:nvSpPr>
          <p:cNvPr id="39938" name="Rectangle 2"/>
          <p:cNvSpPr>
            <a:spLocks noGrp="1" noChangeArrowheads="1"/>
          </p:cNvSpPr>
          <p:nvPr>
            <p:ph type="ctrTitle" hasCustomPrompt="1"/>
          </p:nvPr>
        </p:nvSpPr>
        <p:spPr>
          <a:xfrm>
            <a:off x="563833" y="2550581"/>
            <a:ext cx="7975330" cy="693364"/>
          </a:xfrm>
        </p:spPr>
        <p:txBody>
          <a:bodyPr lIns="91408" rIns="91408" anchor="b"/>
          <a:lstStyle>
            <a:lvl1pPr>
              <a:defRPr sz="3800" b="0" smtClean="0">
                <a:solidFill>
                  <a:srgbClr val="FFFFFF"/>
                </a:solidFill>
                <a:latin typeface="Source Sans Pro" panose="020B0503030403020204" pitchFamily="34" charset="0"/>
              </a:defRPr>
            </a:lvl1pPr>
          </a:lstStyle>
          <a:p>
            <a:pPr lvl="0"/>
            <a:r>
              <a:rPr lang="en-US" noProof="0" dirty="0"/>
              <a:t>Enter title here</a:t>
            </a:r>
          </a:p>
        </p:txBody>
      </p:sp>
      <p:sp>
        <p:nvSpPr>
          <p:cNvPr id="25" name="Text Placeholder 8"/>
          <p:cNvSpPr>
            <a:spLocks noGrp="1"/>
          </p:cNvSpPr>
          <p:nvPr>
            <p:ph type="body" sz="quarter" idx="12"/>
          </p:nvPr>
        </p:nvSpPr>
        <p:spPr>
          <a:xfrm>
            <a:off x="2686611" y="5164249"/>
            <a:ext cx="6457390" cy="1694182"/>
          </a:xfrm>
          <a:prstGeom prst="rect">
            <a:avLst/>
          </a:prstGeom>
          <a:solidFill>
            <a:srgbClr val="0073BC"/>
          </a:solidFill>
        </p:spPr>
        <p:txBody>
          <a:bodyPr lIns="411480" tIns="228600" rIns="685800" bIns="228600" anchor="ctr"/>
          <a:lstStyle>
            <a:lvl1pPr marL="0" marR="0" indent="0" algn="l" defTabSz="806867" rtl="0" eaLnBrk="1" fontAlgn="auto" latinLnBrk="0" hangingPunct="1">
              <a:lnSpc>
                <a:spcPct val="100000"/>
              </a:lnSpc>
              <a:spcBef>
                <a:spcPts val="0"/>
              </a:spcBef>
              <a:spcAft>
                <a:spcPts val="0"/>
              </a:spcAft>
              <a:buClrTx/>
              <a:buSzTx/>
              <a:buFont typeface="Arial" panose="020B0604020202020204" pitchFamily="34" charset="0"/>
              <a:buNone/>
              <a:tabLst/>
              <a:defRPr lang="en-US" sz="1400" b="0" i="0" smtClean="0">
                <a:solidFill>
                  <a:srgbClr val="FFFFFF"/>
                </a:solidFill>
                <a:effectLst/>
                <a:latin typeface="Source Sans Pro Semibold" panose="020B0603030403020204" pitchFamily="34" charset="0"/>
              </a:defRPr>
            </a:lvl1pPr>
            <a:lvl2pPr marL="403433" indent="0">
              <a:buNone/>
              <a:defRPr/>
            </a:lvl2pPr>
            <a:lvl3pPr marL="806867" indent="0">
              <a:buNone/>
              <a:defRPr/>
            </a:lvl3pPr>
            <a:lvl4pPr marL="1210300" indent="0">
              <a:buNone/>
              <a:defRPr/>
            </a:lvl4pPr>
            <a:lvl5pPr marL="1613733" indent="0">
              <a:buNone/>
              <a:defRPr/>
            </a:lvl5pPr>
          </a:lstStyle>
          <a:p>
            <a:pPr marL="0" marR="0" lvl="0" indent="0" algn="l" defTabSz="806867" rtl="0" eaLnBrk="1" fontAlgn="auto" latinLnBrk="0" hangingPunct="1">
              <a:lnSpc>
                <a:spcPct val="90000"/>
              </a:lnSpc>
              <a:spcBef>
                <a:spcPts val="882"/>
              </a:spcBef>
              <a:spcAft>
                <a:spcPts val="0"/>
              </a:spcAft>
              <a:buClrTx/>
              <a:buSzTx/>
              <a:buFont typeface="Arial" panose="020B0604020202020204" pitchFamily="34" charset="0"/>
              <a:buNone/>
              <a:tabLst/>
              <a:defRPr/>
            </a:pPr>
            <a:r>
              <a:rPr lang="en-US" dirty="0"/>
              <a:t>Click to edit Master text styles</a:t>
            </a:r>
          </a:p>
        </p:txBody>
      </p:sp>
      <p:sp>
        <p:nvSpPr>
          <p:cNvPr id="26" name="TextBox 25"/>
          <p:cNvSpPr txBox="1"/>
          <p:nvPr userDrawn="1"/>
        </p:nvSpPr>
        <p:spPr>
          <a:xfrm>
            <a:off x="685675" y="4231773"/>
            <a:ext cx="1158968" cy="568827"/>
          </a:xfrm>
          <a:prstGeom prst="rect">
            <a:avLst/>
          </a:prstGeom>
          <a:ln w="12700">
            <a:solidFill>
              <a:srgbClr val="FFFFFF"/>
            </a:solidFill>
          </a:ln>
        </p:spPr>
        <p:txBody>
          <a:bodyPr vert="horz" wrap="square" lIns="80682" tIns="80682" rIns="40341" bIns="80682" rtlCol="0" anchor="ctr">
            <a:noAutofit/>
          </a:bodyPr>
          <a:lstStyle/>
          <a:p>
            <a:pPr algn="l"/>
            <a:r>
              <a:rPr lang="en-US" sz="971" i="0" dirty="0">
                <a:solidFill>
                  <a:srgbClr val="FFFFFF"/>
                </a:solidFill>
                <a:latin typeface="Source Sans Pro Light" panose="020B0403030403020204" pitchFamily="34" charset="0"/>
                <a:ea typeface="Open Sans Semibold" charset="0"/>
                <a:cs typeface="Open Sans Semibold" charset="0"/>
              </a:rPr>
              <a:t>Not FDIC insured </a:t>
            </a:r>
          </a:p>
          <a:p>
            <a:pPr algn="l"/>
            <a:r>
              <a:rPr lang="en-US" sz="971" dirty="0">
                <a:solidFill>
                  <a:srgbClr val="FFFFFF"/>
                </a:solidFill>
                <a:latin typeface="Source Sans Pro Light" panose="020B0403030403020204" pitchFamily="34" charset="0"/>
                <a:ea typeface="Open Sans Semibold" charset="0"/>
                <a:cs typeface="Open Sans Semibold" charset="0"/>
              </a:rPr>
              <a:t>May lose value</a:t>
            </a:r>
          </a:p>
          <a:p>
            <a:pPr algn="l"/>
            <a:r>
              <a:rPr lang="en-US" sz="971" i="0" dirty="0">
                <a:solidFill>
                  <a:srgbClr val="FFFFFF"/>
                </a:solidFill>
                <a:latin typeface="Source Sans Pro Light" panose="020B0403030403020204" pitchFamily="34" charset="0"/>
                <a:ea typeface="Open Sans Semibold" charset="0"/>
                <a:cs typeface="Open Sans Semibold" charset="0"/>
              </a:rPr>
              <a:t>No bank guarantee</a:t>
            </a:r>
          </a:p>
        </p:txBody>
      </p:sp>
      <p:pic>
        <p:nvPicPr>
          <p:cNvPr id="2" name="Picture 1"/>
          <p:cNvPicPr>
            <a:picLocks noChangeAspect="1"/>
          </p:cNvPicPr>
          <p:nvPr userDrawn="1"/>
        </p:nvPicPr>
        <p:blipFill rotWithShape="1">
          <a:blip r:embed="rId4">
            <a:extLst>
              <a:ext uri="{28A0092B-C50C-407E-A947-70E740481C1C}">
                <a14:useLocalDpi xmlns:a14="http://schemas.microsoft.com/office/drawing/2010/main" val="0"/>
              </a:ext>
            </a:extLst>
          </a:blip>
          <a:srcRect l="579" b="5772"/>
          <a:stretch/>
        </p:blipFill>
        <p:spPr>
          <a:xfrm>
            <a:off x="-4335" y="5164249"/>
            <a:ext cx="2690945" cy="1700251"/>
          </a:xfrm>
          <a:prstGeom prst="rect">
            <a:avLst/>
          </a:prstGeom>
        </p:spPr>
      </p:pic>
    </p:spTree>
    <p:extLst>
      <p:ext uri="{BB962C8B-B14F-4D97-AF65-F5344CB8AC3E}">
        <p14:creationId xmlns:p14="http://schemas.microsoft.com/office/powerpoint/2010/main" val="402846104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3" pos="537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Logo slide">
    <p:bg>
      <p:bgPr>
        <a:solidFill>
          <a:srgbClr val="004675"/>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82804" y="2806616"/>
            <a:ext cx="3778392" cy="923608"/>
          </a:xfrm>
          <a:prstGeom prst="rect">
            <a:avLst/>
          </a:prstGeom>
        </p:spPr>
      </p:pic>
    </p:spTree>
    <p:extLst>
      <p:ext uri="{BB962C8B-B14F-4D97-AF65-F5344CB8AC3E}">
        <p14:creationId xmlns:p14="http://schemas.microsoft.com/office/powerpoint/2010/main" val="2264081627"/>
      </p:ext>
    </p:extLst>
  </p:cSld>
  <p:clrMapOvr>
    <a:masterClrMapping/>
  </p:clrMapOvr>
  <p:extLst>
    <p:ext uri="{DCECCB84-F9BA-43D5-87BE-67443E8EF086}">
      <p15:sldGuideLst xmlns:p15="http://schemas.microsoft.com/office/powerpoint/2012/main">
        <p15:guide id="1" orient="horz" pos="2351" userDrawn="1">
          <p15:clr>
            <a:srgbClr val="FBAE40"/>
          </p15:clr>
        </p15:guide>
        <p15:guide id="2" orient="horz" pos="1948" userDrawn="1">
          <p15:clr>
            <a:srgbClr val="FBAE40"/>
          </p15:clr>
        </p15:guide>
        <p15:guide id="3" orient="horz" pos="2224"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solidFill>
          <a:srgbClr val="004675"/>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ctrTitle"/>
          </p:nvPr>
        </p:nvSpPr>
        <p:spPr>
          <a:xfrm>
            <a:off x="575290" y="2573313"/>
            <a:ext cx="7882909" cy="693364"/>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vert="horz" wrap="square" lIns="91408" tIns="50835" rIns="91408" bIns="50835" numCol="1" anchor="b" anchorCtr="0" compatLnSpc="1">
            <a:prstTxWarp prst="textNoShape">
              <a:avLst/>
            </a:prstTxWarp>
          </a:bodyPr>
          <a:lstStyle>
            <a:lvl1pPr>
              <a:defRPr lang="en-US" sz="4400" noProof="0" dirty="0" smtClean="0">
                <a:solidFill>
                  <a:srgbClr val="FFFFFF"/>
                </a:solidFill>
              </a:defRPr>
            </a:lvl1pPr>
          </a:lstStyle>
          <a:p>
            <a:pPr lvl="0"/>
            <a:r>
              <a:rPr lang="en-US" noProof="0" dirty="0"/>
              <a:t>Click to edit Master title style</a:t>
            </a:r>
          </a:p>
        </p:txBody>
      </p:sp>
      <p:sp>
        <p:nvSpPr>
          <p:cNvPr id="7" name="Rectangle 6"/>
          <p:cNvSpPr>
            <a:spLocks noChangeArrowheads="1"/>
          </p:cNvSpPr>
          <p:nvPr userDrawn="1"/>
        </p:nvSpPr>
        <p:spPr bwMode="auto">
          <a:xfrm>
            <a:off x="594360" y="6199632"/>
            <a:ext cx="1077162" cy="199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wrap="none" lIns="89666" tIns="44834" rIns="89666" bIns="44834">
            <a:spAutoFit/>
          </a:bodyPr>
          <a:lstStyle/>
          <a:p>
            <a:pPr algn="l" defTabSz="899320"/>
            <a:r>
              <a:rPr lang="en-US" sz="700" dirty="0">
                <a:solidFill>
                  <a:schemeClr val="accent6"/>
                </a:solidFill>
                <a:latin typeface="+mn-lt"/>
                <a:cs typeface="Arial" panose="020B0604020202020204" pitchFamily="34" charset="0"/>
              </a:rPr>
              <a:t>PPT307</a:t>
            </a:r>
            <a:r>
              <a:rPr lang="en-US" sz="700" baseline="0" dirty="0">
                <a:solidFill>
                  <a:schemeClr val="accent6"/>
                </a:solidFill>
                <a:latin typeface="+mn-lt"/>
                <a:cs typeface="Arial" panose="020B0604020202020204" pitchFamily="34" charset="0"/>
              </a:rPr>
              <a:t>.</a:t>
            </a:r>
            <a:r>
              <a:rPr lang="en-US" sz="700" dirty="0">
                <a:solidFill>
                  <a:schemeClr val="accent6"/>
                </a:solidFill>
                <a:latin typeface="+mn-lt"/>
              </a:rPr>
              <a:t>AD</a:t>
            </a:r>
            <a:r>
              <a:rPr lang="en-US" sz="700" dirty="0">
                <a:solidFill>
                  <a:schemeClr val="accent6"/>
                </a:solidFill>
                <a:effectLst/>
                <a:latin typeface="+mn-lt"/>
              </a:rPr>
              <a:t>3067409  </a:t>
            </a:r>
            <a:r>
              <a:rPr lang="en-US" sz="706" dirty="0">
                <a:solidFill>
                  <a:srgbClr val="FFFFFF"/>
                </a:solidFill>
                <a:latin typeface="Source Sans Pro Light" panose="020B0403030403020204" pitchFamily="34" charset="0"/>
                <a:cs typeface="Arial" panose="020B0604020202020204" pitchFamily="34" charset="0"/>
              </a:rPr>
              <a:t>8/23</a:t>
            </a:r>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12850" y="341512"/>
            <a:ext cx="1726033" cy="421919"/>
          </a:xfrm>
          <a:prstGeom prst="rect">
            <a:avLst/>
          </a:prstGeom>
        </p:spPr>
      </p:pic>
      <p:pic>
        <p:nvPicPr>
          <p:cNvPr id="16" name="Picture 1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9862" y="543259"/>
            <a:ext cx="1329296" cy="118308"/>
          </a:xfrm>
          <a:prstGeom prst="rect">
            <a:avLst/>
          </a:prstGeom>
        </p:spPr>
      </p:pic>
    </p:spTree>
    <p:extLst>
      <p:ext uri="{BB962C8B-B14F-4D97-AF65-F5344CB8AC3E}">
        <p14:creationId xmlns:p14="http://schemas.microsoft.com/office/powerpoint/2010/main" val="436554280"/>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ne-line headline/Bullets">
    <p:spTree>
      <p:nvGrpSpPr>
        <p:cNvPr id="1" name=""/>
        <p:cNvGrpSpPr/>
        <p:nvPr/>
      </p:nvGrpSpPr>
      <p:grpSpPr>
        <a:xfrm>
          <a:off x="0" y="0"/>
          <a:ext cx="0" cy="0"/>
          <a:chOff x="0" y="0"/>
          <a:chExt cx="0" cy="0"/>
        </a:xfrm>
      </p:grpSpPr>
      <p:sp>
        <p:nvSpPr>
          <p:cNvPr id="2" name="Title 1"/>
          <p:cNvSpPr>
            <a:spLocks noGrp="1"/>
          </p:cNvSpPr>
          <p:nvPr>
            <p:ph type="title"/>
          </p:nvPr>
        </p:nvSpPr>
        <p:spPr>
          <a:xfrm>
            <a:off x="575234" y="1503002"/>
            <a:ext cx="7882966" cy="278746"/>
          </a:xfrm>
        </p:spPr>
        <p:txBody>
          <a:bodyPr/>
          <a:lstStyle>
            <a:lvl1pPr>
              <a:defRPr>
                <a:latin typeface="Source Sans Pro" panose="020B0503030403020204" pitchFamily="34" charset="0"/>
              </a:defRPr>
            </a:lvl1pPr>
          </a:lstStyle>
          <a:p>
            <a:r>
              <a:rPr lang="en-US" dirty="0"/>
              <a:t>Click to edit Master title style</a:t>
            </a:r>
          </a:p>
        </p:txBody>
      </p:sp>
      <p:sp>
        <p:nvSpPr>
          <p:cNvPr id="3" name="Content Placeholder 2"/>
          <p:cNvSpPr>
            <a:spLocks noGrp="1"/>
          </p:cNvSpPr>
          <p:nvPr>
            <p:ph idx="1"/>
          </p:nvPr>
        </p:nvSpPr>
        <p:spPr>
          <a:xfrm>
            <a:off x="575234" y="1953304"/>
            <a:ext cx="7882966" cy="3798974"/>
          </a:xfrm>
        </p:spPr>
        <p:txBody>
          <a:bodyPr/>
          <a:lstStyle>
            <a:lvl1pPr>
              <a:defRPr>
                <a:solidFill>
                  <a:schemeClr val="accent4"/>
                </a:solidFill>
              </a:defRPr>
            </a:lvl1pPr>
            <a:lvl2pPr>
              <a:defRPr>
                <a:solidFill>
                  <a:schemeClr val="accent4"/>
                </a:solidFill>
              </a:defRPr>
            </a:lvl2pPr>
            <a:lvl3pPr>
              <a:defRPr>
                <a:solidFill>
                  <a:schemeClr val="accent4"/>
                </a:solidFill>
              </a:defRPr>
            </a:lvl3pPr>
            <a:lvl4pPr>
              <a:defRPr>
                <a:solidFill>
                  <a:schemeClr val="accent4"/>
                </a:solidFill>
              </a:defRPr>
            </a:lvl4pPr>
            <a:lvl5pPr>
              <a:defRPr>
                <a:solidFill>
                  <a:schemeClr val="accent4"/>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4"/>
          <p:cNvSpPr>
            <a:spLocks noGrp="1"/>
          </p:cNvSpPr>
          <p:nvPr>
            <p:ph type="body" sz="quarter" idx="10" hasCustomPrompt="1"/>
          </p:nvPr>
        </p:nvSpPr>
        <p:spPr>
          <a:xfrm>
            <a:off x="575234" y="5910738"/>
            <a:ext cx="7882966" cy="198904"/>
          </a:xfrm>
        </p:spPr>
        <p:txBody>
          <a:bodyPr anchor="b" anchorCtr="0"/>
          <a:lstStyle>
            <a:lvl1pPr marL="0" indent="0">
              <a:lnSpc>
                <a:spcPct val="100000"/>
              </a:lnSpc>
              <a:spcBef>
                <a:spcPts val="0"/>
              </a:spcBef>
              <a:spcAft>
                <a:spcPts val="353"/>
              </a:spcAft>
              <a:buNone/>
              <a:defRPr sz="800">
                <a:solidFill>
                  <a:schemeClr val="accent4"/>
                </a:solidFill>
              </a:defRPr>
            </a:lvl1pPr>
          </a:lstStyle>
          <a:p>
            <a:pPr lvl="0"/>
            <a:r>
              <a:rPr lang="en-US" dirty="0"/>
              <a:t>Click to add source/footnote.</a:t>
            </a:r>
          </a:p>
        </p:txBody>
      </p:sp>
    </p:spTree>
    <p:extLst>
      <p:ext uri="{BB962C8B-B14F-4D97-AF65-F5344CB8AC3E}">
        <p14:creationId xmlns:p14="http://schemas.microsoft.com/office/powerpoint/2010/main" val="316821625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guide id="3" orient="horz" pos="404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ne-line headline/Bold first bullet">
    <p:spTree>
      <p:nvGrpSpPr>
        <p:cNvPr id="1" name=""/>
        <p:cNvGrpSpPr/>
        <p:nvPr/>
      </p:nvGrpSpPr>
      <p:grpSpPr>
        <a:xfrm>
          <a:off x="0" y="0"/>
          <a:ext cx="0" cy="0"/>
          <a:chOff x="0" y="0"/>
          <a:chExt cx="0" cy="0"/>
        </a:xfrm>
      </p:grpSpPr>
      <p:sp>
        <p:nvSpPr>
          <p:cNvPr id="2" name="Title 1"/>
          <p:cNvSpPr>
            <a:spLocks noGrp="1"/>
          </p:cNvSpPr>
          <p:nvPr>
            <p:ph type="title"/>
          </p:nvPr>
        </p:nvSpPr>
        <p:spPr>
          <a:xfrm>
            <a:off x="575234" y="1504800"/>
            <a:ext cx="7882966" cy="278746"/>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vert="horz" wrap="square" lIns="101669" tIns="50835" rIns="101669" bIns="50835" numCol="1" anchor="b" anchorCtr="0" compatLnSpc="1">
            <a:prstTxWarp prst="textNoShape">
              <a:avLst/>
            </a:prstTxWarp>
          </a:bodyPr>
          <a:lstStyle>
            <a:lvl1pPr>
              <a:defRPr lang="en-US" dirty="0"/>
            </a:lvl1pPr>
          </a:lstStyle>
          <a:p>
            <a:pPr lvl="0"/>
            <a:r>
              <a:rPr lang="en-US" dirty="0"/>
              <a:t>Click to edit Master title style</a:t>
            </a:r>
          </a:p>
        </p:txBody>
      </p:sp>
      <p:sp>
        <p:nvSpPr>
          <p:cNvPr id="3" name="Content Placeholder 2"/>
          <p:cNvSpPr>
            <a:spLocks noGrp="1"/>
          </p:cNvSpPr>
          <p:nvPr>
            <p:ph idx="1"/>
          </p:nvPr>
        </p:nvSpPr>
        <p:spPr>
          <a:xfrm>
            <a:off x="575234" y="1952857"/>
            <a:ext cx="7882966" cy="3615428"/>
          </a:xfrm>
        </p:spPr>
        <p:txBody>
          <a:bodyPr/>
          <a:lstStyle>
            <a:lvl1pPr marL="0" indent="0">
              <a:buFont typeface="Arial" panose="020B0604020202020204" pitchFamily="34" charset="0"/>
              <a:buNone/>
              <a:defRPr b="0">
                <a:solidFill>
                  <a:srgbClr val="0072BC"/>
                </a:solidFill>
                <a:latin typeface="Source Sans Pro" panose="020B0503030403020204" pitchFamily="34" charset="0"/>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0" hasCustomPrompt="1"/>
          </p:nvPr>
        </p:nvSpPr>
        <p:spPr>
          <a:xfrm>
            <a:off x="575234" y="5910738"/>
            <a:ext cx="7882966" cy="198904"/>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vert="horz" wrap="square" lIns="101669" tIns="50835" rIns="101669" bIns="50835" numCol="1" anchor="b" anchorCtr="0" compatLnSpc="1">
            <a:prstTxWarp prst="textNoShape">
              <a:avLst/>
            </a:prstTxWarp>
          </a:bodyPr>
          <a:lstStyle>
            <a:lvl1pPr marL="200316" indent="-200316">
              <a:buNone/>
              <a:defRPr lang="en-US" sz="800" dirty="0">
                <a:solidFill>
                  <a:schemeClr val="accent4"/>
                </a:solidFill>
                <a:latin typeface="Source Sans Pro Light" panose="020B0403030403020204" pitchFamily="34" charset="0"/>
                <a:ea typeface="ＭＳ Ｐゴシック" charset="-128"/>
                <a:cs typeface="Arial" panose="020B0604020202020204" pitchFamily="34" charset="0"/>
              </a:defRPr>
            </a:lvl1pPr>
          </a:lstStyle>
          <a:p>
            <a:pPr marL="0" lvl="0" indent="0" algn="l" defTabSz="899320" rtl="0" eaLnBrk="1" fontAlgn="base" hangingPunct="1">
              <a:lnSpc>
                <a:spcPct val="100000"/>
              </a:lnSpc>
              <a:spcBef>
                <a:spcPts val="0"/>
              </a:spcBef>
              <a:spcAft>
                <a:spcPts val="353"/>
              </a:spcAft>
              <a:buClr>
                <a:srgbClr val="0072BC"/>
              </a:buClr>
              <a:buNone/>
            </a:pPr>
            <a:r>
              <a:rPr lang="en-US" dirty="0"/>
              <a:t>Click to add source/footnote.</a:t>
            </a:r>
          </a:p>
        </p:txBody>
      </p:sp>
    </p:spTree>
    <p:extLst>
      <p:ext uri="{BB962C8B-B14F-4D97-AF65-F5344CB8AC3E}">
        <p14:creationId xmlns:p14="http://schemas.microsoft.com/office/powerpoint/2010/main" val="20730975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ne-line headline/2 columns">
    <p:spTree>
      <p:nvGrpSpPr>
        <p:cNvPr id="1" name=""/>
        <p:cNvGrpSpPr/>
        <p:nvPr/>
      </p:nvGrpSpPr>
      <p:grpSpPr>
        <a:xfrm>
          <a:off x="0" y="0"/>
          <a:ext cx="0" cy="0"/>
          <a:chOff x="0" y="0"/>
          <a:chExt cx="0" cy="0"/>
        </a:xfrm>
      </p:grpSpPr>
      <p:sp>
        <p:nvSpPr>
          <p:cNvPr id="2" name="Title 1"/>
          <p:cNvSpPr>
            <a:spLocks noGrp="1"/>
          </p:cNvSpPr>
          <p:nvPr>
            <p:ph type="title"/>
          </p:nvPr>
        </p:nvSpPr>
        <p:spPr>
          <a:xfrm>
            <a:off x="576072" y="1504206"/>
            <a:ext cx="7882128" cy="278746"/>
          </a:xfrm>
        </p:spPr>
        <p:txBody>
          <a:bodyPr/>
          <a:lstStyle>
            <a:lvl1pPr>
              <a:defRPr b="0">
                <a:latin typeface="Source Sans Pro" panose="020B0503030403020204" pitchFamily="34" charset="0"/>
              </a:defRPr>
            </a:lvl1pPr>
          </a:lstStyle>
          <a:p>
            <a:r>
              <a:rPr lang="en-US" dirty="0"/>
              <a:t>Click to edit Master title style</a:t>
            </a:r>
          </a:p>
        </p:txBody>
      </p:sp>
      <p:sp>
        <p:nvSpPr>
          <p:cNvPr id="3" name="Content Placeholder 2"/>
          <p:cNvSpPr>
            <a:spLocks noGrp="1"/>
          </p:cNvSpPr>
          <p:nvPr>
            <p:ph sz="half" idx="1"/>
          </p:nvPr>
        </p:nvSpPr>
        <p:spPr>
          <a:xfrm>
            <a:off x="567210" y="1952262"/>
            <a:ext cx="3767439" cy="374381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lstStyle>
            <a:lvl1pPr>
              <a:defRPr lang="en-US" smtClean="0">
                <a:solidFill>
                  <a:schemeClr val="accent4"/>
                </a:solidFill>
              </a:defRPr>
            </a:lvl1pPr>
            <a:lvl2pPr>
              <a:defRPr lang="en-US" smtClean="0">
                <a:solidFill>
                  <a:schemeClr val="accent4"/>
                </a:solidFill>
              </a:defRPr>
            </a:lvl2pPr>
            <a:lvl3pPr>
              <a:defRPr lang="en-US" smtClean="0">
                <a:solidFill>
                  <a:schemeClr val="accent4"/>
                </a:solidFill>
              </a:defRPr>
            </a:lvl3pPr>
            <a:lvl4pPr>
              <a:defRPr lang="en-US" smtClean="0">
                <a:solidFill>
                  <a:schemeClr val="accent4"/>
                </a:solidFill>
              </a:defRPr>
            </a:lvl4pPr>
            <a:lvl5pPr>
              <a:defRPr lang="en-US">
                <a:solidFill>
                  <a:schemeClr val="accent4"/>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785845" y="1952262"/>
            <a:ext cx="3672355" cy="374381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lstStyle>
            <a:lvl1pPr>
              <a:defRPr lang="en-US" smtClean="0">
                <a:solidFill>
                  <a:schemeClr val="accent4"/>
                </a:solidFill>
              </a:defRPr>
            </a:lvl1pPr>
            <a:lvl2pPr>
              <a:defRPr lang="en-US" smtClean="0">
                <a:solidFill>
                  <a:schemeClr val="accent4"/>
                </a:solidFill>
              </a:defRPr>
            </a:lvl2pPr>
            <a:lvl3pPr>
              <a:defRPr lang="en-US" smtClean="0">
                <a:solidFill>
                  <a:schemeClr val="accent4"/>
                </a:solidFill>
              </a:defRPr>
            </a:lvl3pPr>
            <a:lvl4pPr>
              <a:defRPr lang="en-US" smtClean="0">
                <a:solidFill>
                  <a:schemeClr val="accent4"/>
                </a:solidFill>
              </a:defRPr>
            </a:lvl4pPr>
            <a:lvl5pPr>
              <a:defRPr lang="en-US">
                <a:solidFill>
                  <a:schemeClr val="accent4"/>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4"/>
          <p:cNvSpPr>
            <a:spLocks noGrp="1"/>
          </p:cNvSpPr>
          <p:nvPr>
            <p:ph type="body" sz="quarter" idx="10" hasCustomPrompt="1"/>
          </p:nvPr>
        </p:nvSpPr>
        <p:spPr>
          <a:xfrm>
            <a:off x="567210" y="5910738"/>
            <a:ext cx="7890989" cy="198904"/>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vert="horz" wrap="square" lIns="101669" tIns="50835" rIns="101669" bIns="50835" numCol="1" anchor="b" anchorCtr="0" compatLnSpc="1">
            <a:prstTxWarp prst="textNoShape">
              <a:avLst/>
            </a:prstTxWarp>
          </a:bodyPr>
          <a:lstStyle>
            <a:lvl1pPr>
              <a:defRPr lang="en-US" sz="800" dirty="0">
                <a:solidFill>
                  <a:schemeClr val="accent4"/>
                </a:solidFill>
                <a:latin typeface="Source Sans Pro Light" panose="020B0403030403020204" pitchFamily="34" charset="0"/>
                <a:ea typeface="ＭＳ Ｐゴシック" charset="-128"/>
                <a:cs typeface="Arial" panose="020B0604020202020204" pitchFamily="34" charset="0"/>
              </a:defRPr>
            </a:lvl1pPr>
          </a:lstStyle>
          <a:p>
            <a:pPr marL="0" lvl="0" indent="0" algn="l" defTabSz="899320" rtl="0" eaLnBrk="1" fontAlgn="base" hangingPunct="1">
              <a:lnSpc>
                <a:spcPct val="100000"/>
              </a:lnSpc>
              <a:spcBef>
                <a:spcPts val="0"/>
              </a:spcBef>
              <a:spcAft>
                <a:spcPts val="353"/>
              </a:spcAft>
              <a:buClr>
                <a:srgbClr val="0072BC"/>
              </a:buClr>
              <a:buNone/>
            </a:pPr>
            <a:r>
              <a:rPr lang="en-US" dirty="0"/>
              <a:t>Click to add source/footnote.</a:t>
            </a:r>
          </a:p>
        </p:txBody>
      </p:sp>
    </p:spTree>
    <p:extLst>
      <p:ext uri="{BB962C8B-B14F-4D97-AF65-F5344CB8AC3E}">
        <p14:creationId xmlns:p14="http://schemas.microsoft.com/office/powerpoint/2010/main" val="29890890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ne-line headline/2 columns bold first bullet">
    <p:spTree>
      <p:nvGrpSpPr>
        <p:cNvPr id="1" name=""/>
        <p:cNvGrpSpPr/>
        <p:nvPr/>
      </p:nvGrpSpPr>
      <p:grpSpPr>
        <a:xfrm>
          <a:off x="0" y="0"/>
          <a:ext cx="0" cy="0"/>
          <a:chOff x="0" y="0"/>
          <a:chExt cx="0" cy="0"/>
        </a:xfrm>
      </p:grpSpPr>
      <p:sp>
        <p:nvSpPr>
          <p:cNvPr id="2" name="Title 1"/>
          <p:cNvSpPr>
            <a:spLocks noGrp="1"/>
          </p:cNvSpPr>
          <p:nvPr>
            <p:ph type="title"/>
          </p:nvPr>
        </p:nvSpPr>
        <p:spPr>
          <a:xfrm>
            <a:off x="576072" y="1504209"/>
            <a:ext cx="7882128" cy="278746"/>
          </a:xfrm>
        </p:spPr>
        <p:txBody>
          <a:bodyPr/>
          <a:lstStyle>
            <a:lvl1pPr>
              <a:defRPr>
                <a:latin typeface="Source Sans Pro" panose="020B0503030403020204" pitchFamily="34" charset="0"/>
              </a:defRPr>
            </a:lvl1pPr>
          </a:lstStyle>
          <a:p>
            <a:r>
              <a:rPr lang="en-US" dirty="0"/>
              <a:t>Click to edit Master title style</a:t>
            </a:r>
          </a:p>
        </p:txBody>
      </p:sp>
      <p:sp>
        <p:nvSpPr>
          <p:cNvPr id="3" name="Content Placeholder 2"/>
          <p:cNvSpPr>
            <a:spLocks noGrp="1"/>
          </p:cNvSpPr>
          <p:nvPr>
            <p:ph sz="half" idx="1"/>
          </p:nvPr>
        </p:nvSpPr>
        <p:spPr>
          <a:xfrm>
            <a:off x="566928" y="1952265"/>
            <a:ext cx="3767328" cy="3739896"/>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lstStyle>
            <a:lvl1pPr marL="0" indent="0">
              <a:buFont typeface="Arial" panose="020B0604020202020204" pitchFamily="34" charset="0"/>
              <a:buNone/>
              <a:defRPr lang="en-US" b="0" smtClean="0">
                <a:solidFill>
                  <a:srgbClr val="0072BC"/>
                </a:solidFill>
                <a:latin typeface="Source Sans Pro" panose="020B0503030403020204" pitchFamily="34" charset="0"/>
              </a:defRPr>
            </a:lvl1pPr>
            <a:lvl2pPr>
              <a:defRPr lang="en-US" smtClean="0">
                <a:solidFill>
                  <a:schemeClr val="accent4"/>
                </a:solidFill>
              </a:defRPr>
            </a:lvl2pPr>
            <a:lvl3pPr>
              <a:defRPr lang="en-US" smtClean="0">
                <a:solidFill>
                  <a:schemeClr val="accent4"/>
                </a:solidFill>
              </a:defRPr>
            </a:lvl3pPr>
            <a:lvl4pPr>
              <a:defRPr lang="en-US" smtClean="0">
                <a:solidFill>
                  <a:schemeClr val="accent4"/>
                </a:solidFill>
              </a:defRPr>
            </a:lvl4pPr>
            <a:lvl5pPr>
              <a:defRPr lang="en-US">
                <a:solidFill>
                  <a:schemeClr val="accent4"/>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782312" y="1952265"/>
            <a:ext cx="3675888" cy="3739896"/>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lstStyle>
            <a:lvl1pPr marL="0" indent="0">
              <a:buFont typeface="Arial" panose="020B0604020202020204" pitchFamily="34" charset="0"/>
              <a:buNone/>
              <a:defRPr lang="en-US" sz="2400" b="0" dirty="0" smtClean="0">
                <a:solidFill>
                  <a:srgbClr val="0072BC"/>
                </a:solidFill>
                <a:latin typeface="Source Sans Pro" panose="020B0503030403020204" pitchFamily="34" charset="0"/>
                <a:ea typeface="ＭＳ Ｐゴシック" charset="-128"/>
                <a:cs typeface="Arial" panose="020B0604020202020204" pitchFamily="34" charset="0"/>
              </a:defRPr>
            </a:lvl1pPr>
            <a:lvl2pPr marL="847192" indent="-342900">
              <a:defRPr lang="en-US" sz="2000" dirty="0">
                <a:solidFill>
                  <a:schemeClr val="accent4"/>
                </a:solidFill>
                <a:latin typeface="Source Sans Pro Light" panose="020B0403030403020204" pitchFamily="34" charset="0"/>
                <a:ea typeface="ＭＳ Ｐゴシック" charset="-128"/>
                <a:cs typeface="Arial" panose="020B0604020202020204" pitchFamily="34" charset="0"/>
              </a:defRPr>
            </a:lvl2pPr>
            <a:lvl3pPr marL="790042" indent="-285750">
              <a:defRPr lang="en-US" sz="1800" dirty="0" smtClean="0">
                <a:solidFill>
                  <a:schemeClr val="accent4"/>
                </a:solidFill>
                <a:latin typeface="Source Sans Pro Light" panose="020B0403030403020204" pitchFamily="34" charset="0"/>
                <a:ea typeface="ＭＳ Ｐゴシック" charset="-128"/>
                <a:cs typeface="Arial" panose="020B0604020202020204" pitchFamily="34" charset="0"/>
              </a:defRPr>
            </a:lvl3pPr>
            <a:lvl4pPr marL="1295734" indent="-285750">
              <a:defRPr lang="en-US" sz="1400" dirty="0">
                <a:solidFill>
                  <a:schemeClr val="accent4"/>
                </a:solidFill>
                <a:latin typeface="Source Sans Pro Light" panose="020B0403030403020204" pitchFamily="34" charset="0"/>
                <a:ea typeface="ＭＳ Ｐゴシック" charset="-128"/>
                <a:cs typeface="Arial" panose="020B0604020202020204" pitchFamily="34" charset="0"/>
              </a:defRPr>
            </a:lvl4pPr>
            <a:lvl5pPr marL="453862" indent="-200316">
              <a:defRPr lang="en-US" sz="1400" dirty="0">
                <a:solidFill>
                  <a:schemeClr val="accent4"/>
                </a:solidFill>
                <a:latin typeface="Source Sans Pro Light" panose="020B0403030403020204" pitchFamily="34" charset="0"/>
                <a:ea typeface="ＭＳ Ｐゴシック" charset="-128"/>
                <a:cs typeface="Arial" panose="020B0604020202020204" pitchFamily="34" charset="0"/>
              </a:defRPr>
            </a:lvl5pPr>
          </a:lstStyle>
          <a:p>
            <a:pPr marL="0" lvl="0" indent="0" algn="l" defTabSz="899320" rtl="0" eaLnBrk="1" fontAlgn="base" hangingPunct="1">
              <a:lnSpc>
                <a:spcPct val="110000"/>
              </a:lnSpc>
              <a:spcBef>
                <a:spcPct val="80000"/>
              </a:spcBef>
              <a:spcAft>
                <a:spcPct val="0"/>
              </a:spcAft>
              <a:buClr>
                <a:srgbClr val="0072BC"/>
              </a:buClr>
              <a:buFont typeface="Arial" panose="020B0604020202020204" pitchFamily="34" charset="0"/>
              <a:buNone/>
            </a:pPr>
            <a:r>
              <a:rPr lang="en-US" dirty="0"/>
              <a:t>Click to edit Master text styles</a:t>
            </a:r>
          </a:p>
          <a:p>
            <a:pPr marL="453862" lvl="1" indent="-200316" algn="l" defTabSz="899320" rtl="0" eaLnBrk="1" fontAlgn="base" hangingPunct="1">
              <a:lnSpc>
                <a:spcPct val="110000"/>
              </a:lnSpc>
              <a:spcBef>
                <a:spcPct val="0"/>
              </a:spcBef>
              <a:spcAft>
                <a:spcPct val="0"/>
              </a:spcAft>
              <a:buClr>
                <a:srgbClr val="0072BC"/>
              </a:buClr>
              <a:buFont typeface="Arial Black" pitchFamily="34" charset="0"/>
              <a:buChar char="–"/>
            </a:pPr>
            <a:r>
              <a:rPr lang="en-US" dirty="0"/>
              <a:t>Second level</a:t>
            </a:r>
          </a:p>
          <a:p>
            <a:pPr marL="617758" lvl="2" indent="-113466" algn="l" defTabSz="899320" rtl="0" eaLnBrk="1" fontAlgn="base" hangingPunct="1">
              <a:lnSpc>
                <a:spcPct val="110000"/>
              </a:lnSpc>
              <a:spcBef>
                <a:spcPct val="0"/>
              </a:spcBef>
              <a:spcAft>
                <a:spcPct val="0"/>
              </a:spcAft>
              <a:buClr>
                <a:srgbClr val="0072BC"/>
              </a:buClr>
              <a:buFont typeface="Arial Black" pitchFamily="34" charset="0"/>
              <a:buChar char="•"/>
            </a:pPr>
            <a:r>
              <a:rPr lang="en-US" dirty="0"/>
              <a:t>Third level</a:t>
            </a:r>
          </a:p>
          <a:p>
            <a:pPr marL="907725" lvl="3" indent="-151287" algn="l" defTabSz="899320" rtl="0" eaLnBrk="1" fontAlgn="base" hangingPunct="1">
              <a:lnSpc>
                <a:spcPct val="110000"/>
              </a:lnSpc>
              <a:spcBef>
                <a:spcPct val="0"/>
              </a:spcBef>
              <a:spcAft>
                <a:spcPct val="0"/>
              </a:spcAft>
              <a:buClr>
                <a:srgbClr val="0072BC"/>
              </a:buClr>
              <a:buFont typeface="Arial" charset="0"/>
              <a:buChar char="–"/>
            </a:pPr>
            <a:r>
              <a:rPr lang="en-US" dirty="0"/>
              <a:t>Fourth level</a:t>
            </a:r>
          </a:p>
          <a:p>
            <a:pPr marL="1157069" lvl="4" indent="-147085" algn="l" defTabSz="899320" rtl="0" eaLnBrk="1" fontAlgn="base" hangingPunct="1">
              <a:lnSpc>
                <a:spcPct val="110000"/>
              </a:lnSpc>
              <a:spcBef>
                <a:spcPct val="0"/>
              </a:spcBef>
              <a:spcAft>
                <a:spcPct val="0"/>
              </a:spcAft>
              <a:buClr>
                <a:srgbClr val="0072BC"/>
              </a:buClr>
              <a:buFont typeface="Arial" charset="0"/>
              <a:buChar char="•"/>
            </a:pPr>
            <a:r>
              <a:rPr lang="en-US" dirty="0"/>
              <a:t>Fifth level</a:t>
            </a:r>
          </a:p>
        </p:txBody>
      </p:sp>
      <p:sp>
        <p:nvSpPr>
          <p:cNvPr id="6" name="Text Placeholder 4"/>
          <p:cNvSpPr>
            <a:spLocks noGrp="1"/>
          </p:cNvSpPr>
          <p:nvPr>
            <p:ph type="body" sz="quarter" idx="10" hasCustomPrompt="1"/>
          </p:nvPr>
        </p:nvSpPr>
        <p:spPr>
          <a:xfrm>
            <a:off x="576072" y="5910738"/>
            <a:ext cx="7882128" cy="198904"/>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vert="horz" wrap="square" lIns="101669" tIns="50835" rIns="101669" bIns="50835" numCol="1" anchor="b" anchorCtr="0" compatLnSpc="1">
            <a:prstTxWarp prst="textNoShape">
              <a:avLst/>
            </a:prstTxWarp>
          </a:bodyPr>
          <a:lstStyle>
            <a:lvl1pPr>
              <a:defRPr lang="en-US" sz="800" dirty="0">
                <a:solidFill>
                  <a:schemeClr val="accent4"/>
                </a:solidFill>
                <a:latin typeface="Source Sans Pro Light" panose="020B0403030403020204" pitchFamily="34" charset="0"/>
                <a:ea typeface="ＭＳ Ｐゴシック" charset="-128"/>
                <a:cs typeface="Arial" panose="020B0604020202020204" pitchFamily="34" charset="0"/>
              </a:defRPr>
            </a:lvl1pPr>
          </a:lstStyle>
          <a:p>
            <a:pPr marL="0" lvl="0" indent="0" algn="l" defTabSz="899320" rtl="0" eaLnBrk="1" fontAlgn="base" hangingPunct="1">
              <a:lnSpc>
                <a:spcPct val="100000"/>
              </a:lnSpc>
              <a:spcBef>
                <a:spcPts val="0"/>
              </a:spcBef>
              <a:spcAft>
                <a:spcPts val="353"/>
              </a:spcAft>
              <a:buClr>
                <a:srgbClr val="0072BC"/>
              </a:buClr>
              <a:buNone/>
            </a:pPr>
            <a:r>
              <a:rPr lang="en-US" dirty="0"/>
              <a:t>Click to add source/footnote.</a:t>
            </a:r>
          </a:p>
        </p:txBody>
      </p:sp>
    </p:spTree>
    <p:extLst>
      <p:ext uri="{BB962C8B-B14F-4D97-AF65-F5344CB8AC3E}">
        <p14:creationId xmlns:p14="http://schemas.microsoft.com/office/powerpoint/2010/main" val="772308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75234" y="1503639"/>
            <a:ext cx="7882966" cy="278746"/>
          </a:xfrm>
        </p:spPr>
        <p:txBody>
          <a:bodyPr/>
          <a:lstStyle>
            <a:lvl1pPr>
              <a:defRPr>
                <a:latin typeface="Source Sans Pro" panose="020B0503030403020204" pitchFamily="34" charset="0"/>
              </a:defRPr>
            </a:lvl1pPr>
          </a:lstStyle>
          <a:p>
            <a:r>
              <a:rPr lang="en-US" dirty="0"/>
              <a:t>Click to edit Master title style</a:t>
            </a:r>
          </a:p>
        </p:txBody>
      </p:sp>
      <p:sp>
        <p:nvSpPr>
          <p:cNvPr id="3" name="Text Placeholder 4"/>
          <p:cNvSpPr>
            <a:spLocks noGrp="1"/>
          </p:cNvSpPr>
          <p:nvPr>
            <p:ph type="body" sz="quarter" idx="10" hasCustomPrompt="1"/>
          </p:nvPr>
        </p:nvSpPr>
        <p:spPr>
          <a:xfrm>
            <a:off x="575234" y="5910738"/>
            <a:ext cx="7882966" cy="198904"/>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vert="horz" wrap="square" lIns="101669" tIns="50835" rIns="101669" bIns="50835" numCol="1" anchor="b" anchorCtr="0" compatLnSpc="1">
            <a:prstTxWarp prst="textNoShape">
              <a:avLst/>
            </a:prstTxWarp>
          </a:bodyPr>
          <a:lstStyle>
            <a:lvl1pPr>
              <a:defRPr lang="en-US" sz="800" dirty="0">
                <a:solidFill>
                  <a:schemeClr val="accent4"/>
                </a:solidFill>
                <a:latin typeface="Source Sans Pro Light" panose="020B0403030403020204" pitchFamily="34" charset="0"/>
                <a:ea typeface="ＭＳ Ｐゴシック" charset="-128"/>
                <a:cs typeface="Arial" panose="020B0604020202020204" pitchFamily="34" charset="0"/>
              </a:defRPr>
            </a:lvl1pPr>
          </a:lstStyle>
          <a:p>
            <a:pPr marL="0" lvl="0" indent="0" algn="l" defTabSz="899320" rtl="0" eaLnBrk="1" fontAlgn="base" hangingPunct="1">
              <a:lnSpc>
                <a:spcPct val="100000"/>
              </a:lnSpc>
              <a:spcBef>
                <a:spcPts val="0"/>
              </a:spcBef>
              <a:spcAft>
                <a:spcPts val="353"/>
              </a:spcAft>
              <a:buClr>
                <a:srgbClr val="0072BC"/>
              </a:buClr>
              <a:buNone/>
            </a:pPr>
            <a:r>
              <a:rPr lang="en-US" dirty="0"/>
              <a:t>Click to add source/footnote.</a:t>
            </a:r>
          </a:p>
        </p:txBody>
      </p:sp>
    </p:spTree>
    <p:extLst>
      <p:ext uri="{BB962C8B-B14F-4D97-AF65-F5344CB8AC3E}">
        <p14:creationId xmlns:p14="http://schemas.microsoft.com/office/powerpoint/2010/main" val="482999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extBox 1"/>
          <p:cNvSpPr txBox="1"/>
          <p:nvPr userDrawn="1"/>
        </p:nvSpPr>
        <p:spPr>
          <a:xfrm>
            <a:off x="594889" y="5605155"/>
            <a:ext cx="7772400" cy="523220"/>
          </a:xfrm>
          <a:prstGeom prst="rect">
            <a:avLst/>
          </a:prstGeom>
          <a:noFill/>
        </p:spPr>
        <p:txBody>
          <a:bodyPr wrap="square" rtlCol="0">
            <a:spAutoFit/>
          </a:bodyPr>
          <a:lstStyle/>
          <a:p>
            <a:pPr algn="l"/>
            <a:r>
              <a:rPr lang="en-US" sz="1400" dirty="0">
                <a:solidFill>
                  <a:srgbClr val="0072BC"/>
                </a:solidFill>
                <a:latin typeface="+mj-lt"/>
              </a:rPr>
              <a:t>Putnam Retail</a:t>
            </a:r>
            <a:r>
              <a:rPr lang="en-US" sz="1400" baseline="0" dirty="0">
                <a:solidFill>
                  <a:srgbClr val="0072BC"/>
                </a:solidFill>
                <a:latin typeface="+mj-lt"/>
              </a:rPr>
              <a:t> Management</a:t>
            </a:r>
          </a:p>
          <a:p>
            <a:pPr algn="l"/>
            <a:r>
              <a:rPr lang="en-US" sz="1400" baseline="0" dirty="0">
                <a:solidFill>
                  <a:srgbClr val="0072BC"/>
                </a:solidFill>
                <a:latin typeface="+mj-lt"/>
              </a:rPr>
              <a:t>putnam.com</a:t>
            </a:r>
            <a:endParaRPr lang="en-US" sz="1400" dirty="0">
              <a:solidFill>
                <a:srgbClr val="0072BC"/>
              </a:solidFill>
              <a:latin typeface="+mj-lt"/>
            </a:endParaRPr>
          </a:p>
        </p:txBody>
      </p:sp>
    </p:spTree>
    <p:extLst>
      <p:ext uri="{BB962C8B-B14F-4D97-AF65-F5344CB8AC3E}">
        <p14:creationId xmlns:p14="http://schemas.microsoft.com/office/powerpoint/2010/main" val="9797511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sclosure ">
    <p:spTree>
      <p:nvGrpSpPr>
        <p:cNvPr id="1" name=""/>
        <p:cNvGrpSpPr/>
        <p:nvPr/>
      </p:nvGrpSpPr>
      <p:grpSpPr>
        <a:xfrm>
          <a:off x="0" y="0"/>
          <a:ext cx="0" cy="0"/>
          <a:chOff x="0" y="0"/>
          <a:chExt cx="0" cy="0"/>
        </a:xfrm>
      </p:grpSpPr>
      <p:sp>
        <p:nvSpPr>
          <p:cNvPr id="3" name="TextBox 2"/>
          <p:cNvSpPr txBox="1"/>
          <p:nvPr userDrawn="1"/>
        </p:nvSpPr>
        <p:spPr>
          <a:xfrm>
            <a:off x="594889" y="5605155"/>
            <a:ext cx="7772400" cy="523220"/>
          </a:xfrm>
          <a:prstGeom prst="rect">
            <a:avLst/>
          </a:prstGeom>
          <a:noFill/>
        </p:spPr>
        <p:txBody>
          <a:bodyPr wrap="square" rtlCol="0">
            <a:spAutoFit/>
          </a:bodyPr>
          <a:lstStyle/>
          <a:p>
            <a:pPr algn="l"/>
            <a:r>
              <a:rPr lang="en-US" sz="1400" dirty="0">
                <a:solidFill>
                  <a:schemeClr val="tx1"/>
                </a:solidFill>
                <a:latin typeface="+mj-lt"/>
              </a:rPr>
              <a:t>Putnam Retail</a:t>
            </a:r>
            <a:r>
              <a:rPr lang="en-US" sz="1400" baseline="0" dirty="0">
                <a:solidFill>
                  <a:schemeClr val="tx1"/>
                </a:solidFill>
                <a:latin typeface="+mj-lt"/>
              </a:rPr>
              <a:t> Management</a:t>
            </a:r>
          </a:p>
          <a:p>
            <a:pPr algn="l"/>
            <a:r>
              <a:rPr lang="en-US" sz="1400" baseline="0" dirty="0">
                <a:solidFill>
                  <a:schemeClr val="tx1"/>
                </a:solidFill>
                <a:latin typeface="+mj-lt"/>
              </a:rPr>
              <a:t>putnam.com</a:t>
            </a:r>
            <a:endParaRPr lang="en-US" sz="1400" dirty="0">
              <a:solidFill>
                <a:schemeClr val="tx1"/>
              </a:solidFill>
              <a:latin typeface="+mj-lt"/>
            </a:endParaRPr>
          </a:p>
        </p:txBody>
      </p:sp>
      <p:sp>
        <p:nvSpPr>
          <p:cNvPr id="6" name="Content Placeholder 5"/>
          <p:cNvSpPr>
            <a:spLocks noGrp="1"/>
          </p:cNvSpPr>
          <p:nvPr>
            <p:ph sz="quarter" idx="10"/>
          </p:nvPr>
        </p:nvSpPr>
        <p:spPr>
          <a:xfrm>
            <a:off x="575234" y="2416175"/>
            <a:ext cx="7882966" cy="2820988"/>
          </a:xfrm>
        </p:spPr>
        <p:txBody>
          <a:bodyPr anchor="b" anchorCtr="0"/>
          <a:lstStyle>
            <a:lvl1pPr marL="0" indent="0">
              <a:buNone/>
              <a:defRPr sz="1400">
                <a:solidFill>
                  <a:schemeClr val="accent4"/>
                </a:solidFill>
              </a:defRPr>
            </a:lvl1pPr>
            <a:lvl2pPr marL="253546" indent="0">
              <a:buNone/>
              <a:defRPr sz="1400">
                <a:solidFill>
                  <a:schemeClr val="accent4"/>
                </a:solidFill>
              </a:defRPr>
            </a:lvl2pPr>
            <a:lvl3pPr marL="504292" indent="0">
              <a:buNone/>
              <a:defRPr sz="1400">
                <a:solidFill>
                  <a:schemeClr val="accent4"/>
                </a:solidFill>
              </a:defRPr>
            </a:lvl3pPr>
            <a:lvl4pPr marL="756438" indent="0">
              <a:buNone/>
              <a:defRPr sz="1400">
                <a:solidFill>
                  <a:schemeClr val="accent4"/>
                </a:solidFill>
              </a:defRPr>
            </a:lvl4pPr>
            <a:lvl5pPr marL="1009984" indent="0">
              <a:buNone/>
              <a:defRPr sz="1400">
                <a:solidFill>
                  <a:schemeClr val="accent4"/>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481621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gray">
          <a:xfrm>
            <a:off x="575234" y="1489990"/>
            <a:ext cx="7882966" cy="278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vert="horz" wrap="square" lIns="101669" tIns="50835" rIns="101669" bIns="50835" numCol="1" anchor="b"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573792" y="1923300"/>
            <a:ext cx="7884408" cy="3503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vert="horz" wrap="square" lIns="101669" tIns="50835" rIns="101669" bIns="50835"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p:cNvSpPr>
            <a:spLocks noChangeArrowheads="1"/>
          </p:cNvSpPr>
          <p:nvPr/>
        </p:nvSpPr>
        <p:spPr bwMode="auto">
          <a:xfrm>
            <a:off x="591606" y="6195967"/>
            <a:ext cx="1077162" cy="198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wrap="none" lIns="89666" tIns="44834" rIns="89666" bIns="44834">
            <a:spAutoFit/>
          </a:bodyPr>
          <a:lstStyle/>
          <a:p>
            <a:pPr algn="l" defTabSz="899320"/>
            <a:r>
              <a:rPr lang="en-US" sz="700" dirty="0">
                <a:solidFill>
                  <a:schemeClr val="accent4"/>
                </a:solidFill>
                <a:latin typeface="+mn-lt"/>
                <a:cs typeface="Arial" panose="020B0604020202020204" pitchFamily="34" charset="0"/>
              </a:rPr>
              <a:t>PPT307</a:t>
            </a:r>
            <a:r>
              <a:rPr lang="en-US" sz="700" baseline="0" dirty="0">
                <a:solidFill>
                  <a:schemeClr val="accent4"/>
                </a:solidFill>
                <a:latin typeface="+mn-lt"/>
                <a:cs typeface="Arial" panose="020B0604020202020204" pitchFamily="34" charset="0"/>
              </a:rPr>
              <a:t>.</a:t>
            </a:r>
            <a:r>
              <a:rPr lang="en-US" sz="700" dirty="0">
                <a:solidFill>
                  <a:schemeClr val="accent4"/>
                </a:solidFill>
                <a:latin typeface="+mn-lt"/>
              </a:rPr>
              <a:t>AD</a:t>
            </a:r>
            <a:r>
              <a:rPr lang="en-US" sz="700" dirty="0">
                <a:solidFill>
                  <a:schemeClr val="accent4"/>
                </a:solidFill>
                <a:effectLst/>
                <a:latin typeface="+mn-lt"/>
              </a:rPr>
              <a:t>3067409  </a:t>
            </a:r>
            <a:r>
              <a:rPr lang="en-US" sz="700" baseline="0" dirty="0">
                <a:solidFill>
                  <a:schemeClr val="accent4"/>
                </a:solidFill>
                <a:latin typeface="+mn-lt"/>
                <a:cs typeface="Arial" panose="020B0604020202020204" pitchFamily="34" charset="0"/>
              </a:rPr>
              <a:t>8/23</a:t>
            </a:r>
            <a:endParaRPr lang="en-US" sz="700" dirty="0">
              <a:solidFill>
                <a:schemeClr val="accent4"/>
              </a:solidFill>
              <a:latin typeface="+mn-lt"/>
              <a:cs typeface="Arial" panose="020B0604020202020204" pitchFamily="34" charset="0"/>
            </a:endParaRPr>
          </a:p>
        </p:txBody>
      </p:sp>
      <p:sp>
        <p:nvSpPr>
          <p:cNvPr id="6" name="Rectangle 4"/>
          <p:cNvSpPr>
            <a:spLocks noChangeArrowheads="1"/>
          </p:cNvSpPr>
          <p:nvPr userDrawn="1"/>
        </p:nvSpPr>
        <p:spPr bwMode="auto">
          <a:xfrm>
            <a:off x="8458199" y="6222387"/>
            <a:ext cx="458851" cy="192269"/>
          </a:xfrm>
          <a:prstGeom prst="rect">
            <a:avLst/>
          </a:prstGeom>
          <a:noFill/>
          <a:ln w="9525">
            <a:noFill/>
            <a:miter lim="800000"/>
            <a:headEnd/>
            <a:tailEnd/>
          </a:ln>
          <a:effectLst/>
        </p:spPr>
        <p:txBody>
          <a:bodyPr wrap="square" lIns="118872" tIns="40341" rIns="40327" bIns="40341">
            <a:spAutoFit/>
          </a:bodyPr>
          <a:lstStyle/>
          <a:p>
            <a:pPr algn="l" defTabSz="899320">
              <a:lnSpc>
                <a:spcPct val="90000"/>
              </a:lnSpc>
            </a:pPr>
            <a:fld id="{83CC7474-DF72-47AC-A062-3527B7E588CB}" type="slidenum">
              <a:rPr lang="en-US" sz="800" b="0" i="0">
                <a:solidFill>
                  <a:schemeClr val="tx1"/>
                </a:solidFill>
                <a:latin typeface="Source Sans Pro Light" charset="0"/>
                <a:ea typeface="Source Sans Pro Light" charset="0"/>
                <a:cs typeface="Source Sans Pro Light" charset="0"/>
              </a:rPr>
              <a:pPr algn="l" defTabSz="899320">
                <a:lnSpc>
                  <a:spcPct val="90000"/>
                </a:lnSpc>
              </a:pPr>
              <a:t>‹#›</a:t>
            </a:fld>
            <a:endParaRPr lang="en-US" sz="800" b="0" i="0" dirty="0">
              <a:solidFill>
                <a:schemeClr val="tx1"/>
              </a:solidFill>
              <a:latin typeface="Source Sans Pro Light" charset="0"/>
              <a:ea typeface="Source Sans Pro Light" charset="0"/>
              <a:cs typeface="Source Sans Pro Light" charset="0"/>
            </a:endParaRPr>
          </a:p>
        </p:txBody>
      </p:sp>
      <p:sp>
        <p:nvSpPr>
          <p:cNvPr id="8" name="Text Placeholder 8"/>
          <p:cNvSpPr txBox="1">
            <a:spLocks/>
          </p:cNvSpPr>
          <p:nvPr userDrawn="1"/>
        </p:nvSpPr>
        <p:spPr>
          <a:xfrm>
            <a:off x="0" y="0"/>
            <a:ext cx="9144000" cy="457200"/>
          </a:xfrm>
          <a:prstGeom prst="rect">
            <a:avLst/>
          </a:prstGeom>
          <a:solidFill>
            <a:srgbClr val="0073BC"/>
          </a:solidFill>
        </p:spPr>
        <p:txBody>
          <a:bodyPr lIns="685800" tIns="0" rIns="201706" bIns="0" anchor="ct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en-US" sz="1800" b="0" i="0" smtClean="0">
                <a:solidFill>
                  <a:srgbClr val="FFFFFF"/>
                </a:solidFill>
                <a:effectLst/>
                <a:latin typeface="Source Sans Pro" panose="020B0503030403020204" pitchFamily="34" charset="0"/>
                <a:ea typeface="ＭＳ Ｐゴシック" charset="-128"/>
                <a:cs typeface="Arial" panose="020B0604020202020204" pitchFamily="34" charset="0"/>
              </a:defRPr>
            </a:lvl1pPr>
            <a:lvl2pPr marL="457200" indent="0" algn="l" defTabSz="1019175" rtl="0" eaLnBrk="1" fontAlgn="base" hangingPunct="1">
              <a:lnSpc>
                <a:spcPct val="110000"/>
              </a:lnSpc>
              <a:spcBef>
                <a:spcPct val="0"/>
              </a:spcBef>
              <a:spcAft>
                <a:spcPct val="0"/>
              </a:spcAft>
              <a:buClr>
                <a:schemeClr val="bg2"/>
              </a:buClr>
              <a:buFont typeface="Arial Black" pitchFamily="34" charset="0"/>
              <a:buNone/>
              <a:defRPr sz="1800">
                <a:solidFill>
                  <a:schemeClr val="tx1"/>
                </a:solidFill>
                <a:latin typeface="Source Sans Pro Light" panose="020B0403030403020204" pitchFamily="34" charset="0"/>
                <a:ea typeface="ＭＳ Ｐゴシック" charset="-128"/>
                <a:cs typeface="Arial" panose="020B0604020202020204" pitchFamily="34" charset="0"/>
              </a:defRPr>
            </a:lvl2pPr>
            <a:lvl3pPr marL="914400" indent="0" algn="l" defTabSz="1019175" rtl="0" eaLnBrk="1" fontAlgn="base" hangingPunct="1">
              <a:lnSpc>
                <a:spcPct val="110000"/>
              </a:lnSpc>
              <a:spcBef>
                <a:spcPct val="0"/>
              </a:spcBef>
              <a:spcAft>
                <a:spcPct val="0"/>
              </a:spcAft>
              <a:buClr>
                <a:schemeClr val="bg2"/>
              </a:buClr>
              <a:buNone/>
              <a:defRPr sz="1800">
                <a:solidFill>
                  <a:schemeClr val="tx1"/>
                </a:solidFill>
                <a:latin typeface="Source Sans Pro Light" panose="020B0403030403020204" pitchFamily="34" charset="0"/>
                <a:ea typeface="ＭＳ Ｐゴシック" charset="-128"/>
                <a:cs typeface="Arial" panose="020B0604020202020204" pitchFamily="34" charset="0"/>
              </a:defRPr>
            </a:lvl3pPr>
            <a:lvl4pPr marL="1371600" indent="0" algn="l" defTabSz="1019175" rtl="0" eaLnBrk="1" fontAlgn="base" hangingPunct="1">
              <a:lnSpc>
                <a:spcPct val="110000"/>
              </a:lnSpc>
              <a:spcBef>
                <a:spcPct val="0"/>
              </a:spcBef>
              <a:spcAft>
                <a:spcPct val="0"/>
              </a:spcAft>
              <a:buClr>
                <a:schemeClr val="bg2"/>
              </a:buClr>
              <a:buFont typeface="Arial" charset="0"/>
              <a:buNone/>
              <a:defRPr sz="1800">
                <a:solidFill>
                  <a:schemeClr val="tx1"/>
                </a:solidFill>
                <a:latin typeface="Source Sans Pro Light" panose="020B0403030403020204" pitchFamily="34" charset="0"/>
                <a:ea typeface="ＭＳ Ｐゴシック" charset="-128"/>
                <a:cs typeface="Arial" panose="020B0604020202020204" pitchFamily="34" charset="0"/>
              </a:defRPr>
            </a:lvl4pPr>
            <a:lvl5pPr marL="1828800" indent="0" algn="l" defTabSz="1019175" rtl="0" eaLnBrk="1" fontAlgn="base" hangingPunct="1">
              <a:lnSpc>
                <a:spcPct val="110000"/>
              </a:lnSpc>
              <a:spcBef>
                <a:spcPct val="0"/>
              </a:spcBef>
              <a:spcAft>
                <a:spcPct val="0"/>
              </a:spcAft>
              <a:buClr>
                <a:schemeClr val="bg2"/>
              </a:buClr>
              <a:buFont typeface="Arial" charset="0"/>
              <a:buNone/>
              <a:defRPr sz="1800">
                <a:solidFill>
                  <a:schemeClr val="tx1"/>
                </a:solidFill>
                <a:latin typeface="Source Sans Pro Light" panose="020B0403030403020204" pitchFamily="34" charset="0"/>
                <a:ea typeface="ＭＳ Ｐゴシック" charset="-128"/>
                <a:cs typeface="Arial" panose="020B0604020202020204" pitchFamily="34" charset="0"/>
              </a:defRPr>
            </a:lvl5pPr>
            <a:lvl6pPr marL="1617663" indent="-131763" algn="l" defTabSz="1019175" rtl="0" eaLnBrk="1" fontAlgn="base" hangingPunct="1">
              <a:lnSpc>
                <a:spcPct val="110000"/>
              </a:lnSpc>
              <a:spcBef>
                <a:spcPct val="30000"/>
              </a:spcBef>
              <a:spcAft>
                <a:spcPct val="0"/>
              </a:spcAft>
              <a:buClr>
                <a:schemeClr val="hlink"/>
              </a:buClr>
              <a:buFont typeface="Arial" charset="0"/>
              <a:buChar char="–"/>
              <a:defRPr sz="1000">
                <a:solidFill>
                  <a:schemeClr val="folHlink"/>
                </a:solidFill>
                <a:latin typeface="Gotham C2 Text" charset="0"/>
                <a:ea typeface="+mn-ea"/>
              </a:defRPr>
            </a:lvl6pPr>
            <a:lvl7pPr marL="2074863" indent="-131763" algn="l" defTabSz="1019175" rtl="0" eaLnBrk="1" fontAlgn="base" hangingPunct="1">
              <a:lnSpc>
                <a:spcPct val="110000"/>
              </a:lnSpc>
              <a:spcBef>
                <a:spcPct val="30000"/>
              </a:spcBef>
              <a:spcAft>
                <a:spcPct val="0"/>
              </a:spcAft>
              <a:buClr>
                <a:schemeClr val="hlink"/>
              </a:buClr>
              <a:buFont typeface="Arial" charset="0"/>
              <a:buChar char="–"/>
              <a:defRPr sz="1000">
                <a:solidFill>
                  <a:schemeClr val="folHlink"/>
                </a:solidFill>
                <a:latin typeface="Gotham C2 Text" charset="0"/>
                <a:ea typeface="+mn-ea"/>
              </a:defRPr>
            </a:lvl7pPr>
            <a:lvl8pPr marL="2532063" indent="-131763" algn="l" defTabSz="1019175" rtl="0" eaLnBrk="1" fontAlgn="base" hangingPunct="1">
              <a:lnSpc>
                <a:spcPct val="110000"/>
              </a:lnSpc>
              <a:spcBef>
                <a:spcPct val="30000"/>
              </a:spcBef>
              <a:spcAft>
                <a:spcPct val="0"/>
              </a:spcAft>
              <a:buClr>
                <a:schemeClr val="hlink"/>
              </a:buClr>
              <a:buFont typeface="Arial" charset="0"/>
              <a:buChar char="–"/>
              <a:defRPr sz="1000">
                <a:solidFill>
                  <a:schemeClr val="folHlink"/>
                </a:solidFill>
                <a:latin typeface="Gotham C2 Text" charset="0"/>
                <a:ea typeface="+mn-ea"/>
              </a:defRPr>
            </a:lvl8pPr>
            <a:lvl9pPr marL="2989263" indent="-131763" algn="l" defTabSz="1019175" rtl="0" eaLnBrk="1" fontAlgn="base" hangingPunct="1">
              <a:lnSpc>
                <a:spcPct val="110000"/>
              </a:lnSpc>
              <a:spcBef>
                <a:spcPct val="30000"/>
              </a:spcBef>
              <a:spcAft>
                <a:spcPct val="0"/>
              </a:spcAft>
              <a:buClr>
                <a:schemeClr val="hlink"/>
              </a:buClr>
              <a:buFont typeface="Arial" charset="0"/>
              <a:buChar char="–"/>
              <a:defRPr sz="1000">
                <a:solidFill>
                  <a:schemeClr val="folHlink"/>
                </a:solidFill>
                <a:latin typeface="Gotham C2 Text" charset="0"/>
                <a:ea typeface="+mn-ea"/>
              </a:defRPr>
            </a:lvl9pPr>
          </a:lstStyle>
          <a:p>
            <a:pPr marL="0" indent="0">
              <a:tabLst/>
              <a:defRPr/>
            </a:pPr>
            <a:r>
              <a:rPr lang="en-US" sz="1240" dirty="0"/>
              <a:t>Navigating the road to college</a:t>
            </a:r>
            <a:endParaRPr lang="en-US" sz="1240" b="0" i="0" kern="0" dirty="0">
              <a:latin typeface="Source Sans Pro" panose="020B0503030403020204" pitchFamily="34" charset="0"/>
              <a:ea typeface="Source Sans Pro Semibold" charset="0"/>
              <a:cs typeface="Source Sans Pro Semibold" charset="0"/>
            </a:endParaRPr>
          </a:p>
        </p:txBody>
      </p:sp>
      <p:pic>
        <p:nvPicPr>
          <p:cNvPr id="9" name="Picture 8"/>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7621648" y="6216277"/>
            <a:ext cx="836552" cy="204491"/>
          </a:xfrm>
          <a:prstGeom prst="rect">
            <a:avLst/>
          </a:prstGeom>
        </p:spPr>
      </p:pic>
    </p:spTree>
  </p:cSld>
  <p:clrMap bg1="lt1" tx1="dk1" bg2="lt2" tx2="dk2" accent1="accent1" accent2="accent2" accent3="accent3" accent4="accent4" accent5="accent5" accent6="accent6" hlink="hlink" folHlink="folHlink"/>
  <p:sldLayoutIdLst>
    <p:sldLayoutId id="2147483794" r:id="rId1"/>
    <p:sldLayoutId id="2147483795" r:id="rId2"/>
    <p:sldLayoutId id="2147483788" r:id="rId3"/>
    <p:sldLayoutId id="2147483797" r:id="rId4"/>
    <p:sldLayoutId id="2147483790" r:id="rId5"/>
    <p:sldLayoutId id="2147483798" r:id="rId6"/>
    <p:sldLayoutId id="2147483792" r:id="rId7"/>
    <p:sldLayoutId id="2147483793" r:id="rId8"/>
    <p:sldLayoutId id="2147483810" r:id="rId9"/>
    <p:sldLayoutId id="2147483809" r:id="rId10"/>
  </p:sldLayoutIdLst>
  <p:txStyles>
    <p:titleStyle>
      <a:lvl1pPr algn="l" defTabSz="899320" rtl="0" eaLnBrk="1" fontAlgn="base" hangingPunct="1">
        <a:lnSpc>
          <a:spcPct val="90000"/>
        </a:lnSpc>
        <a:spcBef>
          <a:spcPct val="0"/>
        </a:spcBef>
        <a:spcAft>
          <a:spcPct val="0"/>
        </a:spcAft>
        <a:defRPr sz="3600" b="0">
          <a:solidFill>
            <a:srgbClr val="0072BC"/>
          </a:solidFill>
          <a:latin typeface="Source Sans Pro" panose="020B0503030403020204" pitchFamily="34" charset="0"/>
          <a:ea typeface="ＭＳ Ｐゴシック" charset="-128"/>
          <a:cs typeface="Arial" panose="020B0604020202020204" pitchFamily="34" charset="0"/>
        </a:defRPr>
      </a:lvl1pPr>
      <a:lvl2pPr algn="l" defTabSz="899320" rtl="0" eaLnBrk="1" fontAlgn="base" hangingPunct="1">
        <a:lnSpc>
          <a:spcPct val="90000"/>
        </a:lnSpc>
        <a:spcBef>
          <a:spcPct val="0"/>
        </a:spcBef>
        <a:spcAft>
          <a:spcPct val="0"/>
        </a:spcAft>
        <a:defRPr sz="1765">
          <a:solidFill>
            <a:srgbClr val="000000"/>
          </a:solidFill>
          <a:latin typeface="Gotham C1 Head" charset="0"/>
          <a:ea typeface="ＭＳ Ｐゴシック" charset="-128"/>
          <a:cs typeface="MS PGothic" charset="0"/>
        </a:defRPr>
      </a:lvl2pPr>
      <a:lvl3pPr algn="l" defTabSz="899320" rtl="0" eaLnBrk="1" fontAlgn="base" hangingPunct="1">
        <a:lnSpc>
          <a:spcPct val="90000"/>
        </a:lnSpc>
        <a:spcBef>
          <a:spcPct val="0"/>
        </a:spcBef>
        <a:spcAft>
          <a:spcPct val="0"/>
        </a:spcAft>
        <a:defRPr sz="1765">
          <a:solidFill>
            <a:srgbClr val="000000"/>
          </a:solidFill>
          <a:latin typeface="Gotham C1 Head" charset="0"/>
          <a:ea typeface="ＭＳ Ｐゴシック" charset="-128"/>
          <a:cs typeface="MS PGothic" charset="0"/>
        </a:defRPr>
      </a:lvl3pPr>
      <a:lvl4pPr algn="l" defTabSz="899320" rtl="0" eaLnBrk="1" fontAlgn="base" hangingPunct="1">
        <a:lnSpc>
          <a:spcPct val="90000"/>
        </a:lnSpc>
        <a:spcBef>
          <a:spcPct val="0"/>
        </a:spcBef>
        <a:spcAft>
          <a:spcPct val="0"/>
        </a:spcAft>
        <a:defRPr sz="1765">
          <a:solidFill>
            <a:srgbClr val="000000"/>
          </a:solidFill>
          <a:latin typeface="Gotham C1 Head" charset="0"/>
          <a:ea typeface="ＭＳ Ｐゴシック" charset="-128"/>
          <a:cs typeface="MS PGothic" charset="0"/>
        </a:defRPr>
      </a:lvl4pPr>
      <a:lvl5pPr algn="l" defTabSz="899320" rtl="0" eaLnBrk="1" fontAlgn="base" hangingPunct="1">
        <a:lnSpc>
          <a:spcPct val="90000"/>
        </a:lnSpc>
        <a:spcBef>
          <a:spcPct val="0"/>
        </a:spcBef>
        <a:spcAft>
          <a:spcPct val="0"/>
        </a:spcAft>
        <a:defRPr sz="1765">
          <a:solidFill>
            <a:srgbClr val="000000"/>
          </a:solidFill>
          <a:latin typeface="Gotham C1 Head" charset="0"/>
          <a:ea typeface="ＭＳ Ｐゴシック" charset="-128"/>
          <a:cs typeface="MS PGothic" charset="0"/>
        </a:defRPr>
      </a:lvl5pPr>
      <a:lvl6pPr marL="403433" algn="l" defTabSz="899320" rtl="0" eaLnBrk="1" fontAlgn="base" hangingPunct="1">
        <a:spcBef>
          <a:spcPct val="0"/>
        </a:spcBef>
        <a:spcAft>
          <a:spcPct val="0"/>
        </a:spcAft>
        <a:defRPr>
          <a:solidFill>
            <a:schemeClr val="folHlink"/>
          </a:solidFill>
          <a:latin typeface="Gotham C1 Head" charset="0"/>
          <a:ea typeface="ＭＳ Ｐゴシック" charset="0"/>
        </a:defRPr>
      </a:lvl6pPr>
      <a:lvl7pPr marL="806867" algn="l" defTabSz="899320" rtl="0" eaLnBrk="1" fontAlgn="base" hangingPunct="1">
        <a:spcBef>
          <a:spcPct val="0"/>
        </a:spcBef>
        <a:spcAft>
          <a:spcPct val="0"/>
        </a:spcAft>
        <a:defRPr>
          <a:solidFill>
            <a:schemeClr val="folHlink"/>
          </a:solidFill>
          <a:latin typeface="Gotham C1 Head" charset="0"/>
          <a:ea typeface="ＭＳ Ｐゴシック" charset="0"/>
        </a:defRPr>
      </a:lvl7pPr>
      <a:lvl8pPr marL="1210300" algn="l" defTabSz="899320" rtl="0" eaLnBrk="1" fontAlgn="base" hangingPunct="1">
        <a:spcBef>
          <a:spcPct val="0"/>
        </a:spcBef>
        <a:spcAft>
          <a:spcPct val="0"/>
        </a:spcAft>
        <a:defRPr>
          <a:solidFill>
            <a:schemeClr val="folHlink"/>
          </a:solidFill>
          <a:latin typeface="Gotham C1 Head" charset="0"/>
          <a:ea typeface="ＭＳ Ｐゴシック" charset="0"/>
        </a:defRPr>
      </a:lvl8pPr>
      <a:lvl9pPr marL="1613733" algn="l" defTabSz="899320" rtl="0" eaLnBrk="1" fontAlgn="base" hangingPunct="1">
        <a:spcBef>
          <a:spcPct val="0"/>
        </a:spcBef>
        <a:spcAft>
          <a:spcPct val="0"/>
        </a:spcAft>
        <a:defRPr>
          <a:solidFill>
            <a:schemeClr val="folHlink"/>
          </a:solidFill>
          <a:latin typeface="Gotham C1 Head" charset="0"/>
          <a:ea typeface="ＭＳ Ｐゴシック" charset="0"/>
        </a:defRPr>
      </a:lvl9pPr>
    </p:titleStyle>
    <p:bodyStyle>
      <a:lvl1pPr marL="200316" indent="-200316" algn="l" defTabSz="899320" rtl="0" eaLnBrk="1" fontAlgn="base" hangingPunct="1">
        <a:lnSpc>
          <a:spcPct val="110000"/>
        </a:lnSpc>
        <a:spcBef>
          <a:spcPct val="80000"/>
        </a:spcBef>
        <a:spcAft>
          <a:spcPct val="0"/>
        </a:spcAft>
        <a:buClr>
          <a:srgbClr val="0072BC"/>
        </a:buClr>
        <a:buChar char="•"/>
        <a:defRPr sz="2400">
          <a:solidFill>
            <a:schemeClr val="tx1"/>
          </a:solidFill>
          <a:latin typeface="Source Sans Pro Light" panose="020B0403030403020204" pitchFamily="34" charset="0"/>
          <a:ea typeface="ＭＳ Ｐゴシック" charset="-128"/>
          <a:cs typeface="Arial" panose="020B0604020202020204" pitchFamily="34" charset="0"/>
        </a:defRPr>
      </a:lvl1pPr>
      <a:lvl2pPr marL="453862" indent="-200316" algn="l" defTabSz="899320" rtl="0" eaLnBrk="1" fontAlgn="base" hangingPunct="1">
        <a:lnSpc>
          <a:spcPct val="110000"/>
        </a:lnSpc>
        <a:spcBef>
          <a:spcPct val="0"/>
        </a:spcBef>
        <a:spcAft>
          <a:spcPct val="0"/>
        </a:spcAft>
        <a:buClr>
          <a:srgbClr val="0072BC"/>
        </a:buClr>
        <a:buFont typeface="Arial Black" pitchFamily="34" charset="0"/>
        <a:buChar char="–"/>
        <a:defRPr sz="2000">
          <a:solidFill>
            <a:schemeClr val="tx1"/>
          </a:solidFill>
          <a:latin typeface="Source Sans Pro Light" panose="020B0403030403020204" pitchFamily="34" charset="0"/>
          <a:ea typeface="ＭＳ Ｐゴシック" charset="-128"/>
          <a:cs typeface="Arial" panose="020B0604020202020204" pitchFamily="34" charset="0"/>
        </a:defRPr>
      </a:lvl2pPr>
      <a:lvl3pPr marL="617758" indent="-113466" algn="l" defTabSz="899320" rtl="0" eaLnBrk="1" fontAlgn="base" hangingPunct="1">
        <a:lnSpc>
          <a:spcPct val="110000"/>
        </a:lnSpc>
        <a:spcBef>
          <a:spcPct val="0"/>
        </a:spcBef>
        <a:spcAft>
          <a:spcPct val="0"/>
        </a:spcAft>
        <a:buClr>
          <a:srgbClr val="0072BC"/>
        </a:buClr>
        <a:buChar char="•"/>
        <a:defRPr sz="1800">
          <a:solidFill>
            <a:schemeClr val="tx1"/>
          </a:solidFill>
          <a:latin typeface="Source Sans Pro Light" panose="020B0403030403020204" pitchFamily="34" charset="0"/>
          <a:ea typeface="ＭＳ Ｐゴシック" charset="-128"/>
          <a:cs typeface="Arial" panose="020B0604020202020204" pitchFamily="34" charset="0"/>
        </a:defRPr>
      </a:lvl3pPr>
      <a:lvl4pPr marL="907725" indent="-151287" algn="l" defTabSz="899320" rtl="0" eaLnBrk="1" fontAlgn="base" hangingPunct="1">
        <a:lnSpc>
          <a:spcPct val="110000"/>
        </a:lnSpc>
        <a:spcBef>
          <a:spcPct val="0"/>
        </a:spcBef>
        <a:spcAft>
          <a:spcPct val="0"/>
        </a:spcAft>
        <a:buClr>
          <a:srgbClr val="0072BC"/>
        </a:buClr>
        <a:buFont typeface="Arial" charset="0"/>
        <a:buChar char="–"/>
        <a:defRPr sz="1400">
          <a:solidFill>
            <a:schemeClr val="tx1"/>
          </a:solidFill>
          <a:latin typeface="Source Sans Pro Light" panose="020B0403030403020204" pitchFamily="34" charset="0"/>
          <a:ea typeface="ＭＳ Ｐゴシック" charset="-128"/>
          <a:cs typeface="Arial" panose="020B0604020202020204" pitchFamily="34" charset="0"/>
        </a:defRPr>
      </a:lvl4pPr>
      <a:lvl5pPr marL="1157069" indent="-147085" algn="l" defTabSz="899320" rtl="0" eaLnBrk="1" fontAlgn="base" hangingPunct="1">
        <a:lnSpc>
          <a:spcPct val="110000"/>
        </a:lnSpc>
        <a:spcBef>
          <a:spcPct val="0"/>
        </a:spcBef>
        <a:spcAft>
          <a:spcPct val="0"/>
        </a:spcAft>
        <a:buClr>
          <a:srgbClr val="0072BC"/>
        </a:buClr>
        <a:buFont typeface="Arial" charset="0"/>
        <a:buChar char="•"/>
        <a:defRPr sz="1400">
          <a:solidFill>
            <a:schemeClr val="tx1"/>
          </a:solidFill>
          <a:latin typeface="Source Sans Pro Light" panose="020B0403030403020204" pitchFamily="34" charset="0"/>
          <a:ea typeface="ＭＳ Ｐゴシック" charset="-128"/>
          <a:cs typeface="Arial" panose="020B0604020202020204" pitchFamily="34" charset="0"/>
        </a:defRPr>
      </a:lvl5pPr>
      <a:lvl6pPr marL="1427426" indent="-116268" algn="l" defTabSz="899320" rtl="0" eaLnBrk="1" fontAlgn="base" hangingPunct="1">
        <a:lnSpc>
          <a:spcPct val="110000"/>
        </a:lnSpc>
        <a:spcBef>
          <a:spcPct val="30000"/>
        </a:spcBef>
        <a:spcAft>
          <a:spcPct val="0"/>
        </a:spcAft>
        <a:buClr>
          <a:schemeClr val="hlink"/>
        </a:buClr>
        <a:buFont typeface="Arial" charset="0"/>
        <a:buChar char="–"/>
        <a:defRPr sz="882">
          <a:solidFill>
            <a:schemeClr val="folHlink"/>
          </a:solidFill>
          <a:latin typeface="Gotham C2 Text" charset="0"/>
          <a:ea typeface="+mn-ea"/>
        </a:defRPr>
      </a:lvl6pPr>
      <a:lvl7pPr marL="1830859" indent="-116268" algn="l" defTabSz="899320" rtl="0" eaLnBrk="1" fontAlgn="base" hangingPunct="1">
        <a:lnSpc>
          <a:spcPct val="110000"/>
        </a:lnSpc>
        <a:spcBef>
          <a:spcPct val="30000"/>
        </a:spcBef>
        <a:spcAft>
          <a:spcPct val="0"/>
        </a:spcAft>
        <a:buClr>
          <a:schemeClr val="hlink"/>
        </a:buClr>
        <a:buFont typeface="Arial" charset="0"/>
        <a:buChar char="–"/>
        <a:defRPr sz="882">
          <a:solidFill>
            <a:schemeClr val="folHlink"/>
          </a:solidFill>
          <a:latin typeface="Gotham C2 Text" charset="0"/>
          <a:ea typeface="+mn-ea"/>
        </a:defRPr>
      </a:lvl7pPr>
      <a:lvl8pPr marL="2234292" indent="-116268" algn="l" defTabSz="899320" rtl="0" eaLnBrk="1" fontAlgn="base" hangingPunct="1">
        <a:lnSpc>
          <a:spcPct val="110000"/>
        </a:lnSpc>
        <a:spcBef>
          <a:spcPct val="30000"/>
        </a:spcBef>
        <a:spcAft>
          <a:spcPct val="0"/>
        </a:spcAft>
        <a:buClr>
          <a:schemeClr val="hlink"/>
        </a:buClr>
        <a:buFont typeface="Arial" charset="0"/>
        <a:buChar char="–"/>
        <a:defRPr sz="882">
          <a:solidFill>
            <a:schemeClr val="folHlink"/>
          </a:solidFill>
          <a:latin typeface="Gotham C2 Text" charset="0"/>
          <a:ea typeface="+mn-ea"/>
        </a:defRPr>
      </a:lvl8pPr>
      <a:lvl9pPr marL="2637726" indent="-116268" algn="l" defTabSz="899320" rtl="0" eaLnBrk="1" fontAlgn="base" hangingPunct="1">
        <a:lnSpc>
          <a:spcPct val="110000"/>
        </a:lnSpc>
        <a:spcBef>
          <a:spcPct val="30000"/>
        </a:spcBef>
        <a:spcAft>
          <a:spcPct val="0"/>
        </a:spcAft>
        <a:buClr>
          <a:schemeClr val="hlink"/>
        </a:buClr>
        <a:buFont typeface="Arial" charset="0"/>
        <a:buChar char="–"/>
        <a:defRPr sz="882">
          <a:solidFill>
            <a:schemeClr val="folHlink"/>
          </a:solidFill>
          <a:latin typeface="Gotham C2 Text" charset="0"/>
          <a:ea typeface="+mn-ea"/>
        </a:defRPr>
      </a:lvl9pPr>
    </p:bodyStyle>
    <p:otherStyle>
      <a:defPPr>
        <a:defRPr lang="en-US"/>
      </a:defPPr>
      <a:lvl1pPr marL="0" algn="l" defTabSz="403433" rtl="0" eaLnBrk="1" latinLnBrk="0" hangingPunct="1">
        <a:defRPr sz="1588" kern="1200">
          <a:solidFill>
            <a:schemeClr val="tx1"/>
          </a:solidFill>
          <a:latin typeface="+mn-lt"/>
          <a:ea typeface="+mn-ea"/>
          <a:cs typeface="+mn-cs"/>
        </a:defRPr>
      </a:lvl1pPr>
      <a:lvl2pPr marL="403433" algn="l" defTabSz="403433" rtl="0" eaLnBrk="1" latinLnBrk="0" hangingPunct="1">
        <a:defRPr sz="1588" kern="1200">
          <a:solidFill>
            <a:schemeClr val="tx1"/>
          </a:solidFill>
          <a:latin typeface="+mn-lt"/>
          <a:ea typeface="+mn-ea"/>
          <a:cs typeface="+mn-cs"/>
        </a:defRPr>
      </a:lvl2pPr>
      <a:lvl3pPr marL="806867" algn="l" defTabSz="403433" rtl="0" eaLnBrk="1" latinLnBrk="0" hangingPunct="1">
        <a:defRPr sz="1588" kern="1200">
          <a:solidFill>
            <a:schemeClr val="tx1"/>
          </a:solidFill>
          <a:latin typeface="+mn-lt"/>
          <a:ea typeface="+mn-ea"/>
          <a:cs typeface="+mn-cs"/>
        </a:defRPr>
      </a:lvl3pPr>
      <a:lvl4pPr marL="1210300" algn="l" defTabSz="403433" rtl="0" eaLnBrk="1" latinLnBrk="0" hangingPunct="1">
        <a:defRPr sz="1588" kern="1200">
          <a:solidFill>
            <a:schemeClr val="tx1"/>
          </a:solidFill>
          <a:latin typeface="+mn-lt"/>
          <a:ea typeface="+mn-ea"/>
          <a:cs typeface="+mn-cs"/>
        </a:defRPr>
      </a:lvl4pPr>
      <a:lvl5pPr marL="1613733" algn="l" defTabSz="403433" rtl="0" eaLnBrk="1" latinLnBrk="0" hangingPunct="1">
        <a:defRPr sz="1588" kern="1200">
          <a:solidFill>
            <a:schemeClr val="tx1"/>
          </a:solidFill>
          <a:latin typeface="+mn-lt"/>
          <a:ea typeface="+mn-ea"/>
          <a:cs typeface="+mn-cs"/>
        </a:defRPr>
      </a:lvl5pPr>
      <a:lvl6pPr marL="2017166" algn="l" defTabSz="403433" rtl="0" eaLnBrk="1" latinLnBrk="0" hangingPunct="1">
        <a:defRPr sz="1588" kern="1200">
          <a:solidFill>
            <a:schemeClr val="tx1"/>
          </a:solidFill>
          <a:latin typeface="+mn-lt"/>
          <a:ea typeface="+mn-ea"/>
          <a:cs typeface="+mn-cs"/>
        </a:defRPr>
      </a:lvl6pPr>
      <a:lvl7pPr marL="2420600" algn="l" defTabSz="403433" rtl="0" eaLnBrk="1" latinLnBrk="0" hangingPunct="1">
        <a:defRPr sz="1588" kern="1200">
          <a:solidFill>
            <a:schemeClr val="tx1"/>
          </a:solidFill>
          <a:latin typeface="+mn-lt"/>
          <a:ea typeface="+mn-ea"/>
          <a:cs typeface="+mn-cs"/>
        </a:defRPr>
      </a:lvl7pPr>
      <a:lvl8pPr marL="2824033" algn="l" defTabSz="403433" rtl="0" eaLnBrk="1" latinLnBrk="0" hangingPunct="1">
        <a:defRPr sz="1588" kern="1200">
          <a:solidFill>
            <a:schemeClr val="tx1"/>
          </a:solidFill>
          <a:latin typeface="+mn-lt"/>
          <a:ea typeface="+mn-ea"/>
          <a:cs typeface="+mn-cs"/>
        </a:defRPr>
      </a:lvl8pPr>
      <a:lvl9pPr marL="3227466" algn="l" defTabSz="403433" rtl="0" eaLnBrk="1" latinLnBrk="0" hangingPunct="1">
        <a:defRPr sz="1588"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76" userDrawn="1">
          <p15:clr>
            <a:srgbClr val="F26B43"/>
          </p15:clr>
        </p15:guide>
        <p15:guide id="3" orient="horz" pos="1522" userDrawn="1">
          <p15:clr>
            <a:srgbClr val="F26B43"/>
          </p15:clr>
        </p15:guide>
        <p15:guide id="5" orient="horz" pos="3800" userDrawn="1">
          <p15:clr>
            <a:srgbClr val="F26B43"/>
          </p15:clr>
        </p15:guide>
        <p15:guide id="6" pos="2880" userDrawn="1">
          <p15:clr>
            <a:srgbClr val="F26B43"/>
          </p15:clr>
        </p15:guide>
        <p15:guide id="7" pos="432" userDrawn="1">
          <p15:clr>
            <a:srgbClr val="F26B43"/>
          </p15:clr>
        </p15:guide>
        <p15:guide id="8" pos="532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7.sv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9.sv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11.sv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s://fafsa.ed.gov/spa/fafsa4c/#/landing"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chart" Target="../charts/chart3.xml"/><Relationship Id="rId4" Type="http://schemas.openxmlformats.org/officeDocument/2006/relationships/chart" Target="../charts/char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Navigating the road to college</a:t>
            </a:r>
          </a:p>
        </p:txBody>
      </p:sp>
      <p:sp>
        <p:nvSpPr>
          <p:cNvPr id="6" name="Text Placeholder 5"/>
          <p:cNvSpPr>
            <a:spLocks noGrp="1"/>
          </p:cNvSpPr>
          <p:nvPr>
            <p:ph type="body" sz="quarter" idx="12"/>
          </p:nvPr>
        </p:nvSpPr>
        <p:spPr/>
        <p:txBody>
          <a:bodyPr/>
          <a:lstStyle/>
          <a:p>
            <a:endParaRPr lang="en-US" dirty="0"/>
          </a:p>
        </p:txBody>
      </p:sp>
      <p:sp>
        <p:nvSpPr>
          <p:cNvPr id="4" name="Rectangle 3">
            <a:extLst>
              <a:ext uri="{FF2B5EF4-FFF2-40B4-BE49-F238E27FC236}">
                <a16:creationId xmlns:a16="http://schemas.microsoft.com/office/drawing/2014/main" id="{834AF2AC-E5E3-9945-9E7A-A792EE4F4B49}"/>
              </a:ext>
            </a:extLst>
          </p:cNvPr>
          <p:cNvSpPr/>
          <p:nvPr/>
        </p:nvSpPr>
        <p:spPr bwMode="auto">
          <a:xfrm>
            <a:off x="355600" y="165100"/>
            <a:ext cx="2133600" cy="838200"/>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chor="ctr"/>
          <a:lstStyle/>
          <a:p>
            <a:pPr algn="ctr">
              <a:spcBef>
                <a:spcPct val="0"/>
              </a:spcBef>
              <a:spcAft>
                <a:spcPct val="25000"/>
              </a:spcAft>
              <a:buClr>
                <a:srgbClr val="FFFF99"/>
              </a:buClr>
              <a:tabLst>
                <a:tab pos="3886200" algn="dec"/>
                <a:tab pos="5032375" algn="dec"/>
                <a:tab pos="6169025" algn="dec"/>
                <a:tab pos="7315200" algn="dec"/>
              </a:tabLst>
            </a:pPr>
            <a:endParaRPr lang="en-US" sz="2000" dirty="0">
              <a:solidFill>
                <a:srgbClr val="000000"/>
              </a:solidFill>
              <a:latin typeface="+mj-lt"/>
            </a:endParaRPr>
          </a:p>
        </p:txBody>
      </p:sp>
    </p:spTree>
    <p:extLst>
      <p:ext uri="{BB962C8B-B14F-4D97-AF65-F5344CB8AC3E}">
        <p14:creationId xmlns:p14="http://schemas.microsoft.com/office/powerpoint/2010/main" val="26459175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5E7B3-9CCA-A241-A5ED-038293175A31}"/>
              </a:ext>
            </a:extLst>
          </p:cNvPr>
          <p:cNvSpPr>
            <a:spLocks noGrp="1"/>
          </p:cNvSpPr>
          <p:nvPr>
            <p:ph type="title"/>
          </p:nvPr>
        </p:nvSpPr>
        <p:spPr/>
        <p:txBody>
          <a:bodyPr/>
          <a:lstStyle/>
          <a:p>
            <a:r>
              <a:rPr lang="en-US" dirty="0"/>
              <a:t>College loan options</a:t>
            </a:r>
          </a:p>
        </p:txBody>
      </p:sp>
      <p:sp>
        <p:nvSpPr>
          <p:cNvPr id="6" name="Text Placeholder 5">
            <a:extLst>
              <a:ext uri="{FF2B5EF4-FFF2-40B4-BE49-F238E27FC236}">
                <a16:creationId xmlns:a16="http://schemas.microsoft.com/office/drawing/2014/main" id="{C9D0B6F6-DAE4-47EB-8633-6BA679FC1EE0}"/>
              </a:ext>
            </a:extLst>
          </p:cNvPr>
          <p:cNvSpPr>
            <a:spLocks noGrp="1"/>
          </p:cNvSpPr>
          <p:nvPr>
            <p:ph type="body" sz="quarter" idx="10"/>
          </p:nvPr>
        </p:nvSpPr>
        <p:spPr/>
        <p:txBody>
          <a:bodyPr/>
          <a:lstStyle/>
          <a:p>
            <a:endParaRPr lang="en-US" dirty="0"/>
          </a:p>
        </p:txBody>
      </p:sp>
      <p:graphicFrame>
        <p:nvGraphicFramePr>
          <p:cNvPr id="5" name="Table 5">
            <a:extLst>
              <a:ext uri="{FF2B5EF4-FFF2-40B4-BE49-F238E27FC236}">
                <a16:creationId xmlns:a16="http://schemas.microsoft.com/office/drawing/2014/main" id="{CEEF3F2F-BCC1-A042-9581-0953CB9DD16A}"/>
              </a:ext>
            </a:extLst>
          </p:cNvPr>
          <p:cNvGraphicFramePr>
            <a:graphicFrameLocks noGrp="1"/>
          </p:cNvGraphicFramePr>
          <p:nvPr>
            <p:extLst>
              <p:ext uri="{D42A27DB-BD31-4B8C-83A1-F6EECF244321}">
                <p14:modId xmlns:p14="http://schemas.microsoft.com/office/powerpoint/2010/main" val="967553888"/>
              </p:ext>
            </p:extLst>
          </p:nvPr>
        </p:nvGraphicFramePr>
        <p:xfrm>
          <a:off x="691116" y="1976951"/>
          <a:ext cx="7767084" cy="3957063"/>
        </p:xfrm>
        <a:graphic>
          <a:graphicData uri="http://schemas.openxmlformats.org/drawingml/2006/table">
            <a:tbl>
              <a:tblPr firstRow="1" bandRow="1">
                <a:tableStyleId>{7DF18680-E054-41AD-8BC1-D1AEF772440D}</a:tableStyleId>
              </a:tblPr>
              <a:tblGrid>
                <a:gridCol w="2589028">
                  <a:extLst>
                    <a:ext uri="{9D8B030D-6E8A-4147-A177-3AD203B41FA5}">
                      <a16:colId xmlns:a16="http://schemas.microsoft.com/office/drawing/2014/main" val="1579855511"/>
                    </a:ext>
                  </a:extLst>
                </a:gridCol>
                <a:gridCol w="2589028">
                  <a:extLst>
                    <a:ext uri="{9D8B030D-6E8A-4147-A177-3AD203B41FA5}">
                      <a16:colId xmlns:a16="http://schemas.microsoft.com/office/drawing/2014/main" val="3329994527"/>
                    </a:ext>
                  </a:extLst>
                </a:gridCol>
                <a:gridCol w="2589028">
                  <a:extLst>
                    <a:ext uri="{9D8B030D-6E8A-4147-A177-3AD203B41FA5}">
                      <a16:colId xmlns:a16="http://schemas.microsoft.com/office/drawing/2014/main" val="2519316584"/>
                    </a:ext>
                  </a:extLst>
                </a:gridCol>
              </a:tblGrid>
              <a:tr h="406143">
                <a:tc>
                  <a:txBody>
                    <a:bodyPr/>
                    <a:lstStyle/>
                    <a:p>
                      <a:r>
                        <a:rPr lang="en-US" sz="1400" b="1" dirty="0">
                          <a:solidFill>
                            <a:schemeClr val="accent6"/>
                          </a:solidFill>
                        </a:rPr>
                        <a:t>Federal student loans</a:t>
                      </a:r>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rgbClr val="0073BC"/>
                    </a:solidFill>
                  </a:tcPr>
                </a:tc>
                <a:tc>
                  <a:txBody>
                    <a:bodyPr/>
                    <a:lstStyle/>
                    <a:p>
                      <a:r>
                        <a:rPr lang="en-US" sz="1400" b="1" dirty="0">
                          <a:solidFill>
                            <a:schemeClr val="accent6"/>
                          </a:solidFill>
                        </a:rPr>
                        <a:t>Federal PLUS loan for parents</a:t>
                      </a:r>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rgbClr val="0073BC"/>
                    </a:solidFill>
                  </a:tcPr>
                </a:tc>
                <a:tc>
                  <a:txBody>
                    <a:bodyPr/>
                    <a:lstStyle/>
                    <a:p>
                      <a:r>
                        <a:rPr lang="en-US" sz="1400" b="1" dirty="0">
                          <a:solidFill>
                            <a:schemeClr val="accent6"/>
                          </a:solidFill>
                        </a:rPr>
                        <a:t>Private loans</a:t>
                      </a:r>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rgbClr val="0073BC"/>
                    </a:solidFill>
                  </a:tcPr>
                </a:tc>
                <a:extLst>
                  <a:ext uri="{0D108BD9-81ED-4DB2-BD59-A6C34878D82A}">
                    <a16:rowId xmlns:a16="http://schemas.microsoft.com/office/drawing/2014/main" val="3090172310"/>
                  </a:ext>
                </a:extLst>
              </a:tr>
              <a:tr h="2971904">
                <a:tc>
                  <a:txBody>
                    <a:bodyPr/>
                    <a:lstStyle/>
                    <a:p>
                      <a:pPr marL="179388" indent="-179388">
                        <a:spcBef>
                          <a:spcPts val="600"/>
                        </a:spcBef>
                        <a:buFont typeface="Arial" panose="020B0604020202020204" pitchFamily="34" charset="0"/>
                        <a:buChar char="•"/>
                        <a:tabLst/>
                      </a:pPr>
                      <a:r>
                        <a:rPr lang="en-US" sz="1200" i="1" spc="-20" dirty="0">
                          <a:solidFill>
                            <a:schemeClr val="accent4"/>
                          </a:solidFill>
                        </a:rPr>
                        <a:t>Subsidized loans </a:t>
                      </a:r>
                      <a:r>
                        <a:rPr lang="en-US" sz="1200" spc="-20" dirty="0">
                          <a:solidFill>
                            <a:schemeClr val="accent4"/>
                          </a:solidFill>
                        </a:rPr>
                        <a:t>are need based, no interest accrues while student is in college, lower interest rate, and generally the best loans to use first</a:t>
                      </a:r>
                    </a:p>
                    <a:p>
                      <a:pPr marL="179388" indent="-179388">
                        <a:spcBef>
                          <a:spcPts val="600"/>
                        </a:spcBef>
                        <a:buFont typeface="Arial" panose="020B0604020202020204" pitchFamily="34" charset="0"/>
                        <a:buChar char="•"/>
                        <a:tabLst/>
                      </a:pPr>
                      <a:r>
                        <a:rPr lang="en-US" sz="1200" i="1" spc="-20" dirty="0">
                          <a:solidFill>
                            <a:schemeClr val="accent4"/>
                          </a:solidFill>
                        </a:rPr>
                        <a:t>Unsubsidized loans </a:t>
                      </a:r>
                      <a:r>
                        <a:rPr lang="en-US" sz="1200" spc="-20" dirty="0">
                          <a:solidFill>
                            <a:schemeClr val="accent4"/>
                          </a:solidFill>
                        </a:rPr>
                        <a:t>available to all students regardless of financial need but interest accrues immediately</a:t>
                      </a:r>
                    </a:p>
                    <a:p>
                      <a:pPr marL="179388" indent="-179388">
                        <a:spcBef>
                          <a:spcPts val="600"/>
                        </a:spcBef>
                        <a:buFont typeface="Arial" panose="020B0604020202020204" pitchFamily="34" charset="0"/>
                        <a:buChar char="•"/>
                        <a:tabLst/>
                      </a:pPr>
                      <a:r>
                        <a:rPr lang="en-US" sz="1200" spc="-20" dirty="0">
                          <a:solidFill>
                            <a:schemeClr val="accent4"/>
                          </a:solidFill>
                        </a:rPr>
                        <a:t>No co-signer required</a:t>
                      </a:r>
                    </a:p>
                    <a:p>
                      <a:pPr marL="179388" indent="-179388">
                        <a:spcBef>
                          <a:spcPts val="600"/>
                        </a:spcBef>
                        <a:buFont typeface="Arial" panose="020B0604020202020204" pitchFamily="34" charset="0"/>
                        <a:buChar char="•"/>
                        <a:tabLst/>
                      </a:pPr>
                      <a:r>
                        <a:rPr lang="en-US" sz="1200" spc="-20" dirty="0">
                          <a:solidFill>
                            <a:schemeClr val="accent4"/>
                          </a:solidFill>
                        </a:rPr>
                        <a:t>Typical amount available to borrow is generally $5,500 to $12,500 and is based on the FAFSA</a:t>
                      </a:r>
                    </a:p>
                    <a:p>
                      <a:pPr marL="179388" indent="-179388">
                        <a:spcBef>
                          <a:spcPts val="600"/>
                        </a:spcBef>
                        <a:buFont typeface="Arial" panose="020B0604020202020204" pitchFamily="34" charset="0"/>
                        <a:buChar char="•"/>
                        <a:tabLst/>
                      </a:pPr>
                      <a:r>
                        <a:rPr lang="en-US" sz="1200" spc="-20" dirty="0">
                          <a:solidFill>
                            <a:schemeClr val="accent4"/>
                          </a:solidFill>
                        </a:rPr>
                        <a:t>Origination fees exist (roughly 1% of amount borrowed)</a:t>
                      </a:r>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tc>
                  <a:txBody>
                    <a:bodyPr/>
                    <a:lstStyle/>
                    <a:p>
                      <a:pPr marL="179388" indent="-179388">
                        <a:spcBef>
                          <a:spcPts val="600"/>
                        </a:spcBef>
                        <a:buFont typeface="Arial" panose="020B0604020202020204" pitchFamily="34" charset="0"/>
                        <a:buChar char="•"/>
                        <a:tabLst/>
                      </a:pPr>
                      <a:r>
                        <a:rPr kumimoji="0" lang="en-US" sz="1200" b="0" i="0" u="none" strike="noStrike" kern="1200" cap="none" spc="-20" normalizeH="0" baseline="0" noProof="0" dirty="0">
                          <a:ln>
                            <a:noFill/>
                          </a:ln>
                          <a:solidFill>
                            <a:schemeClr val="accent4"/>
                          </a:solidFill>
                          <a:effectLst/>
                          <a:uLnTx/>
                          <a:uFillTx/>
                          <a:latin typeface="+mn-lt"/>
                          <a:ea typeface="+mn-ea"/>
                          <a:cs typeface="+mn-cs"/>
                        </a:rPr>
                        <a:t>Higher interest rate and fees than student loans; interest accrues immediately — payments start immediately unless a deferral is requested from loan servicer (but still responsible for the interest)</a:t>
                      </a:r>
                    </a:p>
                    <a:p>
                      <a:pPr marL="179388" indent="-179388">
                        <a:spcBef>
                          <a:spcPts val="600"/>
                        </a:spcBef>
                        <a:buFont typeface="Arial" panose="020B0604020202020204" pitchFamily="34" charset="0"/>
                        <a:buChar char="•"/>
                        <a:tabLst/>
                      </a:pPr>
                      <a:r>
                        <a:rPr kumimoji="0" lang="en-US" sz="1200" b="0" i="0" u="none" strike="noStrike" kern="1200" cap="none" spc="-20" normalizeH="0" baseline="0" noProof="0" dirty="0">
                          <a:ln>
                            <a:noFill/>
                          </a:ln>
                          <a:solidFill>
                            <a:schemeClr val="accent4"/>
                          </a:solidFill>
                          <a:effectLst/>
                          <a:uLnTx/>
                          <a:uFillTx/>
                          <a:latin typeface="+mn-lt"/>
                          <a:ea typeface="+mn-ea"/>
                          <a:cs typeface="+mn-cs"/>
                        </a:rPr>
                        <a:t>Not based on financial need</a:t>
                      </a:r>
                    </a:p>
                    <a:p>
                      <a:pPr marL="179388" indent="-179388">
                        <a:spcBef>
                          <a:spcPts val="600"/>
                        </a:spcBef>
                        <a:buFont typeface="Arial" panose="020B0604020202020204" pitchFamily="34" charset="0"/>
                        <a:buChar char="•"/>
                        <a:tabLst/>
                      </a:pPr>
                      <a:r>
                        <a:rPr kumimoji="0" lang="en-US" sz="1200" b="0" i="0" u="none" strike="noStrike" kern="1200" cap="none" spc="-20" normalizeH="0" baseline="0" noProof="0" dirty="0">
                          <a:ln>
                            <a:noFill/>
                          </a:ln>
                          <a:solidFill>
                            <a:schemeClr val="accent4"/>
                          </a:solidFill>
                          <a:effectLst/>
                          <a:uLnTx/>
                          <a:uFillTx/>
                          <a:latin typeface="+mn-lt"/>
                          <a:ea typeface="+mn-ea"/>
                          <a:cs typeface="+mn-cs"/>
                        </a:rPr>
                        <a:t>No hard cap on amount to borrow but  limited based on cost of attendance minus financial aid</a:t>
                      </a:r>
                    </a:p>
                    <a:p>
                      <a:pPr marL="179388" indent="-179388">
                        <a:spcBef>
                          <a:spcPts val="600"/>
                        </a:spcBef>
                        <a:buFont typeface="Arial" panose="020B0604020202020204" pitchFamily="34" charset="0"/>
                        <a:buChar char="•"/>
                        <a:tabLst/>
                      </a:pPr>
                      <a:r>
                        <a:rPr kumimoji="0" lang="en-US" sz="1200" b="0" i="0" u="none" strike="noStrike" kern="1200" cap="none" spc="-20" normalizeH="0" baseline="0" noProof="0" dirty="0">
                          <a:ln>
                            <a:noFill/>
                          </a:ln>
                          <a:solidFill>
                            <a:schemeClr val="accent4"/>
                          </a:solidFill>
                          <a:effectLst/>
                          <a:uLnTx/>
                          <a:uFillTx/>
                          <a:latin typeface="+mn-lt"/>
                          <a:ea typeface="+mn-ea"/>
                          <a:cs typeface="+mn-cs"/>
                        </a:rPr>
                        <a:t>Need to pass credit check</a:t>
                      </a:r>
                    </a:p>
                    <a:p>
                      <a:pPr marL="179388" indent="-179388">
                        <a:spcBef>
                          <a:spcPts val="600"/>
                        </a:spcBef>
                        <a:buFont typeface="Arial" panose="020B0604020202020204" pitchFamily="34" charset="0"/>
                        <a:buChar char="•"/>
                        <a:tabLst/>
                      </a:pPr>
                      <a:r>
                        <a:rPr kumimoji="0" lang="en-US" sz="1200" b="0" i="0" u="none" strike="noStrike" kern="1200" cap="none" spc="-20" normalizeH="0" baseline="0" noProof="0" dirty="0">
                          <a:ln>
                            <a:noFill/>
                          </a:ln>
                          <a:solidFill>
                            <a:schemeClr val="accent4"/>
                          </a:solidFill>
                          <a:effectLst/>
                          <a:uLnTx/>
                          <a:uFillTx/>
                          <a:latin typeface="+mn-lt"/>
                          <a:ea typeface="+mn-ea"/>
                          <a:cs typeface="+mn-cs"/>
                        </a:rPr>
                        <a:t>Also available for graduate and professional students</a:t>
                      </a:r>
                    </a:p>
                    <a:p>
                      <a:pPr marL="179388" indent="-179388">
                        <a:spcBef>
                          <a:spcPts val="600"/>
                        </a:spcBef>
                        <a:buFont typeface="Arial" panose="020B0604020202020204" pitchFamily="34" charset="0"/>
                        <a:buChar char="•"/>
                        <a:tabLst/>
                      </a:pPr>
                      <a:endParaRPr kumimoji="0" lang="en-US" sz="1200" b="0" i="0" u="none" strike="noStrike" kern="1200" cap="none" spc="-20" normalizeH="0" baseline="0" noProof="0" dirty="0">
                        <a:ln>
                          <a:noFill/>
                        </a:ln>
                        <a:solidFill>
                          <a:schemeClr val="accent4"/>
                        </a:solidFill>
                        <a:effectLst/>
                        <a:uLnTx/>
                        <a:uFillTx/>
                        <a:latin typeface="+mn-lt"/>
                        <a:ea typeface="+mn-ea"/>
                        <a:cs typeface="+mn-cs"/>
                      </a:endParaRPr>
                    </a:p>
                    <a:p>
                      <a:pPr marL="179388" indent="-179388">
                        <a:spcBef>
                          <a:spcPts val="600"/>
                        </a:spcBef>
                        <a:buFont typeface="Arial" panose="020B0604020202020204" pitchFamily="34" charset="0"/>
                        <a:buChar char="•"/>
                        <a:tabLst/>
                      </a:pPr>
                      <a:endParaRPr kumimoji="0" lang="en-US" sz="1200" b="0" i="0" u="none" strike="noStrike" kern="1200" cap="none" spc="-20" normalizeH="0" baseline="0" noProof="0" dirty="0">
                        <a:ln>
                          <a:noFill/>
                        </a:ln>
                        <a:solidFill>
                          <a:schemeClr val="accent4"/>
                        </a:solidFill>
                        <a:effectLst/>
                        <a:uLnTx/>
                        <a:uFillTx/>
                        <a:latin typeface="+mn-lt"/>
                        <a:ea typeface="+mn-ea"/>
                        <a:cs typeface="+mn-cs"/>
                      </a:endParaRPr>
                    </a:p>
                    <a:p>
                      <a:pPr marL="179388" indent="-179388">
                        <a:spcBef>
                          <a:spcPts val="600"/>
                        </a:spcBef>
                        <a:buFont typeface="Arial" panose="020B0604020202020204" pitchFamily="34" charset="0"/>
                        <a:buChar char="•"/>
                        <a:tabLst/>
                      </a:pPr>
                      <a:endParaRPr kumimoji="0" lang="en-US" sz="1200" b="0" i="0" u="none" strike="noStrike" kern="1200" cap="none" spc="-20" normalizeH="0" baseline="0" noProof="0" dirty="0">
                        <a:ln>
                          <a:noFill/>
                        </a:ln>
                        <a:solidFill>
                          <a:schemeClr val="accent4"/>
                        </a:solidFill>
                        <a:effectLst/>
                        <a:uLnTx/>
                        <a:uFillTx/>
                        <a:latin typeface="+mn-lt"/>
                        <a:ea typeface="+mn-ea"/>
                        <a:cs typeface="+mn-cs"/>
                      </a:endParaRPr>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tc>
                  <a:txBody>
                    <a:bodyPr/>
                    <a:lstStyle/>
                    <a:p>
                      <a:pPr marL="180975" indent="-180975">
                        <a:spcBef>
                          <a:spcPts val="600"/>
                        </a:spcBef>
                        <a:buFont typeface="Arial" panose="020B0604020202020204" pitchFamily="34" charset="0"/>
                        <a:buChar char="•"/>
                        <a:tabLst/>
                      </a:pPr>
                      <a:r>
                        <a:rPr lang="en-US" sz="1200" dirty="0">
                          <a:solidFill>
                            <a:schemeClr val="accent4"/>
                          </a:solidFill>
                        </a:rPr>
                        <a:t>Generally higher interest rates but may be able to get different terms (e.g., repayment period, option of variable rate)</a:t>
                      </a:r>
                    </a:p>
                    <a:p>
                      <a:pPr marL="180975" indent="-180975">
                        <a:spcBef>
                          <a:spcPts val="600"/>
                        </a:spcBef>
                        <a:buFont typeface="Arial" panose="020B0604020202020204" pitchFamily="34" charset="0"/>
                        <a:buChar char="•"/>
                        <a:tabLst/>
                      </a:pPr>
                      <a:r>
                        <a:rPr lang="en-US" sz="1200" dirty="0">
                          <a:solidFill>
                            <a:schemeClr val="accent4"/>
                          </a:solidFill>
                        </a:rPr>
                        <a:t>Usually, student is the primary borrower and the parent is the</a:t>
                      </a:r>
                      <a:br>
                        <a:rPr lang="en-US" sz="1200" dirty="0">
                          <a:solidFill>
                            <a:schemeClr val="accent4"/>
                          </a:solidFill>
                        </a:rPr>
                      </a:br>
                      <a:r>
                        <a:rPr lang="en-US" sz="1200" dirty="0">
                          <a:solidFill>
                            <a:schemeClr val="accent4"/>
                          </a:solidFill>
                        </a:rPr>
                        <a:t>co-signer</a:t>
                      </a:r>
                    </a:p>
                    <a:p>
                      <a:pPr marL="180975" indent="-180975">
                        <a:spcBef>
                          <a:spcPts val="600"/>
                        </a:spcBef>
                        <a:buFont typeface="Arial" panose="020B0604020202020204" pitchFamily="34" charset="0"/>
                        <a:buChar char="•"/>
                        <a:tabLst/>
                      </a:pPr>
                      <a:r>
                        <a:rPr lang="en-US" sz="1200" dirty="0">
                          <a:solidFill>
                            <a:schemeClr val="accent4"/>
                          </a:solidFill>
                        </a:rPr>
                        <a:t>Federal forgiveness and other programs do not apply to private student loans</a:t>
                      </a:r>
                    </a:p>
                    <a:p>
                      <a:pPr marL="180975" indent="-180975">
                        <a:spcBef>
                          <a:spcPts val="600"/>
                        </a:spcBef>
                        <a:buFont typeface="Arial" panose="020B0604020202020204" pitchFamily="34" charset="0"/>
                        <a:buChar char="•"/>
                        <a:tabLst/>
                      </a:pPr>
                      <a:r>
                        <a:rPr lang="en-US" sz="1200" dirty="0">
                          <a:solidFill>
                            <a:schemeClr val="accent4"/>
                          </a:solidFill>
                        </a:rPr>
                        <a:t>Deferment options, death/disability cancellation not automatic</a:t>
                      </a:r>
                    </a:p>
                    <a:p>
                      <a:pPr marL="180975" indent="-180975">
                        <a:spcBef>
                          <a:spcPts val="600"/>
                        </a:spcBef>
                        <a:buFont typeface="Arial" panose="020B0604020202020204" pitchFamily="34" charset="0"/>
                        <a:buChar char="•"/>
                        <a:tabLst/>
                      </a:pPr>
                      <a:r>
                        <a:rPr lang="en-US" sz="1200" dirty="0">
                          <a:solidFill>
                            <a:schemeClr val="accent4"/>
                          </a:solidFill>
                        </a:rPr>
                        <a:t>Consider life insurance on student </a:t>
                      </a:r>
                    </a:p>
                    <a:p>
                      <a:pPr marL="285750" indent="-285750">
                        <a:spcBef>
                          <a:spcPts val="600"/>
                        </a:spcBef>
                        <a:buFont typeface="Arial" panose="020B0604020202020204" pitchFamily="34" charset="0"/>
                        <a:buChar char="•"/>
                      </a:pPr>
                      <a:endParaRPr lang="en-US" sz="1200" dirty="0">
                        <a:solidFill>
                          <a:schemeClr val="accent4"/>
                        </a:solidFill>
                      </a:endParaRPr>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extLst>
                  <a:ext uri="{0D108BD9-81ED-4DB2-BD59-A6C34878D82A}">
                    <a16:rowId xmlns:a16="http://schemas.microsoft.com/office/drawing/2014/main" val="1008164791"/>
                  </a:ext>
                </a:extLst>
              </a:tr>
            </a:tbl>
          </a:graphicData>
        </a:graphic>
      </p:graphicFrame>
    </p:spTree>
    <p:extLst>
      <p:ext uri="{BB962C8B-B14F-4D97-AF65-F5344CB8AC3E}">
        <p14:creationId xmlns:p14="http://schemas.microsoft.com/office/powerpoint/2010/main" val="39158113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5E7B3-9CCA-A241-A5ED-038293175A31}"/>
              </a:ext>
            </a:extLst>
          </p:cNvPr>
          <p:cNvSpPr>
            <a:spLocks noGrp="1"/>
          </p:cNvSpPr>
          <p:nvPr>
            <p:ph type="title"/>
          </p:nvPr>
        </p:nvSpPr>
        <p:spPr/>
        <p:txBody>
          <a:bodyPr/>
          <a:lstStyle/>
          <a:p>
            <a:r>
              <a:rPr lang="en-US" dirty="0"/>
              <a:t>Tax benefits for education</a:t>
            </a:r>
          </a:p>
        </p:txBody>
      </p:sp>
      <p:sp>
        <p:nvSpPr>
          <p:cNvPr id="4" name="Text Placeholder 3">
            <a:extLst>
              <a:ext uri="{FF2B5EF4-FFF2-40B4-BE49-F238E27FC236}">
                <a16:creationId xmlns:a16="http://schemas.microsoft.com/office/drawing/2014/main" id="{95508069-F135-3B45-8BAF-4966B6007834}"/>
              </a:ext>
            </a:extLst>
          </p:cNvPr>
          <p:cNvSpPr>
            <a:spLocks noGrp="1"/>
          </p:cNvSpPr>
          <p:nvPr>
            <p:ph type="body" sz="quarter" idx="10"/>
          </p:nvPr>
        </p:nvSpPr>
        <p:spPr/>
        <p:txBody>
          <a:bodyPr/>
          <a:lstStyle/>
          <a:p>
            <a:r>
              <a:rPr lang="en-US" dirty="0"/>
              <a:t>It is important to understand how these tax credits work in conjunction with other college savings programs such as a 529 or scholarships. A basic rule is that taxpayers cannot double up on tax benefits for the same college expense. When planning to claim one of the tax credits, the taxpayer must adjust the amount from the total qualified expenses expected to be considered part of a 529 plan distribution. For more information, see the IRS Publication 970 “Tax Benefits for Education”.</a:t>
            </a:r>
          </a:p>
        </p:txBody>
      </p:sp>
      <p:graphicFrame>
        <p:nvGraphicFramePr>
          <p:cNvPr id="5" name="Table 5">
            <a:extLst>
              <a:ext uri="{FF2B5EF4-FFF2-40B4-BE49-F238E27FC236}">
                <a16:creationId xmlns:a16="http://schemas.microsoft.com/office/drawing/2014/main" id="{CEEF3F2F-BCC1-A042-9581-0953CB9DD16A}"/>
              </a:ext>
            </a:extLst>
          </p:cNvPr>
          <p:cNvGraphicFramePr>
            <a:graphicFrameLocks noGrp="1"/>
          </p:cNvGraphicFramePr>
          <p:nvPr>
            <p:extLst>
              <p:ext uri="{D42A27DB-BD31-4B8C-83A1-F6EECF244321}">
                <p14:modId xmlns:p14="http://schemas.microsoft.com/office/powerpoint/2010/main" val="3393258537"/>
              </p:ext>
            </p:extLst>
          </p:nvPr>
        </p:nvGraphicFramePr>
        <p:xfrm>
          <a:off x="694944" y="1975104"/>
          <a:ext cx="7764426" cy="3238039"/>
        </p:xfrm>
        <a:graphic>
          <a:graphicData uri="http://schemas.openxmlformats.org/drawingml/2006/table">
            <a:tbl>
              <a:tblPr firstRow="1" bandRow="1">
                <a:tableStyleId>{7DF18680-E054-41AD-8BC1-D1AEF772440D}</a:tableStyleId>
              </a:tblPr>
              <a:tblGrid>
                <a:gridCol w="2697236">
                  <a:extLst>
                    <a:ext uri="{9D8B030D-6E8A-4147-A177-3AD203B41FA5}">
                      <a16:colId xmlns:a16="http://schemas.microsoft.com/office/drawing/2014/main" val="1579855511"/>
                    </a:ext>
                  </a:extLst>
                </a:gridCol>
                <a:gridCol w="2494096">
                  <a:extLst>
                    <a:ext uri="{9D8B030D-6E8A-4147-A177-3AD203B41FA5}">
                      <a16:colId xmlns:a16="http://schemas.microsoft.com/office/drawing/2014/main" val="3329994527"/>
                    </a:ext>
                  </a:extLst>
                </a:gridCol>
                <a:gridCol w="2573094">
                  <a:extLst>
                    <a:ext uri="{9D8B030D-6E8A-4147-A177-3AD203B41FA5}">
                      <a16:colId xmlns:a16="http://schemas.microsoft.com/office/drawing/2014/main" val="2519316584"/>
                    </a:ext>
                  </a:extLst>
                </a:gridCol>
              </a:tblGrid>
              <a:tr h="402336">
                <a:tc>
                  <a:txBody>
                    <a:bodyPr/>
                    <a:lstStyle/>
                    <a:p>
                      <a:r>
                        <a:rPr lang="en-US" sz="1400" b="1" kern="1200" dirty="0">
                          <a:solidFill>
                            <a:schemeClr val="accent6"/>
                          </a:solidFill>
                          <a:latin typeface="+mn-lt"/>
                          <a:ea typeface="+mn-ea"/>
                          <a:cs typeface="+mn-cs"/>
                        </a:rPr>
                        <a:t>American Opportunity Tax Credit (AOTC)</a:t>
                      </a:r>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rgbClr val="0073BC"/>
                    </a:solidFill>
                  </a:tcPr>
                </a:tc>
                <a:tc>
                  <a:txBody>
                    <a:bodyPr/>
                    <a:lstStyle/>
                    <a:p>
                      <a:r>
                        <a:rPr lang="en-US" sz="1400" b="1" kern="1200" dirty="0">
                          <a:solidFill>
                            <a:schemeClr val="accent6"/>
                          </a:solidFill>
                          <a:latin typeface="+mn-lt"/>
                          <a:ea typeface="+mn-ea"/>
                          <a:cs typeface="+mn-cs"/>
                        </a:rPr>
                        <a:t>Lifetime Learning Credit (LLC)</a:t>
                      </a:r>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rgbClr val="0073BC"/>
                    </a:solidFill>
                  </a:tcPr>
                </a:tc>
                <a:tc>
                  <a:txBody>
                    <a:bodyPr/>
                    <a:lstStyle/>
                    <a:p>
                      <a:r>
                        <a:rPr lang="en-US" sz="1400" b="1" kern="1200" dirty="0">
                          <a:solidFill>
                            <a:schemeClr val="accent6"/>
                          </a:solidFill>
                          <a:latin typeface="+mn-lt"/>
                          <a:ea typeface="+mn-ea"/>
                          <a:cs typeface="+mn-cs"/>
                        </a:rPr>
                        <a:t>Student loan interest deduction</a:t>
                      </a:r>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rgbClr val="0073BC"/>
                    </a:solidFill>
                  </a:tcPr>
                </a:tc>
                <a:extLst>
                  <a:ext uri="{0D108BD9-81ED-4DB2-BD59-A6C34878D82A}">
                    <a16:rowId xmlns:a16="http://schemas.microsoft.com/office/drawing/2014/main" val="3090172310"/>
                  </a:ext>
                </a:extLst>
              </a:tr>
              <a:tr h="2719879">
                <a:tc>
                  <a:txBody>
                    <a:bodyPr/>
                    <a:lstStyle/>
                    <a:p>
                      <a:pPr marL="179388" indent="-179388">
                        <a:spcBef>
                          <a:spcPts val="600"/>
                        </a:spcBef>
                        <a:buFont typeface="Arial" panose="020B0604020202020204" pitchFamily="34" charset="0"/>
                        <a:buChar char="•"/>
                        <a:tabLst/>
                      </a:pPr>
                      <a:r>
                        <a:rPr kumimoji="0" lang="en-US" sz="1200" b="0" i="0" u="none" strike="noStrike" kern="1200" cap="none" spc="-20" normalizeH="0" baseline="0" dirty="0">
                          <a:ln>
                            <a:noFill/>
                          </a:ln>
                          <a:solidFill>
                            <a:schemeClr val="accent4"/>
                          </a:solidFill>
                          <a:effectLst/>
                          <a:uLnTx/>
                          <a:uFillTx/>
                          <a:latin typeface="+mn-lt"/>
                          <a:ea typeface="+mn-ea"/>
                          <a:cs typeface="+mn-cs"/>
                        </a:rPr>
                        <a:t>Calculated by including 100% of the first $2,000 in qualified expenses and 25% of the next $2,000 in expenses for </a:t>
                      </a:r>
                      <a:br>
                        <a:rPr kumimoji="0" lang="en-US" sz="1200" b="0" i="0" u="none" strike="noStrike" kern="1200" cap="none" spc="-20" normalizeH="0" baseline="0" dirty="0">
                          <a:ln>
                            <a:noFill/>
                          </a:ln>
                          <a:solidFill>
                            <a:schemeClr val="accent4"/>
                          </a:solidFill>
                          <a:effectLst/>
                          <a:uLnTx/>
                          <a:uFillTx/>
                          <a:latin typeface="+mn-lt"/>
                          <a:ea typeface="+mn-ea"/>
                          <a:cs typeface="+mn-cs"/>
                        </a:rPr>
                      </a:br>
                      <a:r>
                        <a:rPr kumimoji="0" lang="en-US" sz="1200" b="0" i="0" u="none" strike="noStrike" kern="1200" cap="none" spc="-20" normalizeH="0" baseline="0" dirty="0">
                          <a:ln>
                            <a:noFill/>
                          </a:ln>
                          <a:solidFill>
                            <a:schemeClr val="accent4"/>
                          </a:solidFill>
                          <a:effectLst/>
                          <a:uLnTx/>
                          <a:uFillTx/>
                          <a:latin typeface="+mn-lt"/>
                          <a:ea typeface="+mn-ea"/>
                          <a:cs typeface="+mn-cs"/>
                        </a:rPr>
                        <a:t>a max of $2,500 (up to $1,000 is refundable)</a:t>
                      </a:r>
                    </a:p>
                    <a:p>
                      <a:pPr marL="179388" indent="-179388">
                        <a:spcBef>
                          <a:spcPts val="600"/>
                        </a:spcBef>
                        <a:buFont typeface="Arial" panose="020B0604020202020204" pitchFamily="34" charset="0"/>
                        <a:buChar char="•"/>
                        <a:tabLst/>
                      </a:pPr>
                      <a:r>
                        <a:rPr kumimoji="0" lang="en-US" sz="1200" b="0" i="0" u="none" strike="noStrike" kern="1200" cap="none" spc="-20" normalizeH="0" baseline="0" dirty="0">
                          <a:ln>
                            <a:noFill/>
                          </a:ln>
                          <a:solidFill>
                            <a:schemeClr val="accent4"/>
                          </a:solidFill>
                          <a:effectLst/>
                          <a:uLnTx/>
                          <a:uFillTx/>
                          <a:latin typeface="+mn-lt"/>
                          <a:ea typeface="+mn-ea"/>
                          <a:cs typeface="+mn-cs"/>
                        </a:rPr>
                        <a:t>Fully phased out at $90,000 income ($180,000 for couples)</a:t>
                      </a:r>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79388" indent="-179388">
                        <a:spcBef>
                          <a:spcPts val="600"/>
                        </a:spcBef>
                        <a:buFont typeface="Arial" panose="020B0604020202020204" pitchFamily="34" charset="0"/>
                        <a:buChar char="•"/>
                        <a:tabLst/>
                      </a:pPr>
                      <a:r>
                        <a:rPr kumimoji="0" lang="en-US" sz="1200" b="0" i="0" u="none" strike="noStrike" kern="1200" cap="none" spc="-20" normalizeH="0" baseline="0" dirty="0">
                          <a:ln>
                            <a:noFill/>
                          </a:ln>
                          <a:solidFill>
                            <a:schemeClr val="accent4"/>
                          </a:solidFill>
                          <a:effectLst/>
                          <a:uLnTx/>
                          <a:uFillTx/>
                          <a:latin typeface="+mn-lt"/>
                          <a:ea typeface="+mn-ea"/>
                          <a:cs typeface="+mn-cs"/>
                        </a:rPr>
                        <a:t>20% of qualified expenses up to $10,000 for a max $2,000 credit (nonrefundable)</a:t>
                      </a:r>
                    </a:p>
                    <a:p>
                      <a:pPr marL="179388" marR="0" lvl="0" indent="-179388" algn="l" defTabSz="403433"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200" b="0" i="0" u="none" strike="noStrike" kern="1200" cap="none" spc="-20" normalizeH="0" baseline="0" noProof="0" dirty="0">
                          <a:ln>
                            <a:noFill/>
                          </a:ln>
                          <a:solidFill>
                            <a:schemeClr val="accent4"/>
                          </a:solidFill>
                          <a:effectLst/>
                          <a:uLnTx/>
                          <a:uFillTx/>
                          <a:latin typeface="+mn-lt"/>
                          <a:ea typeface="+mn-ea"/>
                          <a:cs typeface="+mn-cs"/>
                        </a:rPr>
                        <a:t>Fully phased out at $90,000 income ($180,000 for couples)</a:t>
                      </a:r>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85750" indent="-285750">
                        <a:spcBef>
                          <a:spcPts val="600"/>
                        </a:spcBef>
                        <a:buFont typeface="Arial" panose="020B0604020202020204" pitchFamily="34" charset="0"/>
                        <a:buChar char="•"/>
                      </a:pPr>
                      <a:r>
                        <a:rPr kumimoji="0" lang="en-US" sz="1200" b="0" i="0" u="none" strike="noStrike" kern="1200" cap="none" spc="-20" normalizeH="0" baseline="0" dirty="0">
                          <a:ln>
                            <a:noFill/>
                          </a:ln>
                          <a:solidFill>
                            <a:schemeClr val="accent4"/>
                          </a:solidFill>
                          <a:effectLst/>
                          <a:uLnTx/>
                          <a:uFillTx/>
                          <a:latin typeface="+mn-lt"/>
                          <a:ea typeface="+mn-ea"/>
                          <a:cs typeface="+mn-cs"/>
                        </a:rPr>
                        <a:t>Max deduction of $2,500 </a:t>
                      </a:r>
                    </a:p>
                    <a:p>
                      <a:pPr marL="285750" indent="-285750">
                        <a:spcBef>
                          <a:spcPts val="600"/>
                        </a:spcBef>
                        <a:buFont typeface="Arial" panose="020B0604020202020204" pitchFamily="34" charset="0"/>
                        <a:buChar char="•"/>
                      </a:pPr>
                      <a:r>
                        <a:rPr kumimoji="0" lang="en-US" sz="1200" b="0" i="0" u="none" strike="noStrike" kern="1200" cap="none" spc="-20" normalizeH="0" baseline="0" dirty="0">
                          <a:ln>
                            <a:noFill/>
                          </a:ln>
                          <a:solidFill>
                            <a:schemeClr val="accent4"/>
                          </a:solidFill>
                          <a:effectLst/>
                          <a:uLnTx/>
                          <a:uFillTx/>
                          <a:latin typeface="+mn-lt"/>
                          <a:ea typeface="+mn-ea"/>
                          <a:cs typeface="+mn-cs"/>
                        </a:rPr>
                        <a:t>Fully phased out at $90,000 income ($180,000 for couples)</a:t>
                      </a:r>
                    </a:p>
                    <a:p>
                      <a:pPr marL="285750" indent="-285750">
                        <a:spcBef>
                          <a:spcPts val="600"/>
                        </a:spcBef>
                        <a:buFont typeface="Arial" panose="020B0604020202020204" pitchFamily="34" charset="0"/>
                        <a:buChar char="•"/>
                      </a:pPr>
                      <a:endParaRPr kumimoji="0" lang="en-US" sz="1200" b="0" i="0" u="none" strike="noStrike" kern="1200" cap="none" spc="-20" normalizeH="0" baseline="0" dirty="0">
                        <a:ln>
                          <a:noFill/>
                        </a:ln>
                        <a:solidFill>
                          <a:schemeClr val="accent4"/>
                        </a:solidFill>
                        <a:effectLst/>
                        <a:uLnTx/>
                        <a:uFillTx/>
                        <a:latin typeface="+mn-lt"/>
                        <a:ea typeface="+mn-ea"/>
                        <a:cs typeface="+mn-cs"/>
                      </a:endParaRPr>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8164791"/>
                  </a:ext>
                </a:extLst>
              </a:tr>
            </a:tbl>
          </a:graphicData>
        </a:graphic>
      </p:graphicFrame>
    </p:spTree>
    <p:extLst>
      <p:ext uri="{BB962C8B-B14F-4D97-AF65-F5344CB8AC3E}">
        <p14:creationId xmlns:p14="http://schemas.microsoft.com/office/powerpoint/2010/main" val="6342095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51AA9-8F20-4D47-8485-23CAD7940A5D}"/>
              </a:ext>
            </a:extLst>
          </p:cNvPr>
          <p:cNvSpPr>
            <a:spLocks noGrp="1"/>
          </p:cNvSpPr>
          <p:nvPr>
            <p:ph type="title"/>
          </p:nvPr>
        </p:nvSpPr>
        <p:spPr/>
        <p:txBody>
          <a:bodyPr/>
          <a:lstStyle/>
          <a:p>
            <a:r>
              <a:rPr lang="en-US" dirty="0"/>
              <a:t>Other financing considerations</a:t>
            </a:r>
          </a:p>
        </p:txBody>
      </p:sp>
      <p:sp>
        <p:nvSpPr>
          <p:cNvPr id="3" name="Content Placeholder 2">
            <a:extLst>
              <a:ext uri="{FF2B5EF4-FFF2-40B4-BE49-F238E27FC236}">
                <a16:creationId xmlns:a16="http://schemas.microsoft.com/office/drawing/2014/main" id="{29093436-9611-6543-9233-9C2CA19C267A}"/>
              </a:ext>
            </a:extLst>
          </p:cNvPr>
          <p:cNvSpPr>
            <a:spLocks noGrp="1"/>
          </p:cNvSpPr>
          <p:nvPr>
            <p:ph idx="1"/>
          </p:nvPr>
        </p:nvSpPr>
        <p:spPr/>
        <p:txBody>
          <a:bodyPr/>
          <a:lstStyle/>
          <a:p>
            <a:r>
              <a:rPr lang="en-US" sz="1800" dirty="0"/>
              <a:t>Availability of academic merit or athletic aid</a:t>
            </a:r>
          </a:p>
          <a:p>
            <a:r>
              <a:rPr lang="en-US" sz="1800" dirty="0"/>
              <a:t>Reciprocity programs or special tuition offers for out-of-state students</a:t>
            </a:r>
          </a:p>
          <a:p>
            <a:r>
              <a:rPr lang="en-US" sz="1800" dirty="0"/>
              <a:t>Community college transfer route</a:t>
            </a:r>
          </a:p>
          <a:p>
            <a:r>
              <a:rPr lang="en-US" sz="1800" dirty="0"/>
              <a:t>Studying abroad</a:t>
            </a:r>
          </a:p>
          <a:p>
            <a:r>
              <a:rPr lang="en-US" sz="1800" dirty="0"/>
              <a:t>Military academies</a:t>
            </a:r>
          </a:p>
          <a:p>
            <a:r>
              <a:rPr lang="en-US" sz="1800" dirty="0"/>
              <a:t>Don’t overlook local scholarship opportunities!</a:t>
            </a:r>
          </a:p>
        </p:txBody>
      </p:sp>
      <p:sp>
        <p:nvSpPr>
          <p:cNvPr id="5" name="Text Placeholder 4">
            <a:extLst>
              <a:ext uri="{FF2B5EF4-FFF2-40B4-BE49-F238E27FC236}">
                <a16:creationId xmlns:a16="http://schemas.microsoft.com/office/drawing/2014/main" id="{6D68A805-77ED-4DEE-A38D-5F1EFE60D16F}"/>
              </a:ext>
            </a:extLst>
          </p:cNvPr>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24141404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91C190-F2D6-4D49-82F6-87EA485F2FF9}"/>
              </a:ext>
            </a:extLst>
          </p:cNvPr>
          <p:cNvSpPr>
            <a:spLocks noGrp="1"/>
          </p:cNvSpPr>
          <p:nvPr>
            <p:ph type="ctrTitle"/>
          </p:nvPr>
        </p:nvSpPr>
        <p:spPr/>
        <p:txBody>
          <a:bodyPr/>
          <a:lstStyle/>
          <a:p>
            <a:r>
              <a:rPr lang="en-US" dirty="0"/>
              <a:t>Student action plan </a:t>
            </a:r>
            <a:br>
              <a:rPr lang="en-US" dirty="0"/>
            </a:br>
            <a:r>
              <a:rPr lang="en-US" dirty="0"/>
              <a:t>for high school</a:t>
            </a:r>
          </a:p>
        </p:txBody>
      </p:sp>
    </p:spTree>
    <p:extLst>
      <p:ext uri="{BB962C8B-B14F-4D97-AF65-F5344CB8AC3E}">
        <p14:creationId xmlns:p14="http://schemas.microsoft.com/office/powerpoint/2010/main" val="2605278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51AA9-8F20-4D47-8485-23CAD7940A5D}"/>
              </a:ext>
            </a:extLst>
          </p:cNvPr>
          <p:cNvSpPr>
            <a:spLocks noGrp="1"/>
          </p:cNvSpPr>
          <p:nvPr>
            <p:ph type="title"/>
          </p:nvPr>
        </p:nvSpPr>
        <p:spPr/>
        <p:txBody>
          <a:bodyPr/>
          <a:lstStyle/>
          <a:p>
            <a:r>
              <a:rPr lang="en-US" dirty="0"/>
              <a:t>Freshmen &amp; sophomore years: </a:t>
            </a:r>
            <a:br>
              <a:rPr lang="en-US" dirty="0"/>
            </a:br>
            <a:r>
              <a:rPr lang="en-US" dirty="0"/>
              <a:t>Getting started</a:t>
            </a:r>
          </a:p>
        </p:txBody>
      </p:sp>
      <p:sp>
        <p:nvSpPr>
          <p:cNvPr id="3" name="Content Placeholder 2">
            <a:extLst>
              <a:ext uri="{FF2B5EF4-FFF2-40B4-BE49-F238E27FC236}">
                <a16:creationId xmlns:a16="http://schemas.microsoft.com/office/drawing/2014/main" id="{29093436-9611-6543-9233-9C2CA19C267A}"/>
              </a:ext>
            </a:extLst>
          </p:cNvPr>
          <p:cNvSpPr>
            <a:spLocks noGrp="1"/>
          </p:cNvSpPr>
          <p:nvPr>
            <p:ph sz="half" idx="1"/>
          </p:nvPr>
        </p:nvSpPr>
        <p:spPr/>
        <p:txBody>
          <a:bodyPr/>
          <a:lstStyle/>
          <a:p>
            <a:r>
              <a:rPr lang="en-US" sz="1600" dirty="0"/>
              <a:t>Freshmen year</a:t>
            </a:r>
          </a:p>
          <a:p>
            <a:pPr lvl="1">
              <a:spcAft>
                <a:spcPts val="600"/>
              </a:spcAft>
            </a:pPr>
            <a:r>
              <a:rPr lang="en-US" sz="1400" dirty="0"/>
              <a:t>Start thinking about your interests and what you might want to pursue later in life</a:t>
            </a:r>
          </a:p>
          <a:p>
            <a:pPr lvl="1">
              <a:spcAft>
                <a:spcPts val="600"/>
              </a:spcAft>
            </a:pPr>
            <a:r>
              <a:rPr lang="en-US" sz="1400" dirty="0"/>
              <a:t>Set goals to achieve the honor roll and maintain a solid GPA throughout high school</a:t>
            </a:r>
          </a:p>
          <a:p>
            <a:pPr lvl="1">
              <a:spcAft>
                <a:spcPts val="600"/>
              </a:spcAft>
            </a:pPr>
            <a:r>
              <a:rPr lang="en-US" sz="1400" dirty="0"/>
              <a:t>Participate in extracurricular activities – focus on deeper involvement in a few areas (including work) rather than sporadic participation in many different clubs or activities</a:t>
            </a:r>
          </a:p>
          <a:p>
            <a:pPr lvl="1">
              <a:spcAft>
                <a:spcPts val="600"/>
              </a:spcAft>
            </a:pPr>
            <a:r>
              <a:rPr lang="en-US" sz="1400" dirty="0"/>
              <a:t>Be aware of your social media presence</a:t>
            </a:r>
          </a:p>
          <a:p>
            <a:pPr lvl="1">
              <a:spcAft>
                <a:spcPts val="600"/>
              </a:spcAft>
            </a:pPr>
            <a:r>
              <a:rPr lang="en-US" sz="1400" dirty="0"/>
              <a:t>Make meaningful connections with your guidance counselor and teachers when the opportunity exists</a:t>
            </a:r>
            <a:endParaRPr lang="en-US" sz="1600" dirty="0"/>
          </a:p>
        </p:txBody>
      </p:sp>
      <p:sp>
        <p:nvSpPr>
          <p:cNvPr id="9" name="Content Placeholder 8">
            <a:extLst>
              <a:ext uri="{FF2B5EF4-FFF2-40B4-BE49-F238E27FC236}">
                <a16:creationId xmlns:a16="http://schemas.microsoft.com/office/drawing/2014/main" id="{65BFDF88-58D6-47AE-A415-CDFA86DBAA65}"/>
              </a:ext>
            </a:extLst>
          </p:cNvPr>
          <p:cNvSpPr>
            <a:spLocks noGrp="1"/>
          </p:cNvSpPr>
          <p:nvPr>
            <p:ph sz="half" idx="2"/>
          </p:nvPr>
        </p:nvSpPr>
        <p:spPr/>
        <p:txBody>
          <a:bodyPr/>
          <a:lstStyle/>
          <a:p>
            <a:r>
              <a:rPr lang="en-US" sz="1600" dirty="0"/>
              <a:t>Sophomore year</a:t>
            </a:r>
          </a:p>
          <a:p>
            <a:pPr marL="502920" lvl="1" indent="-201168">
              <a:spcAft>
                <a:spcPts val="600"/>
              </a:spcAft>
            </a:pPr>
            <a:r>
              <a:rPr lang="en-US" sz="1400" dirty="0"/>
              <a:t>Begin researching colleges online or visiting local campuses to get a sense of preferences (urban or rural campus?, small vs. large?)</a:t>
            </a:r>
          </a:p>
          <a:p>
            <a:pPr marL="502920" lvl="1" indent="-201168">
              <a:spcAft>
                <a:spcPts val="600"/>
              </a:spcAft>
            </a:pPr>
            <a:r>
              <a:rPr lang="en-US" sz="1400" dirty="0"/>
              <a:t>Consider a course schedule for junior and senior year to include Advanced Placement (AP) courses if pursuing more selective colleges</a:t>
            </a:r>
          </a:p>
          <a:p>
            <a:pPr marL="502920" lvl="1" indent="-201168">
              <a:spcAft>
                <a:spcPts val="600"/>
              </a:spcAft>
            </a:pPr>
            <a:r>
              <a:rPr lang="en-US" sz="1400" dirty="0"/>
              <a:t>If pursuing athletics, complete online college recruiting forms, contact coaches</a:t>
            </a:r>
          </a:p>
          <a:p>
            <a:pPr marL="502920" lvl="1" indent="-201168">
              <a:spcAft>
                <a:spcPts val="600"/>
              </a:spcAft>
            </a:pPr>
            <a:r>
              <a:rPr lang="en-US" sz="1400" dirty="0"/>
              <a:t>Attend college fairs or informational sessions</a:t>
            </a:r>
          </a:p>
          <a:p>
            <a:pPr marL="502920" lvl="1" indent="-201168">
              <a:spcAft>
                <a:spcPts val="600"/>
              </a:spcAft>
            </a:pPr>
            <a:r>
              <a:rPr lang="en-US" sz="1400" dirty="0"/>
              <a:t>Open a Roth IRA with summer earnings</a:t>
            </a:r>
            <a:endParaRPr lang="en-US" sz="1600" dirty="0"/>
          </a:p>
        </p:txBody>
      </p:sp>
      <p:sp>
        <p:nvSpPr>
          <p:cNvPr id="19" name="Text Placeholder 18">
            <a:extLst>
              <a:ext uri="{FF2B5EF4-FFF2-40B4-BE49-F238E27FC236}">
                <a16:creationId xmlns:a16="http://schemas.microsoft.com/office/drawing/2014/main" id="{B3FA1123-1184-48F1-9D00-5166C062D8F7}"/>
              </a:ext>
            </a:extLst>
          </p:cNvPr>
          <p:cNvSpPr>
            <a:spLocks noGrp="1"/>
          </p:cNvSpPr>
          <p:nvPr>
            <p:ph type="body" sz="quarter" idx="10"/>
          </p:nvPr>
        </p:nvSpPr>
        <p:spPr/>
        <p:txBody>
          <a:bodyPr/>
          <a:lstStyle/>
          <a:p>
            <a:endParaRPr lang="en-US" dirty="0"/>
          </a:p>
        </p:txBody>
      </p:sp>
      <p:sp>
        <p:nvSpPr>
          <p:cNvPr id="5" name="Rectangle 4">
            <a:extLst>
              <a:ext uri="{FF2B5EF4-FFF2-40B4-BE49-F238E27FC236}">
                <a16:creationId xmlns:a16="http://schemas.microsoft.com/office/drawing/2014/main" id="{2616C667-5A29-1B4B-AABE-26B10DEB5D59}"/>
              </a:ext>
            </a:extLst>
          </p:cNvPr>
          <p:cNvSpPr/>
          <p:nvPr/>
        </p:nvSpPr>
        <p:spPr bwMode="auto">
          <a:xfrm>
            <a:off x="6515100" y="994410"/>
            <a:ext cx="1792473" cy="285750"/>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chor="ctr"/>
          <a:lstStyle/>
          <a:p>
            <a:pPr algn="ctr">
              <a:spcBef>
                <a:spcPct val="0"/>
              </a:spcBef>
              <a:spcAft>
                <a:spcPct val="25000"/>
              </a:spcAft>
              <a:buClr>
                <a:srgbClr val="FFFF99"/>
              </a:buClr>
              <a:tabLst>
                <a:tab pos="3886200" algn="dec"/>
                <a:tab pos="5032375" algn="dec"/>
                <a:tab pos="6169025" algn="dec"/>
                <a:tab pos="7315200" algn="dec"/>
              </a:tabLst>
            </a:pPr>
            <a:endParaRPr lang="en-US" sz="2000" dirty="0">
              <a:solidFill>
                <a:srgbClr val="000000"/>
              </a:solidFill>
              <a:latin typeface="+mj-lt"/>
            </a:endParaRPr>
          </a:p>
        </p:txBody>
      </p:sp>
      <p:pic>
        <p:nvPicPr>
          <p:cNvPr id="27" name="Graphic 26" descr="Clock with solid fill">
            <a:extLst>
              <a:ext uri="{FF2B5EF4-FFF2-40B4-BE49-F238E27FC236}">
                <a16:creationId xmlns:a16="http://schemas.microsoft.com/office/drawing/2014/main" id="{0039CB20-4B26-41AD-AB74-BB7D780AC76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505456" y="1807448"/>
            <a:ext cx="3657600" cy="3657600"/>
          </a:xfrm>
          <a:prstGeom prst="rect">
            <a:avLst/>
          </a:prstGeom>
        </p:spPr>
      </p:pic>
    </p:spTree>
    <p:extLst>
      <p:ext uri="{BB962C8B-B14F-4D97-AF65-F5344CB8AC3E}">
        <p14:creationId xmlns:p14="http://schemas.microsoft.com/office/powerpoint/2010/main" val="10120382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51AA9-8F20-4D47-8485-23CAD7940A5D}"/>
              </a:ext>
            </a:extLst>
          </p:cNvPr>
          <p:cNvSpPr>
            <a:spLocks noGrp="1"/>
          </p:cNvSpPr>
          <p:nvPr>
            <p:ph type="title"/>
          </p:nvPr>
        </p:nvSpPr>
        <p:spPr>
          <a:xfrm>
            <a:off x="576072" y="1504206"/>
            <a:ext cx="7882128" cy="278746"/>
          </a:xfrm>
        </p:spPr>
        <p:txBody>
          <a:bodyPr/>
          <a:lstStyle/>
          <a:p>
            <a:r>
              <a:rPr lang="en-US" dirty="0"/>
              <a:t>Junior year: Sharpen the focus</a:t>
            </a:r>
          </a:p>
        </p:txBody>
      </p:sp>
      <p:sp>
        <p:nvSpPr>
          <p:cNvPr id="3" name="Content Placeholder 2">
            <a:extLst>
              <a:ext uri="{FF2B5EF4-FFF2-40B4-BE49-F238E27FC236}">
                <a16:creationId xmlns:a16="http://schemas.microsoft.com/office/drawing/2014/main" id="{29093436-9611-6543-9233-9C2CA19C267A}"/>
              </a:ext>
            </a:extLst>
          </p:cNvPr>
          <p:cNvSpPr>
            <a:spLocks noGrp="1"/>
          </p:cNvSpPr>
          <p:nvPr>
            <p:ph sz="half" idx="1"/>
          </p:nvPr>
        </p:nvSpPr>
        <p:spPr>
          <a:xfrm>
            <a:off x="567210" y="1952262"/>
            <a:ext cx="3767439" cy="3743815"/>
          </a:xfrm>
        </p:spPr>
        <p:txBody>
          <a:bodyPr/>
          <a:lstStyle/>
          <a:p>
            <a:pPr lvl="1">
              <a:spcAft>
                <a:spcPts val="600"/>
              </a:spcAft>
            </a:pPr>
            <a:r>
              <a:rPr lang="en-US" sz="1400" dirty="0"/>
              <a:t>Research college costs and financial aid with parents to establish expectations around school options and funding</a:t>
            </a:r>
          </a:p>
          <a:p>
            <a:pPr lvl="1">
              <a:spcAft>
                <a:spcPts val="600"/>
              </a:spcAft>
            </a:pPr>
            <a:r>
              <a:rPr lang="en-US" sz="1400" dirty="0"/>
              <a:t>Prepare for standardized tests (PSAT in the fall, SAT / ACT later in the year); take a test prep course or work with a tutor</a:t>
            </a:r>
          </a:p>
          <a:p>
            <a:pPr lvl="1">
              <a:spcAft>
                <a:spcPts val="600"/>
              </a:spcAft>
            </a:pPr>
            <a:r>
              <a:rPr lang="en-US" sz="1400" dirty="0"/>
              <a:t>Build a resume including interests, summer employment, internships, and achievements</a:t>
            </a:r>
          </a:p>
          <a:p>
            <a:pPr lvl="1">
              <a:spcAft>
                <a:spcPts val="600"/>
              </a:spcAft>
            </a:pPr>
            <a:r>
              <a:rPr lang="en-US" sz="1400" dirty="0"/>
              <a:t>Start compiling your target list of schools based on various factors (academic fit, cost, geographic preference, type of school, type of campus, etc.)</a:t>
            </a:r>
          </a:p>
        </p:txBody>
      </p:sp>
      <p:sp>
        <p:nvSpPr>
          <p:cNvPr id="5" name="Content Placeholder 4">
            <a:extLst>
              <a:ext uri="{FF2B5EF4-FFF2-40B4-BE49-F238E27FC236}">
                <a16:creationId xmlns:a16="http://schemas.microsoft.com/office/drawing/2014/main" id="{57B3B15E-2D1F-42C3-B048-6AC7BAA9E89F}"/>
              </a:ext>
            </a:extLst>
          </p:cNvPr>
          <p:cNvSpPr>
            <a:spLocks noGrp="1"/>
          </p:cNvSpPr>
          <p:nvPr>
            <p:ph sz="half" idx="2"/>
          </p:nvPr>
        </p:nvSpPr>
        <p:spPr>
          <a:xfrm>
            <a:off x="4785845" y="1952262"/>
            <a:ext cx="3672355" cy="3743815"/>
          </a:xfrm>
        </p:spPr>
        <p:txBody>
          <a:bodyPr/>
          <a:lstStyle/>
          <a:p>
            <a:pPr lvl="1">
              <a:spcAft>
                <a:spcPts val="600"/>
              </a:spcAft>
            </a:pPr>
            <a:r>
              <a:rPr lang="en-US" sz="1400" dirty="0"/>
              <a:t>Begin college visits, get advice from older friends and family who have recently gone through the process</a:t>
            </a:r>
          </a:p>
          <a:p>
            <a:pPr lvl="1">
              <a:spcAft>
                <a:spcPts val="600"/>
              </a:spcAft>
            </a:pPr>
            <a:r>
              <a:rPr lang="en-US" sz="1400" dirty="0"/>
              <a:t>Before the end of the school year, meet with teachers, coaches, or mentors to request letters of recommendation</a:t>
            </a:r>
          </a:p>
          <a:p>
            <a:pPr lvl="1">
              <a:spcAft>
                <a:spcPts val="600"/>
              </a:spcAft>
            </a:pPr>
            <a:r>
              <a:rPr lang="en-US" sz="1400" dirty="0"/>
              <a:t>Make sure coursework, such as number of AP classes, reflects the academic requirement of targeted schools</a:t>
            </a:r>
          </a:p>
          <a:p>
            <a:pPr lvl="1">
              <a:spcAft>
                <a:spcPts val="600"/>
              </a:spcAft>
            </a:pPr>
            <a:r>
              <a:rPr lang="en-US" sz="1400" dirty="0"/>
              <a:t>Register with the NCAA if pursuing athletics</a:t>
            </a:r>
          </a:p>
        </p:txBody>
      </p:sp>
      <p:sp>
        <p:nvSpPr>
          <p:cNvPr id="9" name="Text Placeholder 8">
            <a:extLst>
              <a:ext uri="{FF2B5EF4-FFF2-40B4-BE49-F238E27FC236}">
                <a16:creationId xmlns:a16="http://schemas.microsoft.com/office/drawing/2014/main" id="{B888D5BC-6261-4E6C-AA17-21CF7E107CC4}"/>
              </a:ext>
            </a:extLst>
          </p:cNvPr>
          <p:cNvSpPr>
            <a:spLocks noGrp="1"/>
          </p:cNvSpPr>
          <p:nvPr>
            <p:ph type="body" sz="quarter" idx="10"/>
          </p:nvPr>
        </p:nvSpPr>
        <p:spPr/>
        <p:txBody>
          <a:bodyPr/>
          <a:lstStyle/>
          <a:p>
            <a:endParaRPr lang="en-US" dirty="0"/>
          </a:p>
        </p:txBody>
      </p:sp>
      <p:pic>
        <p:nvPicPr>
          <p:cNvPr id="26" name="Graphic 25" descr="Books with solid fill">
            <a:extLst>
              <a:ext uri="{FF2B5EF4-FFF2-40B4-BE49-F238E27FC236}">
                <a16:creationId xmlns:a16="http://schemas.microsoft.com/office/drawing/2014/main" id="{EB718F3A-2771-41BF-AA4F-C5758EF863A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683904" y="1782763"/>
            <a:ext cx="3657600" cy="3657600"/>
          </a:xfrm>
          <a:prstGeom prst="rect">
            <a:avLst/>
          </a:prstGeom>
        </p:spPr>
      </p:pic>
    </p:spTree>
    <p:extLst>
      <p:ext uri="{BB962C8B-B14F-4D97-AF65-F5344CB8AC3E}">
        <p14:creationId xmlns:p14="http://schemas.microsoft.com/office/powerpoint/2010/main" val="20840002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51AA9-8F20-4D47-8485-23CAD7940A5D}"/>
              </a:ext>
            </a:extLst>
          </p:cNvPr>
          <p:cNvSpPr>
            <a:spLocks noGrp="1"/>
          </p:cNvSpPr>
          <p:nvPr>
            <p:ph type="title"/>
          </p:nvPr>
        </p:nvSpPr>
        <p:spPr/>
        <p:txBody>
          <a:bodyPr/>
          <a:lstStyle/>
          <a:p>
            <a:r>
              <a:rPr lang="en-US" dirty="0"/>
              <a:t>Senior year: Finish strong</a:t>
            </a:r>
          </a:p>
        </p:txBody>
      </p:sp>
      <p:sp>
        <p:nvSpPr>
          <p:cNvPr id="3" name="Content Placeholder 2">
            <a:extLst>
              <a:ext uri="{FF2B5EF4-FFF2-40B4-BE49-F238E27FC236}">
                <a16:creationId xmlns:a16="http://schemas.microsoft.com/office/drawing/2014/main" id="{29093436-9611-6543-9233-9C2CA19C267A}"/>
              </a:ext>
            </a:extLst>
          </p:cNvPr>
          <p:cNvSpPr>
            <a:spLocks noGrp="1"/>
          </p:cNvSpPr>
          <p:nvPr>
            <p:ph sz="half" idx="1"/>
          </p:nvPr>
        </p:nvSpPr>
        <p:spPr/>
        <p:txBody>
          <a:bodyPr/>
          <a:lstStyle/>
          <a:p>
            <a:pPr lvl="1">
              <a:spcAft>
                <a:spcPts val="600"/>
              </a:spcAft>
            </a:pPr>
            <a:r>
              <a:rPr lang="en-US" sz="1400" dirty="0"/>
              <a:t>Over the summer, start working on the Common Application and college essay, consider taking SAT in the fall </a:t>
            </a:r>
          </a:p>
          <a:p>
            <a:pPr lvl="1">
              <a:spcAft>
                <a:spcPts val="600"/>
              </a:spcAft>
            </a:pPr>
            <a:r>
              <a:rPr lang="en-US" sz="1400" dirty="0"/>
              <a:t>Review social media accounts before applying to make sure posted content would not jeopardize an admissions decision</a:t>
            </a:r>
          </a:p>
          <a:p>
            <a:pPr lvl="1">
              <a:spcAft>
                <a:spcPts val="600"/>
              </a:spcAft>
            </a:pPr>
            <a:r>
              <a:rPr lang="en-US" sz="1400" dirty="0"/>
              <a:t>Start to establish a professional presence by creating a LinkedIn profile</a:t>
            </a:r>
          </a:p>
          <a:p>
            <a:pPr lvl="1">
              <a:spcAft>
                <a:spcPts val="600"/>
              </a:spcAft>
            </a:pPr>
            <a:r>
              <a:rPr lang="en-US" sz="1400" dirty="0"/>
              <a:t>Complete applications as soon as possible; be aware of early decision/early action and regular decision dates; make sure the high school has the final list to send transcripts</a:t>
            </a:r>
          </a:p>
          <a:p>
            <a:pPr lvl="1">
              <a:spcAft>
                <a:spcPts val="600"/>
              </a:spcAft>
            </a:pPr>
            <a:r>
              <a:rPr lang="en-US" sz="1400" dirty="0"/>
              <a:t>Research and apply for local scholarships</a:t>
            </a:r>
          </a:p>
        </p:txBody>
      </p:sp>
      <p:sp>
        <p:nvSpPr>
          <p:cNvPr id="10" name="Content Placeholder 9">
            <a:extLst>
              <a:ext uri="{FF2B5EF4-FFF2-40B4-BE49-F238E27FC236}">
                <a16:creationId xmlns:a16="http://schemas.microsoft.com/office/drawing/2014/main" id="{4F1B0B6D-E634-4E0D-8765-42F2508B0D39}"/>
              </a:ext>
            </a:extLst>
          </p:cNvPr>
          <p:cNvSpPr>
            <a:spLocks noGrp="1"/>
          </p:cNvSpPr>
          <p:nvPr>
            <p:ph sz="half" idx="2"/>
          </p:nvPr>
        </p:nvSpPr>
        <p:spPr/>
        <p:txBody>
          <a:bodyPr/>
          <a:lstStyle/>
          <a:p>
            <a:pPr lvl="1">
              <a:spcAft>
                <a:spcPts val="600"/>
              </a:spcAft>
            </a:pPr>
            <a:r>
              <a:rPr lang="en-US" sz="1400" kern="0" dirty="0">
                <a:solidFill>
                  <a:srgbClr val="000000"/>
                </a:solidFill>
              </a:rPr>
              <a:t>Schedule official campus visits when school is in session to experience daily life on campus, setup on-campus interviews</a:t>
            </a:r>
          </a:p>
          <a:p>
            <a:pPr lvl="1">
              <a:spcAft>
                <a:spcPts val="600"/>
              </a:spcAft>
            </a:pPr>
            <a:r>
              <a:rPr lang="en-US" sz="1400" kern="0" dirty="0">
                <a:solidFill>
                  <a:srgbClr val="000000"/>
                </a:solidFill>
              </a:rPr>
              <a:t>If pursuing athletics, contact coaches to schedule official on-campus visits in the fall</a:t>
            </a:r>
          </a:p>
          <a:p>
            <a:pPr lvl="1">
              <a:spcAft>
                <a:spcPts val="600"/>
              </a:spcAft>
            </a:pPr>
            <a:r>
              <a:rPr lang="en-US" sz="1400" kern="0" dirty="0">
                <a:solidFill>
                  <a:srgbClr val="000000"/>
                </a:solidFill>
              </a:rPr>
              <a:t>Trim your college list to a few safety, match, and reach schools</a:t>
            </a:r>
          </a:p>
          <a:p>
            <a:pPr lvl="1">
              <a:spcAft>
                <a:spcPts val="600"/>
              </a:spcAft>
            </a:pPr>
            <a:r>
              <a:rPr lang="en-US" sz="1400" kern="0" dirty="0">
                <a:solidFill>
                  <a:srgbClr val="000000"/>
                </a:solidFill>
              </a:rPr>
              <a:t>Keep track of all user id/passwords for each college admission page as they review your application; check frequently to make sure all items are received</a:t>
            </a:r>
          </a:p>
          <a:p>
            <a:pPr lvl="1">
              <a:spcAft>
                <a:spcPts val="600"/>
              </a:spcAft>
            </a:pPr>
            <a:r>
              <a:rPr lang="en-US" sz="1400" kern="0" dirty="0">
                <a:solidFill>
                  <a:srgbClr val="000000"/>
                </a:solidFill>
              </a:rPr>
              <a:t>Make sure financial aid documents (FAFSA, CSS-Profile if needed) are completed in a timely manner (as early as Oct 1)</a:t>
            </a:r>
          </a:p>
          <a:p>
            <a:pPr lvl="1">
              <a:spcAft>
                <a:spcPts val="600"/>
              </a:spcAft>
            </a:pPr>
            <a:endParaRPr lang="en-US" sz="1400" dirty="0"/>
          </a:p>
        </p:txBody>
      </p:sp>
      <p:sp>
        <p:nvSpPr>
          <p:cNvPr id="4" name="Text Placeholder 3">
            <a:extLst>
              <a:ext uri="{FF2B5EF4-FFF2-40B4-BE49-F238E27FC236}">
                <a16:creationId xmlns:a16="http://schemas.microsoft.com/office/drawing/2014/main" id="{9C8E6EB7-502C-4C71-8BCE-C707D476BA00}"/>
              </a:ext>
            </a:extLst>
          </p:cNvPr>
          <p:cNvSpPr>
            <a:spLocks noGrp="1"/>
          </p:cNvSpPr>
          <p:nvPr>
            <p:ph type="body" sz="quarter" idx="10"/>
          </p:nvPr>
        </p:nvSpPr>
        <p:spPr/>
        <p:txBody>
          <a:bodyPr/>
          <a:lstStyle/>
          <a:p>
            <a:endParaRPr lang="en-US" dirty="0"/>
          </a:p>
        </p:txBody>
      </p:sp>
      <p:pic>
        <p:nvPicPr>
          <p:cNvPr id="14" name="Graphic 13" descr="Graduation cap with solid fill">
            <a:extLst>
              <a:ext uri="{FF2B5EF4-FFF2-40B4-BE49-F238E27FC236}">
                <a16:creationId xmlns:a16="http://schemas.microsoft.com/office/drawing/2014/main" id="{24655313-540F-4A0E-9F5F-FFFD2C521CF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770648" y="1504950"/>
            <a:ext cx="4030394" cy="4030394"/>
          </a:xfrm>
          <a:prstGeom prst="rect">
            <a:avLst/>
          </a:prstGeom>
        </p:spPr>
      </p:pic>
    </p:spTree>
    <p:extLst>
      <p:ext uri="{BB962C8B-B14F-4D97-AF65-F5344CB8AC3E}">
        <p14:creationId xmlns:p14="http://schemas.microsoft.com/office/powerpoint/2010/main" val="12896130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91C190-F2D6-4D49-82F6-87EA485F2FF9}"/>
              </a:ext>
            </a:extLst>
          </p:cNvPr>
          <p:cNvSpPr>
            <a:spLocks noGrp="1"/>
          </p:cNvSpPr>
          <p:nvPr>
            <p:ph type="ctrTitle"/>
          </p:nvPr>
        </p:nvSpPr>
        <p:spPr/>
        <p:txBody>
          <a:bodyPr/>
          <a:lstStyle/>
          <a:p>
            <a:r>
              <a:rPr lang="en-US" dirty="0"/>
              <a:t>Planning considerations</a:t>
            </a:r>
          </a:p>
        </p:txBody>
      </p:sp>
    </p:spTree>
    <p:extLst>
      <p:ext uri="{BB962C8B-B14F-4D97-AF65-F5344CB8AC3E}">
        <p14:creationId xmlns:p14="http://schemas.microsoft.com/office/powerpoint/2010/main" val="22736672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51AA9-8F20-4D47-8485-23CAD7940A5D}"/>
              </a:ext>
            </a:extLst>
          </p:cNvPr>
          <p:cNvSpPr>
            <a:spLocks noGrp="1"/>
          </p:cNvSpPr>
          <p:nvPr>
            <p:ph type="title"/>
          </p:nvPr>
        </p:nvSpPr>
        <p:spPr>
          <a:xfrm>
            <a:off x="575234" y="1503002"/>
            <a:ext cx="7882966" cy="278746"/>
          </a:xfrm>
        </p:spPr>
        <p:txBody>
          <a:bodyPr/>
          <a:lstStyle/>
          <a:p>
            <a:r>
              <a:rPr lang="en-US" dirty="0"/>
              <a:t>Planning considerations</a:t>
            </a:r>
          </a:p>
        </p:txBody>
      </p:sp>
      <p:sp>
        <p:nvSpPr>
          <p:cNvPr id="3" name="Content Placeholder 2">
            <a:extLst>
              <a:ext uri="{FF2B5EF4-FFF2-40B4-BE49-F238E27FC236}">
                <a16:creationId xmlns:a16="http://schemas.microsoft.com/office/drawing/2014/main" id="{29093436-9611-6543-9233-9C2CA19C267A}"/>
              </a:ext>
            </a:extLst>
          </p:cNvPr>
          <p:cNvSpPr>
            <a:spLocks noGrp="1"/>
          </p:cNvSpPr>
          <p:nvPr>
            <p:ph idx="1"/>
          </p:nvPr>
        </p:nvSpPr>
        <p:spPr>
          <a:xfrm>
            <a:off x="575234" y="1953304"/>
            <a:ext cx="7882966" cy="3798974"/>
          </a:xfrm>
        </p:spPr>
        <p:txBody>
          <a:bodyPr/>
          <a:lstStyle/>
          <a:p>
            <a:r>
              <a:rPr lang="en-US" sz="1800" dirty="0"/>
              <a:t>Make sure college savings account investments are appropriate with the time horizon remaining before withdrawals for tuition and other expenses begin</a:t>
            </a:r>
          </a:p>
          <a:p>
            <a:r>
              <a:rPr lang="en-US" sz="1800" dirty="0"/>
              <a:t>Consider allocating some savings to other accounts such as custodial UGMA/UTMA for non-qualified 529 plan college expenses, such as transportation</a:t>
            </a:r>
          </a:p>
          <a:p>
            <a:r>
              <a:rPr lang="en-US" sz="1800" dirty="0"/>
              <a:t>Change beneficiary on a 529 account if needed</a:t>
            </a:r>
          </a:p>
          <a:p>
            <a:r>
              <a:rPr lang="en-US" sz="1800" dirty="0"/>
              <a:t>Distribute from Coverdell ESA before tapping into a 529</a:t>
            </a:r>
          </a:p>
          <a:p>
            <a:r>
              <a:rPr lang="en-US" sz="1800" dirty="0"/>
              <a:t>Take 529 withdrawal in the same calendar year as the expense is incurred</a:t>
            </a:r>
          </a:p>
          <a:p>
            <a:r>
              <a:rPr lang="en-US" sz="1800" dirty="0"/>
              <a:t>Tuition payments directly to the institution are not considered gifts for federal tax purposes</a:t>
            </a:r>
          </a:p>
        </p:txBody>
      </p:sp>
      <p:sp>
        <p:nvSpPr>
          <p:cNvPr id="11" name="Text Placeholder 10">
            <a:extLst>
              <a:ext uri="{FF2B5EF4-FFF2-40B4-BE49-F238E27FC236}">
                <a16:creationId xmlns:a16="http://schemas.microsoft.com/office/drawing/2014/main" id="{5EF013A5-275B-4D65-815F-F3C7662EC70A}"/>
              </a:ext>
            </a:extLst>
          </p:cNvPr>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41478604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51AA9-8F20-4D47-8485-23CAD7940A5D}"/>
              </a:ext>
            </a:extLst>
          </p:cNvPr>
          <p:cNvSpPr>
            <a:spLocks noGrp="1"/>
          </p:cNvSpPr>
          <p:nvPr>
            <p:ph type="title"/>
          </p:nvPr>
        </p:nvSpPr>
        <p:spPr>
          <a:xfrm>
            <a:off x="575234" y="1503002"/>
            <a:ext cx="7882966" cy="278746"/>
          </a:xfrm>
        </p:spPr>
        <p:txBody>
          <a:bodyPr/>
          <a:lstStyle/>
          <a:p>
            <a:r>
              <a:rPr lang="en-US" dirty="0"/>
              <a:t>Planning considerations (cont.)</a:t>
            </a:r>
          </a:p>
        </p:txBody>
      </p:sp>
      <p:sp>
        <p:nvSpPr>
          <p:cNvPr id="3" name="Content Placeholder 2">
            <a:extLst>
              <a:ext uri="{FF2B5EF4-FFF2-40B4-BE49-F238E27FC236}">
                <a16:creationId xmlns:a16="http://schemas.microsoft.com/office/drawing/2014/main" id="{29093436-9611-6543-9233-9C2CA19C267A}"/>
              </a:ext>
            </a:extLst>
          </p:cNvPr>
          <p:cNvSpPr>
            <a:spLocks noGrp="1"/>
          </p:cNvSpPr>
          <p:nvPr>
            <p:ph idx="1"/>
          </p:nvPr>
        </p:nvSpPr>
        <p:spPr>
          <a:xfrm>
            <a:off x="575234" y="1953304"/>
            <a:ext cx="7882966" cy="3798974"/>
          </a:xfrm>
        </p:spPr>
        <p:txBody>
          <a:bodyPr/>
          <a:lstStyle/>
          <a:p>
            <a:r>
              <a:rPr lang="en-US" sz="1800" dirty="0"/>
              <a:t>Make sure the amount withdrawn from a 529 for off-campus expenses doesn’t exceed what the school charges for on-campus room and board</a:t>
            </a:r>
          </a:p>
          <a:p>
            <a:r>
              <a:rPr lang="en-US" sz="1800" dirty="0"/>
              <a:t>Be aware of any penalties that may occur from non-qualified distributions</a:t>
            </a:r>
          </a:p>
          <a:p>
            <a:r>
              <a:rPr lang="en-US" sz="1800" dirty="0"/>
              <a:t>Be aware of the potential tax consequences of financial transactions that may impact financial aid (i.e. FAFSA two-year lookback)</a:t>
            </a:r>
          </a:p>
          <a:p>
            <a:r>
              <a:rPr lang="en-US" sz="1800" dirty="0"/>
              <a:t>Potential FAFSA trap - distributions from non-parent-owned 529 accounts may significantly impact the next round of aid</a:t>
            </a:r>
          </a:p>
          <a:p>
            <a:r>
              <a:rPr lang="en-US" sz="1800" dirty="0"/>
              <a:t>Complete the FAFSA even if you think your income is too high - even merit scholarships may require FAFSA submission each year</a:t>
            </a:r>
          </a:p>
        </p:txBody>
      </p:sp>
      <p:sp>
        <p:nvSpPr>
          <p:cNvPr id="11" name="Text Placeholder 10">
            <a:extLst>
              <a:ext uri="{FF2B5EF4-FFF2-40B4-BE49-F238E27FC236}">
                <a16:creationId xmlns:a16="http://schemas.microsoft.com/office/drawing/2014/main" id="{2257AFD6-0175-4334-962F-DBA2528E2666}"/>
              </a:ext>
            </a:extLst>
          </p:cNvPr>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3131759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9622" name="Rectangle 1030"/>
          <p:cNvSpPr>
            <a:spLocks noGrp="1" noChangeArrowheads="1"/>
          </p:cNvSpPr>
          <p:nvPr>
            <p:ph type="title"/>
          </p:nvPr>
        </p:nvSpPr>
        <p:spPr/>
        <p:txBody>
          <a:bodyPr/>
          <a:lstStyle/>
          <a:p>
            <a:r>
              <a:rPr lang="en-US" dirty="0"/>
              <a:t>Topics for today</a:t>
            </a:r>
          </a:p>
        </p:txBody>
      </p:sp>
      <p:sp>
        <p:nvSpPr>
          <p:cNvPr id="2" name="Content Placeholder 1"/>
          <p:cNvSpPr>
            <a:spLocks noGrp="1"/>
          </p:cNvSpPr>
          <p:nvPr>
            <p:ph idx="1"/>
          </p:nvPr>
        </p:nvSpPr>
        <p:spPr>
          <a:xfrm>
            <a:off x="575234" y="1999604"/>
            <a:ext cx="7882966" cy="3798974"/>
          </a:xfrm>
        </p:spPr>
        <p:txBody>
          <a:bodyPr/>
          <a:lstStyle/>
          <a:p>
            <a:r>
              <a:rPr lang="en-US" dirty="0"/>
              <a:t>Financing college education</a:t>
            </a:r>
          </a:p>
          <a:p>
            <a:r>
              <a:rPr lang="en-US" dirty="0"/>
              <a:t>Student “action plan” for high school</a:t>
            </a:r>
          </a:p>
          <a:p>
            <a:r>
              <a:rPr lang="en-US" dirty="0"/>
              <a:t>Key planning considerations</a:t>
            </a:r>
          </a:p>
        </p:txBody>
      </p:sp>
      <p:sp>
        <p:nvSpPr>
          <p:cNvPr id="5" name="Text Placeholder 4">
            <a:extLst>
              <a:ext uri="{FF2B5EF4-FFF2-40B4-BE49-F238E27FC236}">
                <a16:creationId xmlns:a16="http://schemas.microsoft.com/office/drawing/2014/main" id="{C521D1CA-D4C2-4E73-BA65-5372C3A665BE}"/>
              </a:ext>
            </a:extLst>
          </p:cNvPr>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9868821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6130" name="Rectangle 2"/>
          <p:cNvSpPr>
            <a:spLocks noGrp="1" noChangeArrowheads="1"/>
          </p:cNvSpPr>
          <p:nvPr>
            <p:ph type="title"/>
          </p:nvPr>
        </p:nvSpPr>
        <p:spPr>
          <a:xfrm>
            <a:off x="575234" y="1503002"/>
            <a:ext cx="7882966" cy="278746"/>
          </a:xfrm>
        </p:spPr>
        <p:txBody>
          <a:bodyPr/>
          <a:lstStyle/>
          <a:p>
            <a:r>
              <a:rPr lang="en-US" dirty="0"/>
              <a:t>Additional resources</a:t>
            </a:r>
          </a:p>
        </p:txBody>
      </p:sp>
      <p:sp>
        <p:nvSpPr>
          <p:cNvPr id="2" name="Content Placeholder 1"/>
          <p:cNvSpPr>
            <a:spLocks noGrp="1"/>
          </p:cNvSpPr>
          <p:nvPr>
            <p:ph idx="1"/>
          </p:nvPr>
        </p:nvSpPr>
        <p:spPr>
          <a:xfrm>
            <a:off x="575234" y="1953304"/>
            <a:ext cx="7882966" cy="3798974"/>
          </a:xfrm>
        </p:spPr>
        <p:txBody>
          <a:bodyPr/>
          <a:lstStyle/>
          <a:p>
            <a:pPr marL="0" indent="0">
              <a:buNone/>
            </a:pPr>
            <a:r>
              <a:rPr lang="en-US" sz="1800" dirty="0"/>
              <a:t>studentaid.gov (FAFSA filing and other information)</a:t>
            </a:r>
          </a:p>
          <a:p>
            <a:pPr marL="0" indent="0">
              <a:buNone/>
            </a:pPr>
            <a:r>
              <a:rPr lang="en-US" sz="1800" dirty="0"/>
              <a:t>FAFSA4caster tool (</a:t>
            </a:r>
            <a:r>
              <a:rPr lang="en-US" sz="1800" dirty="0">
                <a:hlinkClick r:id="rId3">
                  <a:extLst>
                    <a:ext uri="{A12FA001-AC4F-418D-AE19-62706E023703}">
                      <ahyp:hlinkClr xmlns:ahyp="http://schemas.microsoft.com/office/drawing/2018/hyperlinkcolor" val="tx"/>
                    </a:ext>
                  </a:extLst>
                </a:hlinkClick>
              </a:rPr>
              <a:t>https://fafsa.ed.gov/spa/fafsa4c/#/landing</a:t>
            </a:r>
            <a:r>
              <a:rPr lang="en-US" sz="1800" dirty="0"/>
              <a:t>)</a:t>
            </a:r>
          </a:p>
          <a:p>
            <a:pPr marL="0" indent="0">
              <a:buNone/>
            </a:pPr>
            <a:r>
              <a:rPr lang="en-US" sz="1800" dirty="0"/>
              <a:t>savingforcollege.com (educational articles and other resources)</a:t>
            </a:r>
          </a:p>
          <a:p>
            <a:pPr marL="0" indent="0">
              <a:buNone/>
            </a:pPr>
            <a:r>
              <a:rPr lang="en-US" sz="1800" dirty="0"/>
              <a:t>road2college.com (tools and resources to help families with the college search and financing process)</a:t>
            </a:r>
          </a:p>
          <a:p>
            <a:pPr marL="0" indent="0">
              <a:buNone/>
            </a:pPr>
            <a:r>
              <a:rPr lang="en-US" sz="1800" dirty="0"/>
              <a:t>collegeboard.org (information on SAT, AP exams)</a:t>
            </a:r>
          </a:p>
          <a:p>
            <a:pPr marL="0" indent="0">
              <a:buNone/>
            </a:pPr>
            <a:r>
              <a:rPr lang="en-US" sz="1800" dirty="0"/>
              <a:t>bigfuture.org (college search tool)</a:t>
            </a:r>
          </a:p>
        </p:txBody>
      </p:sp>
      <p:sp>
        <p:nvSpPr>
          <p:cNvPr id="7" name="Text Placeholder 6">
            <a:extLst>
              <a:ext uri="{FF2B5EF4-FFF2-40B4-BE49-F238E27FC236}">
                <a16:creationId xmlns:a16="http://schemas.microsoft.com/office/drawing/2014/main" id="{7ABE48A3-E143-4B2E-8466-D52345ED5EAE}"/>
              </a:ext>
            </a:extLst>
          </p:cNvPr>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725684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D878A-45AC-CC45-BFFE-19F626E58241}"/>
              </a:ext>
            </a:extLst>
          </p:cNvPr>
          <p:cNvSpPr>
            <a:spLocks noGrp="1"/>
          </p:cNvSpPr>
          <p:nvPr>
            <p:ph type="title"/>
          </p:nvPr>
        </p:nvSpPr>
        <p:spPr/>
        <p:txBody>
          <a:bodyPr/>
          <a:lstStyle/>
          <a:p>
            <a:r>
              <a:rPr lang="en-US" dirty="0"/>
              <a:t>Appendix: State specific information </a:t>
            </a:r>
            <a:br>
              <a:rPr lang="en-US" dirty="0"/>
            </a:br>
            <a:r>
              <a:rPr lang="en-US" dirty="0"/>
              <a:t>on 529 provision conformity</a:t>
            </a:r>
          </a:p>
        </p:txBody>
      </p:sp>
      <p:sp>
        <p:nvSpPr>
          <p:cNvPr id="3" name="Content Placeholder 2">
            <a:extLst>
              <a:ext uri="{FF2B5EF4-FFF2-40B4-BE49-F238E27FC236}">
                <a16:creationId xmlns:a16="http://schemas.microsoft.com/office/drawing/2014/main" id="{AD52E756-6700-1749-8553-C2AAAA12B9EE}"/>
              </a:ext>
            </a:extLst>
          </p:cNvPr>
          <p:cNvSpPr>
            <a:spLocks noGrp="1"/>
          </p:cNvSpPr>
          <p:nvPr>
            <p:ph idx="1"/>
          </p:nvPr>
        </p:nvSpPr>
        <p:spPr/>
        <p:txBody>
          <a:bodyPr/>
          <a:lstStyle/>
          <a:p>
            <a:pPr marL="0" indent="0">
              <a:buNone/>
            </a:pPr>
            <a:r>
              <a:rPr lang="en-US" sz="1800" b="1" dirty="0"/>
              <a:t>Which states </a:t>
            </a:r>
            <a:r>
              <a:rPr lang="en-US" sz="1800" b="1" u="sng" dirty="0"/>
              <a:t>do not</a:t>
            </a:r>
            <a:r>
              <a:rPr lang="en-US" sz="1800" b="1" dirty="0"/>
              <a:t> consider 529 distributions for K-12 expenses as “qualified expenses” for state tax purposes?</a:t>
            </a:r>
          </a:p>
          <a:p>
            <a:pPr marL="0" indent="0">
              <a:buNone/>
            </a:pPr>
            <a:r>
              <a:rPr lang="en-US" sz="1800" dirty="0"/>
              <a:t>CA, CO, HI, IL, MI, MN, MT, NE, NM, NY, OR, VT</a:t>
            </a:r>
          </a:p>
          <a:p>
            <a:pPr marL="0" indent="0">
              <a:buNone/>
            </a:pPr>
            <a:r>
              <a:rPr lang="en-US" sz="1800" b="1" dirty="0"/>
              <a:t>Which states </a:t>
            </a:r>
            <a:r>
              <a:rPr lang="en-US" sz="1800" b="1" u="sng" dirty="0"/>
              <a:t>do not</a:t>
            </a:r>
            <a:r>
              <a:rPr lang="en-US" sz="1800" b="1" dirty="0"/>
              <a:t> consider 529 distributions for payment of student loans as a “qualified expense” for state tax purposes?</a:t>
            </a:r>
          </a:p>
          <a:p>
            <a:pPr marL="0" indent="0">
              <a:buNone/>
            </a:pPr>
            <a:r>
              <a:rPr lang="en-US" sz="1800" dirty="0"/>
              <a:t>CA, CO, IL, IN, MO, NE, NM, NY </a:t>
            </a:r>
          </a:p>
          <a:p>
            <a:pPr marL="0" indent="0">
              <a:buNone/>
            </a:pPr>
            <a:r>
              <a:rPr lang="en-US" sz="1800" dirty="0"/>
              <a:t>(there are 9 states where the decision is pending or not clear - DC, HI, LA, MI, MS, MT, OR, PA, VT)</a:t>
            </a:r>
          </a:p>
        </p:txBody>
      </p:sp>
      <p:sp>
        <p:nvSpPr>
          <p:cNvPr id="4" name="Text Placeholder 3">
            <a:extLst>
              <a:ext uri="{FF2B5EF4-FFF2-40B4-BE49-F238E27FC236}">
                <a16:creationId xmlns:a16="http://schemas.microsoft.com/office/drawing/2014/main" id="{B39B0775-4D17-8849-A5BB-8E638F1C78AB}"/>
              </a:ext>
            </a:extLst>
          </p:cNvPr>
          <p:cNvSpPr>
            <a:spLocks noGrp="1"/>
          </p:cNvSpPr>
          <p:nvPr>
            <p:ph type="body" sz="quarter" idx="10"/>
          </p:nvPr>
        </p:nvSpPr>
        <p:spPr/>
        <p:txBody>
          <a:bodyPr/>
          <a:lstStyle/>
          <a:p>
            <a:r>
              <a:rPr lang="en-US" dirty="0"/>
              <a:t>Information provided as of July, 2021 and subject to change. </a:t>
            </a:r>
          </a:p>
        </p:txBody>
      </p:sp>
    </p:spTree>
    <p:extLst>
      <p:ext uri="{BB962C8B-B14F-4D97-AF65-F5344CB8AC3E}">
        <p14:creationId xmlns:p14="http://schemas.microsoft.com/office/powerpoint/2010/main" val="15759867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0"/>
          </p:nvPr>
        </p:nvSpPr>
        <p:spPr/>
        <p:txBody>
          <a:bodyPr/>
          <a:lstStyle/>
          <a:p>
            <a:r>
              <a:rPr lang="en-US" dirty="0"/>
              <a:t>For informational purposes only. Not an investment recommendation.</a:t>
            </a:r>
          </a:p>
          <a:p>
            <a:r>
              <a:rPr lang="en-US" i="1" dirty="0"/>
              <a:t>Putnam 529 for America is sponsored by the State of Nevada, acting through the Board of Trustees of the College Savings Plans of Nevada, and administered by the State Treasurer’s Office. Anyone may invest in the plan and use the proceeds to attend school in any state. </a:t>
            </a:r>
            <a:r>
              <a:rPr lang="en-US" b="1" i="1" dirty="0"/>
              <a:t>Before investing, consider whether your state’s plan or that of your beneficiary offers state tax or other state benefits such as financial aid, scholarship funds, and protection from creditors that may not be available through Putnam 529 for America. </a:t>
            </a:r>
            <a:r>
              <a:rPr lang="en-US" i="1" dirty="0"/>
              <a:t>If you withdraw money for something other than qualified higher education expenses, you will owe federal income tax and may face a 10% federal tax penalty on earnings. Consult a tax advisor.</a:t>
            </a:r>
          </a:p>
          <a:p>
            <a:r>
              <a:rPr lang="en-US" i="1" dirty="0"/>
              <a:t>You should carefully consider the investment objectives, risks, charges, and expenses of the plan before investing. For an offering statement containing this and other information about Putnam 529 for America, call Putnam’s dedicated 529 hotline at 1-877-788-6265. You should read the offering statement carefully before investing. Putnam Retail Management, principal underwriter and distributor. Putnam Investment Management, investment manager.</a:t>
            </a:r>
            <a:endParaRPr lang="en-US" i="1" dirty="0">
              <a:latin typeface="Source Sans Pro Semibold" panose="020B0603030403020204" pitchFamily="34" charset="0"/>
            </a:endParaRPr>
          </a:p>
        </p:txBody>
      </p:sp>
    </p:spTree>
    <p:extLst>
      <p:ext uri="{BB962C8B-B14F-4D97-AF65-F5344CB8AC3E}">
        <p14:creationId xmlns:p14="http://schemas.microsoft.com/office/powerpoint/2010/main" val="23768468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0572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 name="Chart 34">
            <a:extLst>
              <a:ext uri="{FF2B5EF4-FFF2-40B4-BE49-F238E27FC236}">
                <a16:creationId xmlns:a16="http://schemas.microsoft.com/office/drawing/2014/main" id="{B1914FB6-EA98-4B91-AEC5-CE8E9D53972D}"/>
              </a:ext>
            </a:extLst>
          </p:cNvPr>
          <p:cNvGraphicFramePr/>
          <p:nvPr>
            <p:extLst>
              <p:ext uri="{D42A27DB-BD31-4B8C-83A1-F6EECF244321}">
                <p14:modId xmlns:p14="http://schemas.microsoft.com/office/powerpoint/2010/main" val="1471759217"/>
              </p:ext>
            </p:extLst>
          </p:nvPr>
        </p:nvGraphicFramePr>
        <p:xfrm>
          <a:off x="1001351" y="2128221"/>
          <a:ext cx="1853129" cy="1688335"/>
        </p:xfrm>
        <a:graphic>
          <a:graphicData uri="http://schemas.openxmlformats.org/drawingml/2006/chart">
            <c:chart xmlns:c="http://schemas.openxmlformats.org/drawingml/2006/chart" xmlns:r="http://schemas.openxmlformats.org/officeDocument/2006/relationships" r:id="rId3"/>
          </a:graphicData>
        </a:graphic>
      </p:graphicFrame>
      <p:sp>
        <p:nvSpPr>
          <p:cNvPr id="832519" name="Rectangle 7"/>
          <p:cNvSpPr>
            <a:spLocks noGrp="1" noChangeArrowheads="1"/>
          </p:cNvSpPr>
          <p:nvPr>
            <p:ph type="title"/>
          </p:nvPr>
        </p:nvSpPr>
        <p:spPr/>
        <p:txBody>
          <a:bodyPr/>
          <a:lstStyle/>
          <a:p>
            <a:r>
              <a:rPr lang="en-US" dirty="0"/>
              <a:t>Current college planning trends</a:t>
            </a:r>
          </a:p>
        </p:txBody>
      </p:sp>
      <p:sp>
        <p:nvSpPr>
          <p:cNvPr id="63" name="Text Placeholder 62">
            <a:extLst>
              <a:ext uri="{FF2B5EF4-FFF2-40B4-BE49-F238E27FC236}">
                <a16:creationId xmlns:a16="http://schemas.microsoft.com/office/drawing/2014/main" id="{93FAE049-5D1E-4AEB-AF59-81EDF0584582}"/>
              </a:ext>
            </a:extLst>
          </p:cNvPr>
          <p:cNvSpPr>
            <a:spLocks noGrp="1"/>
          </p:cNvSpPr>
          <p:nvPr>
            <p:ph type="body" sz="quarter" idx="10"/>
          </p:nvPr>
        </p:nvSpPr>
        <p:spPr/>
        <p:txBody>
          <a:bodyPr/>
          <a:lstStyle/>
          <a:p>
            <a:endParaRPr lang="en-US" dirty="0"/>
          </a:p>
        </p:txBody>
      </p:sp>
      <p:sp>
        <p:nvSpPr>
          <p:cNvPr id="2" name="Rectangle 1">
            <a:extLst>
              <a:ext uri="{FF2B5EF4-FFF2-40B4-BE49-F238E27FC236}">
                <a16:creationId xmlns:a16="http://schemas.microsoft.com/office/drawing/2014/main" id="{BC20A329-1391-9A48-9768-5FD01F245E48}"/>
              </a:ext>
            </a:extLst>
          </p:cNvPr>
          <p:cNvSpPr/>
          <p:nvPr/>
        </p:nvSpPr>
        <p:spPr bwMode="auto">
          <a:xfrm>
            <a:off x="6926580" y="708660"/>
            <a:ext cx="1840230" cy="537210"/>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chor="ctr"/>
          <a:lstStyle/>
          <a:p>
            <a:pPr algn="ctr">
              <a:spcBef>
                <a:spcPct val="0"/>
              </a:spcBef>
              <a:spcAft>
                <a:spcPct val="25000"/>
              </a:spcAft>
              <a:buClr>
                <a:srgbClr val="FFFF99"/>
              </a:buClr>
              <a:tabLst>
                <a:tab pos="3886200" algn="dec"/>
                <a:tab pos="5032375" algn="dec"/>
                <a:tab pos="6169025" algn="dec"/>
                <a:tab pos="7315200" algn="dec"/>
              </a:tabLst>
            </a:pPr>
            <a:endParaRPr lang="en-US" sz="2000" dirty="0">
              <a:solidFill>
                <a:srgbClr val="000000"/>
              </a:solidFill>
              <a:latin typeface="+mj-lt"/>
            </a:endParaRPr>
          </a:p>
        </p:txBody>
      </p:sp>
      <p:sp>
        <p:nvSpPr>
          <p:cNvPr id="3" name="Rectangle 2">
            <a:extLst>
              <a:ext uri="{FF2B5EF4-FFF2-40B4-BE49-F238E27FC236}">
                <a16:creationId xmlns:a16="http://schemas.microsoft.com/office/drawing/2014/main" id="{1FD52090-CAC9-934D-99FD-E6CEB7E429C0}"/>
              </a:ext>
            </a:extLst>
          </p:cNvPr>
          <p:cNvSpPr/>
          <p:nvPr/>
        </p:nvSpPr>
        <p:spPr bwMode="auto">
          <a:xfrm>
            <a:off x="5726430" y="1143000"/>
            <a:ext cx="2217420" cy="657905"/>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chor="ctr"/>
          <a:lstStyle/>
          <a:p>
            <a:pPr algn="ctr">
              <a:spcBef>
                <a:spcPct val="0"/>
              </a:spcBef>
              <a:spcAft>
                <a:spcPct val="25000"/>
              </a:spcAft>
              <a:buClr>
                <a:srgbClr val="FFFF99"/>
              </a:buClr>
              <a:tabLst>
                <a:tab pos="3886200" algn="dec"/>
                <a:tab pos="5032375" algn="dec"/>
                <a:tab pos="6169025" algn="dec"/>
                <a:tab pos="7315200" algn="dec"/>
              </a:tabLst>
            </a:pPr>
            <a:endParaRPr lang="en-US" sz="2000" dirty="0">
              <a:solidFill>
                <a:srgbClr val="000000"/>
              </a:solidFill>
              <a:latin typeface="+mj-lt"/>
            </a:endParaRPr>
          </a:p>
        </p:txBody>
      </p:sp>
      <p:cxnSp>
        <p:nvCxnSpPr>
          <p:cNvPr id="9" name="Straight Connector 8">
            <a:extLst>
              <a:ext uri="{FF2B5EF4-FFF2-40B4-BE49-F238E27FC236}">
                <a16:creationId xmlns:a16="http://schemas.microsoft.com/office/drawing/2014/main" id="{67C92414-D447-4D4F-9594-C87EFD775BE6}"/>
              </a:ext>
            </a:extLst>
          </p:cNvPr>
          <p:cNvCxnSpPr/>
          <p:nvPr/>
        </p:nvCxnSpPr>
        <p:spPr bwMode="auto">
          <a:xfrm flipV="1">
            <a:off x="4581509" y="2023935"/>
            <a:ext cx="0" cy="3697765"/>
          </a:xfrm>
          <a:prstGeom prst="line">
            <a:avLst/>
          </a:prstGeom>
          <a:solidFill>
            <a:schemeClr val="accent1"/>
          </a:solidFill>
          <a:ln w="6350" cap="flat" cmpd="sng" algn="ctr">
            <a:solidFill>
              <a:srgbClr val="007CC6"/>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1" name="Content Placeholder 3">
            <a:extLst>
              <a:ext uri="{FF2B5EF4-FFF2-40B4-BE49-F238E27FC236}">
                <a16:creationId xmlns:a16="http://schemas.microsoft.com/office/drawing/2014/main" id="{3AFF3378-63DB-4316-925C-6F004AED53B8}"/>
              </a:ext>
            </a:extLst>
          </p:cNvPr>
          <p:cNvSpPr txBox="1">
            <a:spLocks/>
          </p:cNvSpPr>
          <p:nvPr/>
        </p:nvSpPr>
        <p:spPr>
          <a:xfrm>
            <a:off x="2722278" y="2391386"/>
            <a:ext cx="1664646" cy="1015663"/>
          </a:xfrm>
          <a:prstGeom prst="rect">
            <a:avLst/>
          </a:prstGeom>
        </p:spPr>
        <p:txBody>
          <a:bodyPr wrap="square">
            <a:spAutoFit/>
          </a:bodyPr>
          <a:lstStyle>
            <a:defPPr>
              <a:defRPr lang="en-US"/>
            </a:defPPr>
            <a:lvl1pPr marL="0" indent="0" algn="l" defTabSz="685983" rtl="0" eaLnBrk="1" fontAlgn="base" latinLnBrk="0" hangingPunct="1">
              <a:lnSpc>
                <a:spcPct val="110000"/>
              </a:lnSpc>
              <a:spcBef>
                <a:spcPct val="80000"/>
              </a:spcBef>
              <a:spcAft>
                <a:spcPct val="0"/>
              </a:spcAft>
              <a:buClr>
                <a:srgbClr val="0072BC"/>
              </a:buClr>
              <a:buNone/>
              <a:defRPr lang="en-US" sz="1350" b="0" kern="1200">
                <a:solidFill>
                  <a:schemeClr val="tx1"/>
                </a:solidFill>
                <a:latin typeface="+mn-lt"/>
                <a:ea typeface="+mn-ea"/>
                <a:cs typeface="+mn-cs"/>
              </a:defRPr>
            </a:lvl1pPr>
            <a:lvl2pPr marL="342991" indent="0" algn="l" defTabSz="685983" rtl="0" eaLnBrk="1" fontAlgn="base" latinLnBrk="0" hangingPunct="1">
              <a:lnSpc>
                <a:spcPct val="110000"/>
              </a:lnSpc>
              <a:spcBef>
                <a:spcPct val="0"/>
              </a:spcBef>
              <a:spcAft>
                <a:spcPct val="0"/>
              </a:spcAft>
              <a:buClr>
                <a:srgbClr val="0072BC"/>
              </a:buClr>
              <a:buFont typeface="Arial Black" pitchFamily="34" charset="0"/>
              <a:buNone/>
              <a:defRPr sz="1350" u="sng" kern="1200">
                <a:solidFill>
                  <a:schemeClr val="tx1"/>
                </a:solidFill>
                <a:latin typeface="+mn-lt"/>
                <a:ea typeface="+mn-ea"/>
                <a:cs typeface="+mn-cs"/>
              </a:defRPr>
            </a:lvl2pPr>
            <a:lvl3pPr marL="685983" indent="-84138" algn="l" defTabSz="685983" rtl="0" eaLnBrk="1" fontAlgn="base" latinLnBrk="0" hangingPunct="1">
              <a:lnSpc>
                <a:spcPct val="110000"/>
              </a:lnSpc>
              <a:spcBef>
                <a:spcPct val="0"/>
              </a:spcBef>
              <a:spcAft>
                <a:spcPct val="0"/>
              </a:spcAft>
              <a:buClr>
                <a:srgbClr val="0072BC"/>
              </a:buClr>
              <a:buChar char="•"/>
              <a:defRPr sz="1350" u="sng" kern="1200">
                <a:solidFill>
                  <a:schemeClr val="tx1"/>
                </a:solidFill>
                <a:latin typeface="+mn-lt"/>
                <a:ea typeface="+mn-ea"/>
                <a:cs typeface="+mn-cs"/>
              </a:defRPr>
            </a:lvl3pPr>
            <a:lvl4pPr marL="1028974" indent="-112713" algn="l" defTabSz="685983" rtl="0" eaLnBrk="1" fontAlgn="base" latinLnBrk="0" hangingPunct="1">
              <a:lnSpc>
                <a:spcPct val="110000"/>
              </a:lnSpc>
              <a:spcBef>
                <a:spcPct val="0"/>
              </a:spcBef>
              <a:spcAft>
                <a:spcPct val="0"/>
              </a:spcAft>
              <a:buClr>
                <a:srgbClr val="0072BC"/>
              </a:buClr>
              <a:buFont typeface="Arial" charset="0"/>
              <a:buChar char="–"/>
              <a:defRPr sz="1350" u="sng" kern="1200">
                <a:solidFill>
                  <a:schemeClr val="tx1"/>
                </a:solidFill>
                <a:latin typeface="+mn-lt"/>
                <a:ea typeface="+mn-ea"/>
                <a:cs typeface="+mn-cs"/>
              </a:defRPr>
            </a:lvl4pPr>
            <a:lvl5pPr marL="1371966" indent="-109538" algn="l" defTabSz="685983" rtl="0" eaLnBrk="1" fontAlgn="base" latinLnBrk="0" hangingPunct="1">
              <a:lnSpc>
                <a:spcPct val="110000"/>
              </a:lnSpc>
              <a:spcBef>
                <a:spcPct val="0"/>
              </a:spcBef>
              <a:spcAft>
                <a:spcPct val="0"/>
              </a:spcAft>
              <a:buClr>
                <a:srgbClr val="0072BC"/>
              </a:buClr>
              <a:buFont typeface="Arial" charset="0"/>
              <a:buChar char="•"/>
              <a:defRPr sz="1350" u="sng" kern="1200">
                <a:solidFill>
                  <a:schemeClr val="tx1"/>
                </a:solidFill>
                <a:latin typeface="+mn-lt"/>
                <a:ea typeface="+mn-ea"/>
                <a:cs typeface="+mn-cs"/>
              </a:defRPr>
            </a:lvl5pPr>
            <a:lvl6pPr marL="1714957" indent="-87282" algn="l" defTabSz="685983" rtl="0" eaLnBrk="1" fontAlgn="base" latinLnBrk="0" hangingPunct="1">
              <a:lnSpc>
                <a:spcPct val="110000"/>
              </a:lnSpc>
              <a:spcBef>
                <a:spcPct val="30000"/>
              </a:spcBef>
              <a:spcAft>
                <a:spcPct val="0"/>
              </a:spcAft>
              <a:buClr>
                <a:schemeClr val="hlink"/>
              </a:buClr>
              <a:buFont typeface="Arial" charset="0"/>
              <a:buChar char="–"/>
              <a:defRPr sz="1350" kern="1200">
                <a:solidFill>
                  <a:schemeClr val="tx1"/>
                </a:solidFill>
                <a:latin typeface="+mn-lt"/>
                <a:ea typeface="+mn-ea"/>
                <a:cs typeface="+mn-cs"/>
              </a:defRPr>
            </a:lvl6pPr>
            <a:lvl7pPr marL="2057949" indent="-87282" algn="l" defTabSz="685983" rtl="0" eaLnBrk="1" fontAlgn="base" latinLnBrk="0" hangingPunct="1">
              <a:lnSpc>
                <a:spcPct val="110000"/>
              </a:lnSpc>
              <a:spcBef>
                <a:spcPct val="30000"/>
              </a:spcBef>
              <a:spcAft>
                <a:spcPct val="0"/>
              </a:spcAft>
              <a:buClr>
                <a:schemeClr val="hlink"/>
              </a:buClr>
              <a:buFont typeface="Arial" charset="0"/>
              <a:buChar char="–"/>
              <a:defRPr sz="1350" kern="1200">
                <a:solidFill>
                  <a:schemeClr val="tx1"/>
                </a:solidFill>
                <a:latin typeface="+mn-lt"/>
                <a:ea typeface="+mn-ea"/>
                <a:cs typeface="+mn-cs"/>
              </a:defRPr>
            </a:lvl7pPr>
            <a:lvl8pPr marL="2400940" indent="-87282" algn="l" defTabSz="685983" rtl="0" eaLnBrk="1" fontAlgn="base" latinLnBrk="0" hangingPunct="1">
              <a:lnSpc>
                <a:spcPct val="110000"/>
              </a:lnSpc>
              <a:spcBef>
                <a:spcPct val="30000"/>
              </a:spcBef>
              <a:spcAft>
                <a:spcPct val="0"/>
              </a:spcAft>
              <a:buClr>
                <a:schemeClr val="hlink"/>
              </a:buClr>
              <a:buFont typeface="Arial" charset="0"/>
              <a:buChar char="–"/>
              <a:defRPr sz="1350" kern="1200">
                <a:solidFill>
                  <a:schemeClr val="tx1"/>
                </a:solidFill>
                <a:latin typeface="+mn-lt"/>
                <a:ea typeface="+mn-ea"/>
                <a:cs typeface="+mn-cs"/>
              </a:defRPr>
            </a:lvl8pPr>
            <a:lvl9pPr marL="2743932" indent="-87282" algn="l" defTabSz="685983" rtl="0" eaLnBrk="1" fontAlgn="base" latinLnBrk="0" hangingPunct="1">
              <a:lnSpc>
                <a:spcPct val="110000"/>
              </a:lnSpc>
              <a:spcBef>
                <a:spcPct val="30000"/>
              </a:spcBef>
              <a:spcAft>
                <a:spcPct val="0"/>
              </a:spcAft>
              <a:buClr>
                <a:schemeClr val="hlink"/>
              </a:buClr>
              <a:buFont typeface="Arial" charset="0"/>
              <a:buChar char="–"/>
              <a:defRPr sz="1350" kern="1200">
                <a:solidFill>
                  <a:schemeClr val="tx1"/>
                </a:solidFill>
                <a:latin typeface="+mn-lt"/>
                <a:ea typeface="+mn-ea"/>
                <a:cs typeface="+mn-cs"/>
              </a:defRPr>
            </a:lvl9pPr>
          </a:lstStyle>
          <a:p>
            <a:pPr>
              <a:lnSpc>
                <a:spcPct val="100000"/>
              </a:lnSpc>
              <a:spcBef>
                <a:spcPts val="97"/>
              </a:spcBef>
              <a:spcAft>
                <a:spcPts val="97"/>
              </a:spcAft>
            </a:pPr>
            <a:r>
              <a:rPr lang="en-US" sz="1200" dirty="0">
                <a:solidFill>
                  <a:schemeClr val="accent4"/>
                </a:solidFill>
              </a:rPr>
              <a:t>Growth in student debt over last decade — </a:t>
            </a:r>
            <a:br>
              <a:rPr lang="en-US" sz="1200" dirty="0">
                <a:solidFill>
                  <a:schemeClr val="accent4"/>
                </a:solidFill>
              </a:rPr>
            </a:br>
            <a:r>
              <a:rPr lang="en-US" sz="1200" dirty="0">
                <a:solidFill>
                  <a:schemeClr val="accent4"/>
                </a:solidFill>
              </a:rPr>
              <a:t>$833 billion in 2010, $1.7 trillion now (</a:t>
            </a:r>
            <a:r>
              <a:rPr lang="en-US" sz="1200" dirty="0" err="1">
                <a:solidFill>
                  <a:schemeClr val="accent4"/>
                </a:solidFill>
              </a:rPr>
              <a:t>finaid.org</a:t>
            </a:r>
            <a:r>
              <a:rPr lang="en-US" sz="1200" dirty="0">
                <a:solidFill>
                  <a:schemeClr val="accent4"/>
                </a:solidFill>
              </a:rPr>
              <a:t>)</a:t>
            </a:r>
          </a:p>
        </p:txBody>
      </p:sp>
      <p:sp>
        <p:nvSpPr>
          <p:cNvPr id="12" name="Content Placeholder 3">
            <a:extLst>
              <a:ext uri="{FF2B5EF4-FFF2-40B4-BE49-F238E27FC236}">
                <a16:creationId xmlns:a16="http://schemas.microsoft.com/office/drawing/2014/main" id="{BBA6B4A3-CFCB-4EA0-AD6D-B69EAAFDECD6}"/>
              </a:ext>
            </a:extLst>
          </p:cNvPr>
          <p:cNvSpPr txBox="1">
            <a:spLocks/>
          </p:cNvSpPr>
          <p:nvPr/>
        </p:nvSpPr>
        <p:spPr>
          <a:xfrm>
            <a:off x="6265416" y="2339640"/>
            <a:ext cx="2372147" cy="1290097"/>
          </a:xfrm>
          <a:prstGeom prst="rect">
            <a:avLst/>
          </a:prstGeom>
        </p:spPr>
        <p:txBody>
          <a:bodyPr wrap="square">
            <a:spAutoFit/>
          </a:bodyPr>
          <a:lstStyle>
            <a:defPPr>
              <a:defRPr lang="en-US"/>
            </a:defPPr>
            <a:lvl1pPr marL="0" indent="0" algn="l" defTabSz="685983" rtl="0" eaLnBrk="1" fontAlgn="base" latinLnBrk="0" hangingPunct="1">
              <a:lnSpc>
                <a:spcPct val="110000"/>
              </a:lnSpc>
              <a:spcBef>
                <a:spcPct val="80000"/>
              </a:spcBef>
              <a:spcAft>
                <a:spcPct val="0"/>
              </a:spcAft>
              <a:buClr>
                <a:srgbClr val="0072BC"/>
              </a:buClr>
              <a:buNone/>
              <a:defRPr lang="en-US" sz="1350" b="0" kern="1200">
                <a:solidFill>
                  <a:schemeClr val="tx1"/>
                </a:solidFill>
                <a:latin typeface="+mn-lt"/>
                <a:ea typeface="+mn-ea"/>
                <a:cs typeface="+mn-cs"/>
              </a:defRPr>
            </a:lvl1pPr>
            <a:lvl2pPr marL="342991" indent="0" algn="l" defTabSz="685983" rtl="0" eaLnBrk="1" fontAlgn="base" latinLnBrk="0" hangingPunct="1">
              <a:lnSpc>
                <a:spcPct val="110000"/>
              </a:lnSpc>
              <a:spcBef>
                <a:spcPct val="0"/>
              </a:spcBef>
              <a:spcAft>
                <a:spcPct val="0"/>
              </a:spcAft>
              <a:buClr>
                <a:srgbClr val="0072BC"/>
              </a:buClr>
              <a:buFont typeface="Arial Black" pitchFamily="34" charset="0"/>
              <a:buNone/>
              <a:defRPr sz="1350" u="sng" kern="1200">
                <a:solidFill>
                  <a:schemeClr val="tx1"/>
                </a:solidFill>
                <a:latin typeface="+mn-lt"/>
                <a:ea typeface="+mn-ea"/>
                <a:cs typeface="+mn-cs"/>
              </a:defRPr>
            </a:lvl2pPr>
            <a:lvl3pPr marL="685983" indent="-84138" algn="l" defTabSz="685983" rtl="0" eaLnBrk="1" fontAlgn="base" latinLnBrk="0" hangingPunct="1">
              <a:lnSpc>
                <a:spcPct val="110000"/>
              </a:lnSpc>
              <a:spcBef>
                <a:spcPct val="0"/>
              </a:spcBef>
              <a:spcAft>
                <a:spcPct val="0"/>
              </a:spcAft>
              <a:buClr>
                <a:srgbClr val="0072BC"/>
              </a:buClr>
              <a:buChar char="•"/>
              <a:defRPr sz="1350" u="sng" kern="1200">
                <a:solidFill>
                  <a:schemeClr val="tx1"/>
                </a:solidFill>
                <a:latin typeface="+mn-lt"/>
                <a:ea typeface="+mn-ea"/>
                <a:cs typeface="+mn-cs"/>
              </a:defRPr>
            </a:lvl3pPr>
            <a:lvl4pPr marL="1028974" indent="-112713" algn="l" defTabSz="685983" rtl="0" eaLnBrk="1" fontAlgn="base" latinLnBrk="0" hangingPunct="1">
              <a:lnSpc>
                <a:spcPct val="110000"/>
              </a:lnSpc>
              <a:spcBef>
                <a:spcPct val="0"/>
              </a:spcBef>
              <a:spcAft>
                <a:spcPct val="0"/>
              </a:spcAft>
              <a:buClr>
                <a:srgbClr val="0072BC"/>
              </a:buClr>
              <a:buFont typeface="Arial" charset="0"/>
              <a:buChar char="–"/>
              <a:defRPr sz="1350" u="sng" kern="1200">
                <a:solidFill>
                  <a:schemeClr val="tx1"/>
                </a:solidFill>
                <a:latin typeface="+mn-lt"/>
                <a:ea typeface="+mn-ea"/>
                <a:cs typeface="+mn-cs"/>
              </a:defRPr>
            </a:lvl4pPr>
            <a:lvl5pPr marL="1371966" indent="-109538" algn="l" defTabSz="685983" rtl="0" eaLnBrk="1" fontAlgn="base" latinLnBrk="0" hangingPunct="1">
              <a:lnSpc>
                <a:spcPct val="110000"/>
              </a:lnSpc>
              <a:spcBef>
                <a:spcPct val="0"/>
              </a:spcBef>
              <a:spcAft>
                <a:spcPct val="0"/>
              </a:spcAft>
              <a:buClr>
                <a:srgbClr val="0072BC"/>
              </a:buClr>
              <a:buFont typeface="Arial" charset="0"/>
              <a:buChar char="•"/>
              <a:defRPr sz="1350" u="sng" kern="1200">
                <a:solidFill>
                  <a:schemeClr val="tx1"/>
                </a:solidFill>
                <a:latin typeface="+mn-lt"/>
                <a:ea typeface="+mn-ea"/>
                <a:cs typeface="+mn-cs"/>
              </a:defRPr>
            </a:lvl5pPr>
            <a:lvl6pPr marL="1714957" indent="-87282" algn="l" defTabSz="685983" rtl="0" eaLnBrk="1" fontAlgn="base" latinLnBrk="0" hangingPunct="1">
              <a:lnSpc>
                <a:spcPct val="110000"/>
              </a:lnSpc>
              <a:spcBef>
                <a:spcPct val="30000"/>
              </a:spcBef>
              <a:spcAft>
                <a:spcPct val="0"/>
              </a:spcAft>
              <a:buClr>
                <a:schemeClr val="hlink"/>
              </a:buClr>
              <a:buFont typeface="Arial" charset="0"/>
              <a:buChar char="–"/>
              <a:defRPr sz="1350" kern="1200">
                <a:solidFill>
                  <a:schemeClr val="tx1"/>
                </a:solidFill>
                <a:latin typeface="+mn-lt"/>
                <a:ea typeface="+mn-ea"/>
                <a:cs typeface="+mn-cs"/>
              </a:defRPr>
            </a:lvl6pPr>
            <a:lvl7pPr marL="2057949" indent="-87282" algn="l" defTabSz="685983" rtl="0" eaLnBrk="1" fontAlgn="base" latinLnBrk="0" hangingPunct="1">
              <a:lnSpc>
                <a:spcPct val="110000"/>
              </a:lnSpc>
              <a:spcBef>
                <a:spcPct val="30000"/>
              </a:spcBef>
              <a:spcAft>
                <a:spcPct val="0"/>
              </a:spcAft>
              <a:buClr>
                <a:schemeClr val="hlink"/>
              </a:buClr>
              <a:buFont typeface="Arial" charset="0"/>
              <a:buChar char="–"/>
              <a:defRPr sz="1350" kern="1200">
                <a:solidFill>
                  <a:schemeClr val="tx1"/>
                </a:solidFill>
                <a:latin typeface="+mn-lt"/>
                <a:ea typeface="+mn-ea"/>
                <a:cs typeface="+mn-cs"/>
              </a:defRPr>
            </a:lvl7pPr>
            <a:lvl8pPr marL="2400940" indent="-87282" algn="l" defTabSz="685983" rtl="0" eaLnBrk="1" fontAlgn="base" latinLnBrk="0" hangingPunct="1">
              <a:lnSpc>
                <a:spcPct val="110000"/>
              </a:lnSpc>
              <a:spcBef>
                <a:spcPct val="30000"/>
              </a:spcBef>
              <a:spcAft>
                <a:spcPct val="0"/>
              </a:spcAft>
              <a:buClr>
                <a:schemeClr val="hlink"/>
              </a:buClr>
              <a:buFont typeface="Arial" charset="0"/>
              <a:buChar char="–"/>
              <a:defRPr sz="1350" kern="1200">
                <a:solidFill>
                  <a:schemeClr val="tx1"/>
                </a:solidFill>
                <a:latin typeface="+mn-lt"/>
                <a:ea typeface="+mn-ea"/>
                <a:cs typeface="+mn-cs"/>
              </a:defRPr>
            </a:lvl8pPr>
            <a:lvl9pPr marL="2743932" indent="-87282" algn="l" defTabSz="685983" rtl="0" eaLnBrk="1" fontAlgn="base" latinLnBrk="0" hangingPunct="1">
              <a:lnSpc>
                <a:spcPct val="110000"/>
              </a:lnSpc>
              <a:spcBef>
                <a:spcPct val="30000"/>
              </a:spcBef>
              <a:spcAft>
                <a:spcPct val="0"/>
              </a:spcAft>
              <a:buClr>
                <a:schemeClr val="hlink"/>
              </a:buClr>
              <a:buFont typeface="Arial" charset="0"/>
              <a:buChar char="–"/>
              <a:defRPr sz="1350" kern="1200">
                <a:solidFill>
                  <a:schemeClr val="tx1"/>
                </a:solidFill>
                <a:latin typeface="+mn-lt"/>
                <a:ea typeface="+mn-ea"/>
                <a:cs typeface="+mn-cs"/>
              </a:defRPr>
            </a:lvl9pPr>
          </a:lstStyle>
          <a:p>
            <a:pPr>
              <a:lnSpc>
                <a:spcPct val="100000"/>
              </a:lnSpc>
              <a:spcBef>
                <a:spcPts val="97"/>
              </a:spcBef>
              <a:spcAft>
                <a:spcPts val="600"/>
              </a:spcAft>
            </a:pPr>
            <a:r>
              <a:rPr lang="en-US" sz="1200" dirty="0">
                <a:solidFill>
                  <a:schemeClr val="accent4"/>
                </a:solidFill>
              </a:rPr>
              <a:t>Of total federal financial aid, loans comprise 60% (College Board, Trends in student aid 2022)</a:t>
            </a:r>
          </a:p>
          <a:p>
            <a:pPr>
              <a:lnSpc>
                <a:spcPct val="100000"/>
              </a:lnSpc>
              <a:spcBef>
                <a:spcPts val="97"/>
              </a:spcBef>
              <a:spcAft>
                <a:spcPts val="97"/>
              </a:spcAft>
            </a:pPr>
            <a:r>
              <a:rPr lang="en-US" sz="1200" dirty="0">
                <a:solidFill>
                  <a:schemeClr val="accent4"/>
                </a:solidFill>
              </a:rPr>
              <a:t>Federal financial aid (total) </a:t>
            </a:r>
            <a:br>
              <a:rPr lang="en-US" sz="1200" dirty="0">
                <a:solidFill>
                  <a:schemeClr val="accent4"/>
                </a:solidFill>
              </a:rPr>
            </a:br>
            <a:r>
              <a:rPr lang="en-US" sz="1200" dirty="0">
                <a:solidFill>
                  <a:schemeClr val="accent4"/>
                </a:solidFill>
              </a:rPr>
              <a:t>has decreased by 32% over last </a:t>
            </a:r>
            <a:br>
              <a:rPr lang="en-US" sz="1200" dirty="0">
                <a:solidFill>
                  <a:schemeClr val="accent4"/>
                </a:solidFill>
              </a:rPr>
            </a:br>
            <a:r>
              <a:rPr lang="en-US" sz="1200" dirty="0">
                <a:solidFill>
                  <a:schemeClr val="accent4"/>
                </a:solidFill>
              </a:rPr>
              <a:t>10 years (College Board)</a:t>
            </a:r>
          </a:p>
        </p:txBody>
      </p:sp>
      <p:cxnSp>
        <p:nvCxnSpPr>
          <p:cNvPr id="13" name="Straight Connector 12">
            <a:extLst>
              <a:ext uri="{FF2B5EF4-FFF2-40B4-BE49-F238E27FC236}">
                <a16:creationId xmlns:a16="http://schemas.microsoft.com/office/drawing/2014/main" id="{7F1CD463-E416-4DC2-BC7E-31D7D7282147}"/>
              </a:ext>
            </a:extLst>
          </p:cNvPr>
          <p:cNvCxnSpPr/>
          <p:nvPr/>
        </p:nvCxnSpPr>
        <p:spPr bwMode="auto">
          <a:xfrm>
            <a:off x="819118" y="3872818"/>
            <a:ext cx="7524783" cy="0"/>
          </a:xfrm>
          <a:prstGeom prst="line">
            <a:avLst/>
          </a:prstGeom>
          <a:solidFill>
            <a:schemeClr val="accent1"/>
          </a:solidFill>
          <a:ln w="6350" cap="flat" cmpd="sng" algn="ctr">
            <a:solidFill>
              <a:srgbClr val="007CC6"/>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33" name="Content Placeholder 3">
            <a:extLst>
              <a:ext uri="{FF2B5EF4-FFF2-40B4-BE49-F238E27FC236}">
                <a16:creationId xmlns:a16="http://schemas.microsoft.com/office/drawing/2014/main" id="{7BE2BB71-D04F-4321-B5D1-E1D4E1F6B324}"/>
              </a:ext>
            </a:extLst>
          </p:cNvPr>
          <p:cNvSpPr txBox="1">
            <a:spLocks/>
          </p:cNvSpPr>
          <p:nvPr/>
        </p:nvSpPr>
        <p:spPr>
          <a:xfrm>
            <a:off x="1613137" y="2038130"/>
            <a:ext cx="1370094" cy="461665"/>
          </a:xfrm>
          <a:prstGeom prst="rect">
            <a:avLst/>
          </a:prstGeom>
        </p:spPr>
        <p:txBody>
          <a:bodyPr wrap="square">
            <a:spAutoFit/>
          </a:bodyPr>
          <a:lstStyle>
            <a:defPPr>
              <a:defRPr lang="en-US"/>
            </a:defPPr>
            <a:lvl1pPr marL="0" indent="0" algn="l" defTabSz="685983" rtl="0" eaLnBrk="1" fontAlgn="base" latinLnBrk="0" hangingPunct="1">
              <a:lnSpc>
                <a:spcPct val="110000"/>
              </a:lnSpc>
              <a:spcBef>
                <a:spcPct val="80000"/>
              </a:spcBef>
              <a:spcAft>
                <a:spcPct val="0"/>
              </a:spcAft>
              <a:buClr>
                <a:srgbClr val="0072BC"/>
              </a:buClr>
              <a:buNone/>
              <a:defRPr lang="en-US" sz="1350" b="0" kern="1200">
                <a:solidFill>
                  <a:schemeClr val="tx1"/>
                </a:solidFill>
                <a:latin typeface="+mn-lt"/>
                <a:ea typeface="+mn-ea"/>
                <a:cs typeface="+mn-cs"/>
              </a:defRPr>
            </a:lvl1pPr>
            <a:lvl2pPr marL="342991" indent="0" algn="l" defTabSz="685983" rtl="0" eaLnBrk="1" fontAlgn="base" latinLnBrk="0" hangingPunct="1">
              <a:lnSpc>
                <a:spcPct val="110000"/>
              </a:lnSpc>
              <a:spcBef>
                <a:spcPct val="0"/>
              </a:spcBef>
              <a:spcAft>
                <a:spcPct val="0"/>
              </a:spcAft>
              <a:buClr>
                <a:srgbClr val="0072BC"/>
              </a:buClr>
              <a:buFont typeface="Arial Black" pitchFamily="34" charset="0"/>
              <a:buNone/>
              <a:defRPr sz="1350" u="sng" kern="1200">
                <a:solidFill>
                  <a:schemeClr val="tx1"/>
                </a:solidFill>
                <a:latin typeface="+mn-lt"/>
                <a:ea typeface="+mn-ea"/>
                <a:cs typeface="+mn-cs"/>
              </a:defRPr>
            </a:lvl2pPr>
            <a:lvl3pPr marL="685983" indent="-84138" algn="l" defTabSz="685983" rtl="0" eaLnBrk="1" fontAlgn="base" latinLnBrk="0" hangingPunct="1">
              <a:lnSpc>
                <a:spcPct val="110000"/>
              </a:lnSpc>
              <a:spcBef>
                <a:spcPct val="0"/>
              </a:spcBef>
              <a:spcAft>
                <a:spcPct val="0"/>
              </a:spcAft>
              <a:buClr>
                <a:srgbClr val="0072BC"/>
              </a:buClr>
              <a:buChar char="•"/>
              <a:defRPr sz="1350" u="sng" kern="1200">
                <a:solidFill>
                  <a:schemeClr val="tx1"/>
                </a:solidFill>
                <a:latin typeface="+mn-lt"/>
                <a:ea typeface="+mn-ea"/>
                <a:cs typeface="+mn-cs"/>
              </a:defRPr>
            </a:lvl3pPr>
            <a:lvl4pPr marL="1028974" indent="-112713" algn="l" defTabSz="685983" rtl="0" eaLnBrk="1" fontAlgn="base" latinLnBrk="0" hangingPunct="1">
              <a:lnSpc>
                <a:spcPct val="110000"/>
              </a:lnSpc>
              <a:spcBef>
                <a:spcPct val="0"/>
              </a:spcBef>
              <a:spcAft>
                <a:spcPct val="0"/>
              </a:spcAft>
              <a:buClr>
                <a:srgbClr val="0072BC"/>
              </a:buClr>
              <a:buFont typeface="Arial" charset="0"/>
              <a:buChar char="–"/>
              <a:defRPr sz="1350" u="sng" kern="1200">
                <a:solidFill>
                  <a:schemeClr val="tx1"/>
                </a:solidFill>
                <a:latin typeface="+mn-lt"/>
                <a:ea typeface="+mn-ea"/>
                <a:cs typeface="+mn-cs"/>
              </a:defRPr>
            </a:lvl4pPr>
            <a:lvl5pPr marL="1371966" indent="-109538" algn="l" defTabSz="685983" rtl="0" eaLnBrk="1" fontAlgn="base" latinLnBrk="0" hangingPunct="1">
              <a:lnSpc>
                <a:spcPct val="110000"/>
              </a:lnSpc>
              <a:spcBef>
                <a:spcPct val="0"/>
              </a:spcBef>
              <a:spcAft>
                <a:spcPct val="0"/>
              </a:spcAft>
              <a:buClr>
                <a:srgbClr val="0072BC"/>
              </a:buClr>
              <a:buFont typeface="Arial" charset="0"/>
              <a:buChar char="•"/>
              <a:defRPr sz="1350" u="sng" kern="1200">
                <a:solidFill>
                  <a:schemeClr val="tx1"/>
                </a:solidFill>
                <a:latin typeface="+mn-lt"/>
                <a:ea typeface="+mn-ea"/>
                <a:cs typeface="+mn-cs"/>
              </a:defRPr>
            </a:lvl5pPr>
            <a:lvl6pPr marL="1714957" indent="-87282" algn="l" defTabSz="685983" rtl="0" eaLnBrk="1" fontAlgn="base" latinLnBrk="0" hangingPunct="1">
              <a:lnSpc>
                <a:spcPct val="110000"/>
              </a:lnSpc>
              <a:spcBef>
                <a:spcPct val="30000"/>
              </a:spcBef>
              <a:spcAft>
                <a:spcPct val="0"/>
              </a:spcAft>
              <a:buClr>
                <a:schemeClr val="hlink"/>
              </a:buClr>
              <a:buFont typeface="Arial" charset="0"/>
              <a:buChar char="–"/>
              <a:defRPr sz="1350" kern="1200">
                <a:solidFill>
                  <a:schemeClr val="tx1"/>
                </a:solidFill>
                <a:latin typeface="+mn-lt"/>
                <a:ea typeface="+mn-ea"/>
                <a:cs typeface="+mn-cs"/>
              </a:defRPr>
            </a:lvl6pPr>
            <a:lvl7pPr marL="2057949" indent="-87282" algn="l" defTabSz="685983" rtl="0" eaLnBrk="1" fontAlgn="base" latinLnBrk="0" hangingPunct="1">
              <a:lnSpc>
                <a:spcPct val="110000"/>
              </a:lnSpc>
              <a:spcBef>
                <a:spcPct val="30000"/>
              </a:spcBef>
              <a:spcAft>
                <a:spcPct val="0"/>
              </a:spcAft>
              <a:buClr>
                <a:schemeClr val="hlink"/>
              </a:buClr>
              <a:buFont typeface="Arial" charset="0"/>
              <a:buChar char="–"/>
              <a:defRPr sz="1350" kern="1200">
                <a:solidFill>
                  <a:schemeClr val="tx1"/>
                </a:solidFill>
                <a:latin typeface="+mn-lt"/>
                <a:ea typeface="+mn-ea"/>
                <a:cs typeface="+mn-cs"/>
              </a:defRPr>
            </a:lvl7pPr>
            <a:lvl8pPr marL="2400940" indent="-87282" algn="l" defTabSz="685983" rtl="0" eaLnBrk="1" fontAlgn="base" latinLnBrk="0" hangingPunct="1">
              <a:lnSpc>
                <a:spcPct val="110000"/>
              </a:lnSpc>
              <a:spcBef>
                <a:spcPct val="30000"/>
              </a:spcBef>
              <a:spcAft>
                <a:spcPct val="0"/>
              </a:spcAft>
              <a:buClr>
                <a:schemeClr val="hlink"/>
              </a:buClr>
              <a:buFont typeface="Arial" charset="0"/>
              <a:buChar char="–"/>
              <a:defRPr sz="1350" kern="1200">
                <a:solidFill>
                  <a:schemeClr val="tx1"/>
                </a:solidFill>
                <a:latin typeface="+mn-lt"/>
                <a:ea typeface="+mn-ea"/>
                <a:cs typeface="+mn-cs"/>
              </a:defRPr>
            </a:lvl8pPr>
            <a:lvl9pPr marL="2743932" indent="-87282" algn="l" defTabSz="685983" rtl="0" eaLnBrk="1" fontAlgn="base" latinLnBrk="0" hangingPunct="1">
              <a:lnSpc>
                <a:spcPct val="110000"/>
              </a:lnSpc>
              <a:spcBef>
                <a:spcPct val="30000"/>
              </a:spcBef>
              <a:spcAft>
                <a:spcPct val="0"/>
              </a:spcAft>
              <a:buClr>
                <a:schemeClr val="hlink"/>
              </a:buClr>
              <a:buFont typeface="Arial" charset="0"/>
              <a:buChar char="–"/>
              <a:defRPr sz="1350" kern="1200">
                <a:solidFill>
                  <a:schemeClr val="tx1"/>
                </a:solidFill>
                <a:latin typeface="+mn-lt"/>
                <a:ea typeface="+mn-ea"/>
                <a:cs typeface="+mn-cs"/>
              </a:defRPr>
            </a:lvl9pPr>
          </a:lstStyle>
          <a:p>
            <a:pPr algn="ctr">
              <a:lnSpc>
                <a:spcPct val="100000"/>
              </a:lnSpc>
              <a:spcBef>
                <a:spcPts val="97"/>
              </a:spcBef>
              <a:spcAft>
                <a:spcPts val="97"/>
              </a:spcAft>
            </a:pPr>
            <a:r>
              <a:rPr lang="en-US" sz="2400" dirty="0">
                <a:solidFill>
                  <a:schemeClr val="accent2"/>
                </a:solidFill>
                <a:latin typeface="Source Sans Pro Semibold" panose="020B0603030403020204" pitchFamily="34" charset="0"/>
              </a:rPr>
              <a:t>$2T</a:t>
            </a:r>
          </a:p>
        </p:txBody>
      </p:sp>
      <p:sp>
        <p:nvSpPr>
          <p:cNvPr id="38" name="Content Placeholder 3">
            <a:extLst>
              <a:ext uri="{FF2B5EF4-FFF2-40B4-BE49-F238E27FC236}">
                <a16:creationId xmlns:a16="http://schemas.microsoft.com/office/drawing/2014/main" id="{1C1AF75C-BBCB-46D9-9CAB-48C7DCB7FFDB}"/>
              </a:ext>
            </a:extLst>
          </p:cNvPr>
          <p:cNvSpPr txBox="1">
            <a:spLocks/>
          </p:cNvSpPr>
          <p:nvPr/>
        </p:nvSpPr>
        <p:spPr>
          <a:xfrm>
            <a:off x="752524" y="1800905"/>
            <a:ext cx="3697100" cy="276999"/>
          </a:xfrm>
          <a:prstGeom prst="rect">
            <a:avLst/>
          </a:prstGeom>
        </p:spPr>
        <p:txBody>
          <a:bodyPr wrap="square">
            <a:spAutoFit/>
          </a:bodyPr>
          <a:lstStyle>
            <a:defPPr>
              <a:defRPr lang="en-US"/>
            </a:defPPr>
            <a:lvl1pPr marL="0" indent="0" algn="l" defTabSz="685983" rtl="0" eaLnBrk="1" fontAlgn="base" latinLnBrk="0" hangingPunct="1">
              <a:lnSpc>
                <a:spcPct val="110000"/>
              </a:lnSpc>
              <a:spcBef>
                <a:spcPct val="80000"/>
              </a:spcBef>
              <a:spcAft>
                <a:spcPct val="0"/>
              </a:spcAft>
              <a:buClr>
                <a:srgbClr val="0072BC"/>
              </a:buClr>
              <a:buNone/>
              <a:defRPr lang="en-US" sz="1350" b="0" kern="1200">
                <a:solidFill>
                  <a:schemeClr val="tx1"/>
                </a:solidFill>
                <a:latin typeface="+mn-lt"/>
                <a:ea typeface="+mn-ea"/>
                <a:cs typeface="+mn-cs"/>
              </a:defRPr>
            </a:lvl1pPr>
            <a:lvl2pPr marL="342991" indent="0" algn="l" defTabSz="685983" rtl="0" eaLnBrk="1" fontAlgn="base" latinLnBrk="0" hangingPunct="1">
              <a:lnSpc>
                <a:spcPct val="110000"/>
              </a:lnSpc>
              <a:spcBef>
                <a:spcPct val="0"/>
              </a:spcBef>
              <a:spcAft>
                <a:spcPct val="0"/>
              </a:spcAft>
              <a:buClr>
                <a:srgbClr val="0072BC"/>
              </a:buClr>
              <a:buFont typeface="Arial Black" pitchFamily="34" charset="0"/>
              <a:buNone/>
              <a:defRPr sz="1350" u="sng" kern="1200">
                <a:solidFill>
                  <a:schemeClr val="tx1"/>
                </a:solidFill>
                <a:latin typeface="+mn-lt"/>
                <a:ea typeface="+mn-ea"/>
                <a:cs typeface="+mn-cs"/>
              </a:defRPr>
            </a:lvl2pPr>
            <a:lvl3pPr marL="685983" indent="-84138" algn="l" defTabSz="685983" rtl="0" eaLnBrk="1" fontAlgn="base" latinLnBrk="0" hangingPunct="1">
              <a:lnSpc>
                <a:spcPct val="110000"/>
              </a:lnSpc>
              <a:spcBef>
                <a:spcPct val="0"/>
              </a:spcBef>
              <a:spcAft>
                <a:spcPct val="0"/>
              </a:spcAft>
              <a:buClr>
                <a:srgbClr val="0072BC"/>
              </a:buClr>
              <a:buChar char="•"/>
              <a:defRPr sz="1350" u="sng" kern="1200">
                <a:solidFill>
                  <a:schemeClr val="tx1"/>
                </a:solidFill>
                <a:latin typeface="+mn-lt"/>
                <a:ea typeface="+mn-ea"/>
                <a:cs typeface="+mn-cs"/>
              </a:defRPr>
            </a:lvl3pPr>
            <a:lvl4pPr marL="1028974" indent="-112713" algn="l" defTabSz="685983" rtl="0" eaLnBrk="1" fontAlgn="base" latinLnBrk="0" hangingPunct="1">
              <a:lnSpc>
                <a:spcPct val="110000"/>
              </a:lnSpc>
              <a:spcBef>
                <a:spcPct val="0"/>
              </a:spcBef>
              <a:spcAft>
                <a:spcPct val="0"/>
              </a:spcAft>
              <a:buClr>
                <a:srgbClr val="0072BC"/>
              </a:buClr>
              <a:buFont typeface="Arial" charset="0"/>
              <a:buChar char="–"/>
              <a:defRPr sz="1350" u="sng" kern="1200">
                <a:solidFill>
                  <a:schemeClr val="tx1"/>
                </a:solidFill>
                <a:latin typeface="+mn-lt"/>
                <a:ea typeface="+mn-ea"/>
                <a:cs typeface="+mn-cs"/>
              </a:defRPr>
            </a:lvl4pPr>
            <a:lvl5pPr marL="1371966" indent="-109538" algn="l" defTabSz="685983" rtl="0" eaLnBrk="1" fontAlgn="base" latinLnBrk="0" hangingPunct="1">
              <a:lnSpc>
                <a:spcPct val="110000"/>
              </a:lnSpc>
              <a:spcBef>
                <a:spcPct val="0"/>
              </a:spcBef>
              <a:spcAft>
                <a:spcPct val="0"/>
              </a:spcAft>
              <a:buClr>
                <a:srgbClr val="0072BC"/>
              </a:buClr>
              <a:buFont typeface="Arial" charset="0"/>
              <a:buChar char="•"/>
              <a:defRPr sz="1350" u="sng" kern="1200">
                <a:solidFill>
                  <a:schemeClr val="tx1"/>
                </a:solidFill>
                <a:latin typeface="+mn-lt"/>
                <a:ea typeface="+mn-ea"/>
                <a:cs typeface="+mn-cs"/>
              </a:defRPr>
            </a:lvl5pPr>
            <a:lvl6pPr marL="1714957" indent="-87282" algn="l" defTabSz="685983" rtl="0" eaLnBrk="1" fontAlgn="base" latinLnBrk="0" hangingPunct="1">
              <a:lnSpc>
                <a:spcPct val="110000"/>
              </a:lnSpc>
              <a:spcBef>
                <a:spcPct val="30000"/>
              </a:spcBef>
              <a:spcAft>
                <a:spcPct val="0"/>
              </a:spcAft>
              <a:buClr>
                <a:schemeClr val="hlink"/>
              </a:buClr>
              <a:buFont typeface="Arial" charset="0"/>
              <a:buChar char="–"/>
              <a:defRPr sz="1350" kern="1200">
                <a:solidFill>
                  <a:schemeClr val="tx1"/>
                </a:solidFill>
                <a:latin typeface="+mn-lt"/>
                <a:ea typeface="+mn-ea"/>
                <a:cs typeface="+mn-cs"/>
              </a:defRPr>
            </a:lvl6pPr>
            <a:lvl7pPr marL="2057949" indent="-87282" algn="l" defTabSz="685983" rtl="0" eaLnBrk="1" fontAlgn="base" latinLnBrk="0" hangingPunct="1">
              <a:lnSpc>
                <a:spcPct val="110000"/>
              </a:lnSpc>
              <a:spcBef>
                <a:spcPct val="30000"/>
              </a:spcBef>
              <a:spcAft>
                <a:spcPct val="0"/>
              </a:spcAft>
              <a:buClr>
                <a:schemeClr val="hlink"/>
              </a:buClr>
              <a:buFont typeface="Arial" charset="0"/>
              <a:buChar char="–"/>
              <a:defRPr sz="1350" kern="1200">
                <a:solidFill>
                  <a:schemeClr val="tx1"/>
                </a:solidFill>
                <a:latin typeface="+mn-lt"/>
                <a:ea typeface="+mn-ea"/>
                <a:cs typeface="+mn-cs"/>
              </a:defRPr>
            </a:lvl7pPr>
            <a:lvl8pPr marL="2400940" indent="-87282" algn="l" defTabSz="685983" rtl="0" eaLnBrk="1" fontAlgn="base" latinLnBrk="0" hangingPunct="1">
              <a:lnSpc>
                <a:spcPct val="110000"/>
              </a:lnSpc>
              <a:spcBef>
                <a:spcPct val="30000"/>
              </a:spcBef>
              <a:spcAft>
                <a:spcPct val="0"/>
              </a:spcAft>
              <a:buClr>
                <a:schemeClr val="hlink"/>
              </a:buClr>
              <a:buFont typeface="Arial" charset="0"/>
              <a:buChar char="–"/>
              <a:defRPr sz="1350" kern="1200">
                <a:solidFill>
                  <a:schemeClr val="tx1"/>
                </a:solidFill>
                <a:latin typeface="+mn-lt"/>
                <a:ea typeface="+mn-ea"/>
                <a:cs typeface="+mn-cs"/>
              </a:defRPr>
            </a:lvl8pPr>
            <a:lvl9pPr marL="2743932" indent="-87282" algn="l" defTabSz="685983" rtl="0" eaLnBrk="1" fontAlgn="base" latinLnBrk="0" hangingPunct="1">
              <a:lnSpc>
                <a:spcPct val="110000"/>
              </a:lnSpc>
              <a:spcBef>
                <a:spcPct val="30000"/>
              </a:spcBef>
              <a:spcAft>
                <a:spcPct val="0"/>
              </a:spcAft>
              <a:buClr>
                <a:schemeClr val="hlink"/>
              </a:buClr>
              <a:buFont typeface="Arial" charset="0"/>
              <a:buChar char="–"/>
              <a:defRPr sz="1350" kern="1200">
                <a:solidFill>
                  <a:schemeClr val="tx1"/>
                </a:solidFill>
                <a:latin typeface="+mn-lt"/>
                <a:ea typeface="+mn-ea"/>
                <a:cs typeface="+mn-cs"/>
              </a:defRPr>
            </a:lvl9pPr>
          </a:lstStyle>
          <a:p>
            <a:pPr algn="ctr">
              <a:lnSpc>
                <a:spcPct val="100000"/>
              </a:lnSpc>
              <a:spcBef>
                <a:spcPts val="97"/>
              </a:spcBef>
              <a:spcAft>
                <a:spcPts val="97"/>
              </a:spcAft>
            </a:pPr>
            <a:r>
              <a:rPr lang="en-US" sz="1200" dirty="0">
                <a:solidFill>
                  <a:schemeClr val="accent4"/>
                </a:solidFill>
                <a:latin typeface="Source Sans Pro Semibold" panose="020B0603030403020204" pitchFamily="34" charset="0"/>
              </a:rPr>
              <a:t>Student debt has exploded over the past decade</a:t>
            </a:r>
          </a:p>
        </p:txBody>
      </p:sp>
      <p:sp>
        <p:nvSpPr>
          <p:cNvPr id="39" name="Content Placeholder 3">
            <a:extLst>
              <a:ext uri="{FF2B5EF4-FFF2-40B4-BE49-F238E27FC236}">
                <a16:creationId xmlns:a16="http://schemas.microsoft.com/office/drawing/2014/main" id="{9B1C4E70-C0AF-4627-8F9E-2460C2746A8D}"/>
              </a:ext>
            </a:extLst>
          </p:cNvPr>
          <p:cNvSpPr txBox="1">
            <a:spLocks/>
          </p:cNvSpPr>
          <p:nvPr/>
        </p:nvSpPr>
        <p:spPr>
          <a:xfrm>
            <a:off x="1164958" y="2630631"/>
            <a:ext cx="822521" cy="338554"/>
          </a:xfrm>
          <a:prstGeom prst="rect">
            <a:avLst/>
          </a:prstGeom>
        </p:spPr>
        <p:txBody>
          <a:bodyPr wrap="square">
            <a:spAutoFit/>
          </a:bodyPr>
          <a:lstStyle>
            <a:defPPr>
              <a:defRPr lang="en-US"/>
            </a:defPPr>
            <a:lvl1pPr marL="0" indent="0" algn="l" defTabSz="685983" rtl="0" eaLnBrk="1" fontAlgn="base" latinLnBrk="0" hangingPunct="1">
              <a:lnSpc>
                <a:spcPct val="110000"/>
              </a:lnSpc>
              <a:spcBef>
                <a:spcPct val="80000"/>
              </a:spcBef>
              <a:spcAft>
                <a:spcPct val="0"/>
              </a:spcAft>
              <a:buClr>
                <a:srgbClr val="0072BC"/>
              </a:buClr>
              <a:buNone/>
              <a:defRPr lang="en-US" sz="1350" b="0" kern="1200">
                <a:solidFill>
                  <a:schemeClr val="tx1"/>
                </a:solidFill>
                <a:latin typeface="+mn-lt"/>
                <a:ea typeface="+mn-ea"/>
                <a:cs typeface="+mn-cs"/>
              </a:defRPr>
            </a:lvl1pPr>
            <a:lvl2pPr marL="342991" indent="0" algn="l" defTabSz="685983" rtl="0" eaLnBrk="1" fontAlgn="base" latinLnBrk="0" hangingPunct="1">
              <a:lnSpc>
                <a:spcPct val="110000"/>
              </a:lnSpc>
              <a:spcBef>
                <a:spcPct val="0"/>
              </a:spcBef>
              <a:spcAft>
                <a:spcPct val="0"/>
              </a:spcAft>
              <a:buClr>
                <a:srgbClr val="0072BC"/>
              </a:buClr>
              <a:buFont typeface="Arial Black" pitchFamily="34" charset="0"/>
              <a:buNone/>
              <a:defRPr sz="1350" u="sng" kern="1200">
                <a:solidFill>
                  <a:schemeClr val="tx1"/>
                </a:solidFill>
                <a:latin typeface="+mn-lt"/>
                <a:ea typeface="+mn-ea"/>
                <a:cs typeface="+mn-cs"/>
              </a:defRPr>
            </a:lvl2pPr>
            <a:lvl3pPr marL="685983" indent="-84138" algn="l" defTabSz="685983" rtl="0" eaLnBrk="1" fontAlgn="base" latinLnBrk="0" hangingPunct="1">
              <a:lnSpc>
                <a:spcPct val="110000"/>
              </a:lnSpc>
              <a:spcBef>
                <a:spcPct val="0"/>
              </a:spcBef>
              <a:spcAft>
                <a:spcPct val="0"/>
              </a:spcAft>
              <a:buClr>
                <a:srgbClr val="0072BC"/>
              </a:buClr>
              <a:buChar char="•"/>
              <a:defRPr sz="1350" u="sng" kern="1200">
                <a:solidFill>
                  <a:schemeClr val="tx1"/>
                </a:solidFill>
                <a:latin typeface="+mn-lt"/>
                <a:ea typeface="+mn-ea"/>
                <a:cs typeface="+mn-cs"/>
              </a:defRPr>
            </a:lvl3pPr>
            <a:lvl4pPr marL="1028974" indent="-112713" algn="l" defTabSz="685983" rtl="0" eaLnBrk="1" fontAlgn="base" latinLnBrk="0" hangingPunct="1">
              <a:lnSpc>
                <a:spcPct val="110000"/>
              </a:lnSpc>
              <a:spcBef>
                <a:spcPct val="0"/>
              </a:spcBef>
              <a:spcAft>
                <a:spcPct val="0"/>
              </a:spcAft>
              <a:buClr>
                <a:srgbClr val="0072BC"/>
              </a:buClr>
              <a:buFont typeface="Arial" charset="0"/>
              <a:buChar char="–"/>
              <a:defRPr sz="1350" u="sng" kern="1200">
                <a:solidFill>
                  <a:schemeClr val="tx1"/>
                </a:solidFill>
                <a:latin typeface="+mn-lt"/>
                <a:ea typeface="+mn-ea"/>
                <a:cs typeface="+mn-cs"/>
              </a:defRPr>
            </a:lvl4pPr>
            <a:lvl5pPr marL="1371966" indent="-109538" algn="l" defTabSz="685983" rtl="0" eaLnBrk="1" fontAlgn="base" latinLnBrk="0" hangingPunct="1">
              <a:lnSpc>
                <a:spcPct val="110000"/>
              </a:lnSpc>
              <a:spcBef>
                <a:spcPct val="0"/>
              </a:spcBef>
              <a:spcAft>
                <a:spcPct val="0"/>
              </a:spcAft>
              <a:buClr>
                <a:srgbClr val="0072BC"/>
              </a:buClr>
              <a:buFont typeface="Arial" charset="0"/>
              <a:buChar char="•"/>
              <a:defRPr sz="1350" u="sng" kern="1200">
                <a:solidFill>
                  <a:schemeClr val="tx1"/>
                </a:solidFill>
                <a:latin typeface="+mn-lt"/>
                <a:ea typeface="+mn-ea"/>
                <a:cs typeface="+mn-cs"/>
              </a:defRPr>
            </a:lvl5pPr>
            <a:lvl6pPr marL="1714957" indent="-87282" algn="l" defTabSz="685983" rtl="0" eaLnBrk="1" fontAlgn="base" latinLnBrk="0" hangingPunct="1">
              <a:lnSpc>
                <a:spcPct val="110000"/>
              </a:lnSpc>
              <a:spcBef>
                <a:spcPct val="30000"/>
              </a:spcBef>
              <a:spcAft>
                <a:spcPct val="0"/>
              </a:spcAft>
              <a:buClr>
                <a:schemeClr val="hlink"/>
              </a:buClr>
              <a:buFont typeface="Arial" charset="0"/>
              <a:buChar char="–"/>
              <a:defRPr sz="1350" kern="1200">
                <a:solidFill>
                  <a:schemeClr val="tx1"/>
                </a:solidFill>
                <a:latin typeface="+mn-lt"/>
                <a:ea typeface="+mn-ea"/>
                <a:cs typeface="+mn-cs"/>
              </a:defRPr>
            </a:lvl6pPr>
            <a:lvl7pPr marL="2057949" indent="-87282" algn="l" defTabSz="685983" rtl="0" eaLnBrk="1" fontAlgn="base" latinLnBrk="0" hangingPunct="1">
              <a:lnSpc>
                <a:spcPct val="110000"/>
              </a:lnSpc>
              <a:spcBef>
                <a:spcPct val="30000"/>
              </a:spcBef>
              <a:spcAft>
                <a:spcPct val="0"/>
              </a:spcAft>
              <a:buClr>
                <a:schemeClr val="hlink"/>
              </a:buClr>
              <a:buFont typeface="Arial" charset="0"/>
              <a:buChar char="–"/>
              <a:defRPr sz="1350" kern="1200">
                <a:solidFill>
                  <a:schemeClr val="tx1"/>
                </a:solidFill>
                <a:latin typeface="+mn-lt"/>
                <a:ea typeface="+mn-ea"/>
                <a:cs typeface="+mn-cs"/>
              </a:defRPr>
            </a:lvl7pPr>
            <a:lvl8pPr marL="2400940" indent="-87282" algn="l" defTabSz="685983" rtl="0" eaLnBrk="1" fontAlgn="base" latinLnBrk="0" hangingPunct="1">
              <a:lnSpc>
                <a:spcPct val="110000"/>
              </a:lnSpc>
              <a:spcBef>
                <a:spcPct val="30000"/>
              </a:spcBef>
              <a:spcAft>
                <a:spcPct val="0"/>
              </a:spcAft>
              <a:buClr>
                <a:schemeClr val="hlink"/>
              </a:buClr>
              <a:buFont typeface="Arial" charset="0"/>
              <a:buChar char="–"/>
              <a:defRPr sz="1350" kern="1200">
                <a:solidFill>
                  <a:schemeClr val="tx1"/>
                </a:solidFill>
                <a:latin typeface="+mn-lt"/>
                <a:ea typeface="+mn-ea"/>
                <a:cs typeface="+mn-cs"/>
              </a:defRPr>
            </a:lvl8pPr>
            <a:lvl9pPr marL="2743932" indent="-87282" algn="l" defTabSz="685983" rtl="0" eaLnBrk="1" fontAlgn="base" latinLnBrk="0" hangingPunct="1">
              <a:lnSpc>
                <a:spcPct val="110000"/>
              </a:lnSpc>
              <a:spcBef>
                <a:spcPct val="30000"/>
              </a:spcBef>
              <a:spcAft>
                <a:spcPct val="0"/>
              </a:spcAft>
              <a:buClr>
                <a:schemeClr val="hlink"/>
              </a:buClr>
              <a:buFont typeface="Arial" charset="0"/>
              <a:buChar char="–"/>
              <a:defRPr sz="1350" kern="1200">
                <a:solidFill>
                  <a:schemeClr val="tx1"/>
                </a:solidFill>
                <a:latin typeface="+mn-lt"/>
                <a:ea typeface="+mn-ea"/>
                <a:cs typeface="+mn-cs"/>
              </a:defRPr>
            </a:lvl9pPr>
          </a:lstStyle>
          <a:p>
            <a:pPr>
              <a:lnSpc>
                <a:spcPct val="100000"/>
              </a:lnSpc>
              <a:spcBef>
                <a:spcPts val="97"/>
              </a:spcBef>
              <a:spcAft>
                <a:spcPts val="97"/>
              </a:spcAft>
            </a:pPr>
            <a:r>
              <a:rPr lang="en-US" sz="1600" dirty="0">
                <a:solidFill>
                  <a:schemeClr val="accent4"/>
                </a:solidFill>
                <a:latin typeface="Source Sans Pro Semibold" panose="020B0603030403020204" pitchFamily="34" charset="0"/>
              </a:rPr>
              <a:t>$833B</a:t>
            </a:r>
          </a:p>
        </p:txBody>
      </p:sp>
      <p:graphicFrame>
        <p:nvGraphicFramePr>
          <p:cNvPr id="42" name="Chart 41">
            <a:extLst>
              <a:ext uri="{FF2B5EF4-FFF2-40B4-BE49-F238E27FC236}">
                <a16:creationId xmlns:a16="http://schemas.microsoft.com/office/drawing/2014/main" id="{541CD12A-3A04-49C1-8C11-4D0FED94D336}"/>
              </a:ext>
            </a:extLst>
          </p:cNvPr>
          <p:cNvGraphicFramePr/>
          <p:nvPr>
            <p:extLst>
              <p:ext uri="{D42A27DB-BD31-4B8C-83A1-F6EECF244321}">
                <p14:modId xmlns:p14="http://schemas.microsoft.com/office/powerpoint/2010/main" val="3330777703"/>
              </p:ext>
            </p:extLst>
          </p:nvPr>
        </p:nvGraphicFramePr>
        <p:xfrm>
          <a:off x="4683400" y="2299824"/>
          <a:ext cx="1699035" cy="1468400"/>
        </p:xfrm>
        <a:graphic>
          <a:graphicData uri="http://schemas.openxmlformats.org/drawingml/2006/chart">
            <c:chart xmlns:c="http://schemas.openxmlformats.org/drawingml/2006/chart" xmlns:r="http://schemas.openxmlformats.org/officeDocument/2006/relationships" r:id="rId4"/>
          </a:graphicData>
        </a:graphic>
      </p:graphicFrame>
      <p:sp>
        <p:nvSpPr>
          <p:cNvPr id="44" name="Rectangle 43">
            <a:extLst>
              <a:ext uri="{FF2B5EF4-FFF2-40B4-BE49-F238E27FC236}">
                <a16:creationId xmlns:a16="http://schemas.microsoft.com/office/drawing/2014/main" id="{D4F54176-1CC9-42AC-8079-28A75E05C0A5}"/>
              </a:ext>
            </a:extLst>
          </p:cNvPr>
          <p:cNvSpPr/>
          <p:nvPr/>
        </p:nvSpPr>
        <p:spPr>
          <a:xfrm>
            <a:off x="5511234" y="2718486"/>
            <a:ext cx="559599" cy="246221"/>
          </a:xfrm>
          <a:prstGeom prst="rect">
            <a:avLst/>
          </a:prstGeom>
        </p:spPr>
        <p:txBody>
          <a:bodyPr wrap="square" lIns="0" tIns="0" rIns="0" bIns="0">
            <a:spAutoFit/>
          </a:bodyPr>
          <a:lstStyle/>
          <a:p>
            <a:pPr>
              <a:spcBef>
                <a:spcPts val="97"/>
              </a:spcBef>
              <a:spcAft>
                <a:spcPts val="97"/>
              </a:spcAft>
            </a:pPr>
            <a:r>
              <a:rPr lang="en-US" sz="1600" dirty="0">
                <a:solidFill>
                  <a:schemeClr val="accent6"/>
                </a:solidFill>
                <a:latin typeface="Source Sans Pro Semibold" panose="020B0603030403020204" pitchFamily="34" charset="0"/>
              </a:rPr>
              <a:t>62%</a:t>
            </a:r>
          </a:p>
        </p:txBody>
      </p:sp>
      <p:sp>
        <p:nvSpPr>
          <p:cNvPr id="45" name="Content Placeholder 3">
            <a:extLst>
              <a:ext uri="{FF2B5EF4-FFF2-40B4-BE49-F238E27FC236}">
                <a16:creationId xmlns:a16="http://schemas.microsoft.com/office/drawing/2014/main" id="{1EE3ECAD-238A-4B82-A276-7CC564BDC2F5}"/>
              </a:ext>
            </a:extLst>
          </p:cNvPr>
          <p:cNvSpPr txBox="1">
            <a:spLocks/>
          </p:cNvSpPr>
          <p:nvPr/>
        </p:nvSpPr>
        <p:spPr>
          <a:xfrm>
            <a:off x="4631482" y="1800905"/>
            <a:ext cx="4273296" cy="461665"/>
          </a:xfrm>
          <a:prstGeom prst="rect">
            <a:avLst/>
          </a:prstGeom>
        </p:spPr>
        <p:txBody>
          <a:bodyPr wrap="square" lIns="0" rIns="0">
            <a:spAutoFit/>
          </a:bodyPr>
          <a:lstStyle>
            <a:defPPr>
              <a:defRPr lang="en-US"/>
            </a:defPPr>
            <a:lvl1pPr marL="0" indent="0" algn="l" defTabSz="685983" rtl="0" eaLnBrk="1" fontAlgn="base" latinLnBrk="0" hangingPunct="1">
              <a:lnSpc>
                <a:spcPct val="110000"/>
              </a:lnSpc>
              <a:spcBef>
                <a:spcPct val="80000"/>
              </a:spcBef>
              <a:spcAft>
                <a:spcPct val="0"/>
              </a:spcAft>
              <a:buClr>
                <a:srgbClr val="0072BC"/>
              </a:buClr>
              <a:buNone/>
              <a:defRPr lang="en-US" sz="1350" b="0" kern="1200">
                <a:solidFill>
                  <a:schemeClr val="tx1"/>
                </a:solidFill>
                <a:latin typeface="+mn-lt"/>
                <a:ea typeface="+mn-ea"/>
                <a:cs typeface="+mn-cs"/>
              </a:defRPr>
            </a:lvl1pPr>
            <a:lvl2pPr marL="342991" indent="0" algn="l" defTabSz="685983" rtl="0" eaLnBrk="1" fontAlgn="base" latinLnBrk="0" hangingPunct="1">
              <a:lnSpc>
                <a:spcPct val="110000"/>
              </a:lnSpc>
              <a:spcBef>
                <a:spcPct val="0"/>
              </a:spcBef>
              <a:spcAft>
                <a:spcPct val="0"/>
              </a:spcAft>
              <a:buClr>
                <a:srgbClr val="0072BC"/>
              </a:buClr>
              <a:buFont typeface="Arial Black" pitchFamily="34" charset="0"/>
              <a:buNone/>
              <a:defRPr sz="1350" u="sng" kern="1200">
                <a:solidFill>
                  <a:schemeClr val="tx1"/>
                </a:solidFill>
                <a:latin typeface="+mn-lt"/>
                <a:ea typeface="+mn-ea"/>
                <a:cs typeface="+mn-cs"/>
              </a:defRPr>
            </a:lvl2pPr>
            <a:lvl3pPr marL="685983" indent="-84138" algn="l" defTabSz="685983" rtl="0" eaLnBrk="1" fontAlgn="base" latinLnBrk="0" hangingPunct="1">
              <a:lnSpc>
                <a:spcPct val="110000"/>
              </a:lnSpc>
              <a:spcBef>
                <a:spcPct val="0"/>
              </a:spcBef>
              <a:spcAft>
                <a:spcPct val="0"/>
              </a:spcAft>
              <a:buClr>
                <a:srgbClr val="0072BC"/>
              </a:buClr>
              <a:buChar char="•"/>
              <a:defRPr sz="1350" u="sng" kern="1200">
                <a:solidFill>
                  <a:schemeClr val="tx1"/>
                </a:solidFill>
                <a:latin typeface="+mn-lt"/>
                <a:ea typeface="+mn-ea"/>
                <a:cs typeface="+mn-cs"/>
              </a:defRPr>
            </a:lvl3pPr>
            <a:lvl4pPr marL="1028974" indent="-112713" algn="l" defTabSz="685983" rtl="0" eaLnBrk="1" fontAlgn="base" latinLnBrk="0" hangingPunct="1">
              <a:lnSpc>
                <a:spcPct val="110000"/>
              </a:lnSpc>
              <a:spcBef>
                <a:spcPct val="0"/>
              </a:spcBef>
              <a:spcAft>
                <a:spcPct val="0"/>
              </a:spcAft>
              <a:buClr>
                <a:srgbClr val="0072BC"/>
              </a:buClr>
              <a:buFont typeface="Arial" charset="0"/>
              <a:buChar char="–"/>
              <a:defRPr sz="1350" u="sng" kern="1200">
                <a:solidFill>
                  <a:schemeClr val="tx1"/>
                </a:solidFill>
                <a:latin typeface="+mn-lt"/>
                <a:ea typeface="+mn-ea"/>
                <a:cs typeface="+mn-cs"/>
              </a:defRPr>
            </a:lvl4pPr>
            <a:lvl5pPr marL="1371966" indent="-109538" algn="l" defTabSz="685983" rtl="0" eaLnBrk="1" fontAlgn="base" latinLnBrk="0" hangingPunct="1">
              <a:lnSpc>
                <a:spcPct val="110000"/>
              </a:lnSpc>
              <a:spcBef>
                <a:spcPct val="0"/>
              </a:spcBef>
              <a:spcAft>
                <a:spcPct val="0"/>
              </a:spcAft>
              <a:buClr>
                <a:srgbClr val="0072BC"/>
              </a:buClr>
              <a:buFont typeface="Arial" charset="0"/>
              <a:buChar char="•"/>
              <a:defRPr sz="1350" u="sng" kern="1200">
                <a:solidFill>
                  <a:schemeClr val="tx1"/>
                </a:solidFill>
                <a:latin typeface="+mn-lt"/>
                <a:ea typeface="+mn-ea"/>
                <a:cs typeface="+mn-cs"/>
              </a:defRPr>
            </a:lvl5pPr>
            <a:lvl6pPr marL="1714957" indent="-87282" algn="l" defTabSz="685983" rtl="0" eaLnBrk="1" fontAlgn="base" latinLnBrk="0" hangingPunct="1">
              <a:lnSpc>
                <a:spcPct val="110000"/>
              </a:lnSpc>
              <a:spcBef>
                <a:spcPct val="30000"/>
              </a:spcBef>
              <a:spcAft>
                <a:spcPct val="0"/>
              </a:spcAft>
              <a:buClr>
                <a:schemeClr val="hlink"/>
              </a:buClr>
              <a:buFont typeface="Arial" charset="0"/>
              <a:buChar char="–"/>
              <a:defRPr sz="1350" kern="1200">
                <a:solidFill>
                  <a:schemeClr val="tx1"/>
                </a:solidFill>
                <a:latin typeface="+mn-lt"/>
                <a:ea typeface="+mn-ea"/>
                <a:cs typeface="+mn-cs"/>
              </a:defRPr>
            </a:lvl6pPr>
            <a:lvl7pPr marL="2057949" indent="-87282" algn="l" defTabSz="685983" rtl="0" eaLnBrk="1" fontAlgn="base" latinLnBrk="0" hangingPunct="1">
              <a:lnSpc>
                <a:spcPct val="110000"/>
              </a:lnSpc>
              <a:spcBef>
                <a:spcPct val="30000"/>
              </a:spcBef>
              <a:spcAft>
                <a:spcPct val="0"/>
              </a:spcAft>
              <a:buClr>
                <a:schemeClr val="hlink"/>
              </a:buClr>
              <a:buFont typeface="Arial" charset="0"/>
              <a:buChar char="–"/>
              <a:defRPr sz="1350" kern="1200">
                <a:solidFill>
                  <a:schemeClr val="tx1"/>
                </a:solidFill>
                <a:latin typeface="+mn-lt"/>
                <a:ea typeface="+mn-ea"/>
                <a:cs typeface="+mn-cs"/>
              </a:defRPr>
            </a:lvl7pPr>
            <a:lvl8pPr marL="2400940" indent="-87282" algn="l" defTabSz="685983" rtl="0" eaLnBrk="1" fontAlgn="base" latinLnBrk="0" hangingPunct="1">
              <a:lnSpc>
                <a:spcPct val="110000"/>
              </a:lnSpc>
              <a:spcBef>
                <a:spcPct val="30000"/>
              </a:spcBef>
              <a:spcAft>
                <a:spcPct val="0"/>
              </a:spcAft>
              <a:buClr>
                <a:schemeClr val="hlink"/>
              </a:buClr>
              <a:buFont typeface="Arial" charset="0"/>
              <a:buChar char="–"/>
              <a:defRPr sz="1350" kern="1200">
                <a:solidFill>
                  <a:schemeClr val="tx1"/>
                </a:solidFill>
                <a:latin typeface="+mn-lt"/>
                <a:ea typeface="+mn-ea"/>
                <a:cs typeface="+mn-cs"/>
              </a:defRPr>
            </a:lvl8pPr>
            <a:lvl9pPr marL="2743932" indent="-87282" algn="l" defTabSz="685983" rtl="0" eaLnBrk="1" fontAlgn="base" latinLnBrk="0" hangingPunct="1">
              <a:lnSpc>
                <a:spcPct val="110000"/>
              </a:lnSpc>
              <a:spcBef>
                <a:spcPct val="30000"/>
              </a:spcBef>
              <a:spcAft>
                <a:spcPct val="0"/>
              </a:spcAft>
              <a:buClr>
                <a:schemeClr val="hlink"/>
              </a:buClr>
              <a:buFont typeface="Arial" charset="0"/>
              <a:buChar char="–"/>
              <a:defRPr sz="1350" kern="1200">
                <a:solidFill>
                  <a:schemeClr val="tx1"/>
                </a:solidFill>
                <a:latin typeface="+mn-lt"/>
                <a:ea typeface="+mn-ea"/>
                <a:cs typeface="+mn-cs"/>
              </a:defRPr>
            </a:lvl9pPr>
          </a:lstStyle>
          <a:p>
            <a:pPr algn="ctr">
              <a:lnSpc>
                <a:spcPct val="100000"/>
              </a:lnSpc>
              <a:spcBef>
                <a:spcPts val="97"/>
              </a:spcBef>
              <a:spcAft>
                <a:spcPts val="97"/>
              </a:spcAft>
            </a:pPr>
            <a:r>
              <a:rPr lang="en-US" sz="1200" dirty="0">
                <a:solidFill>
                  <a:schemeClr val="accent4"/>
                </a:solidFill>
                <a:latin typeface="Source Sans Pro Semibold" panose="020B0603030403020204" pitchFamily="34" charset="0"/>
              </a:rPr>
              <a:t>Federal financial aid has decreased </a:t>
            </a:r>
            <a:br>
              <a:rPr lang="en-US" sz="1200" dirty="0">
                <a:solidFill>
                  <a:schemeClr val="accent4"/>
                </a:solidFill>
                <a:latin typeface="Source Sans Pro Semibold" panose="020B0603030403020204" pitchFamily="34" charset="0"/>
              </a:rPr>
            </a:br>
            <a:r>
              <a:rPr lang="en-US" sz="1200" dirty="0">
                <a:solidFill>
                  <a:schemeClr val="accent4"/>
                </a:solidFill>
                <a:latin typeface="Source Sans Pro Semibold" panose="020B0603030403020204" pitchFamily="34" charset="0"/>
              </a:rPr>
              <a:t>and is predominantly loans</a:t>
            </a:r>
          </a:p>
        </p:txBody>
      </p:sp>
      <p:graphicFrame>
        <p:nvGraphicFramePr>
          <p:cNvPr id="46" name="Chart 45">
            <a:extLst>
              <a:ext uri="{FF2B5EF4-FFF2-40B4-BE49-F238E27FC236}">
                <a16:creationId xmlns:a16="http://schemas.microsoft.com/office/drawing/2014/main" id="{D4C88B44-F254-4C79-A719-F5D45DC7EB75}"/>
              </a:ext>
            </a:extLst>
          </p:cNvPr>
          <p:cNvGraphicFramePr/>
          <p:nvPr>
            <p:extLst>
              <p:ext uri="{D42A27DB-BD31-4B8C-83A1-F6EECF244321}">
                <p14:modId xmlns:p14="http://schemas.microsoft.com/office/powerpoint/2010/main" val="3649830839"/>
              </p:ext>
            </p:extLst>
          </p:nvPr>
        </p:nvGraphicFramePr>
        <p:xfrm>
          <a:off x="1001351" y="4262203"/>
          <a:ext cx="1853129" cy="1688335"/>
        </p:xfrm>
        <a:graphic>
          <a:graphicData uri="http://schemas.openxmlformats.org/drawingml/2006/chart">
            <c:chart xmlns:c="http://schemas.openxmlformats.org/drawingml/2006/chart" xmlns:r="http://schemas.openxmlformats.org/officeDocument/2006/relationships" r:id="rId5"/>
          </a:graphicData>
        </a:graphic>
      </p:graphicFrame>
      <p:sp>
        <p:nvSpPr>
          <p:cNvPr id="48" name="Content Placeholder 3">
            <a:extLst>
              <a:ext uri="{FF2B5EF4-FFF2-40B4-BE49-F238E27FC236}">
                <a16:creationId xmlns:a16="http://schemas.microsoft.com/office/drawing/2014/main" id="{3C431685-E672-44C7-8D03-5FF9FB782AB9}"/>
              </a:ext>
            </a:extLst>
          </p:cNvPr>
          <p:cNvSpPr txBox="1">
            <a:spLocks/>
          </p:cNvSpPr>
          <p:nvPr/>
        </p:nvSpPr>
        <p:spPr>
          <a:xfrm>
            <a:off x="1122754" y="4258528"/>
            <a:ext cx="822522" cy="314561"/>
          </a:xfrm>
          <a:prstGeom prst="rect">
            <a:avLst/>
          </a:prstGeom>
        </p:spPr>
        <p:txBody>
          <a:bodyPr wrap="square">
            <a:spAutoFit/>
          </a:bodyPr>
          <a:lstStyle>
            <a:defPPr>
              <a:defRPr lang="en-US"/>
            </a:defPPr>
            <a:lvl1pPr marL="0" indent="0" algn="l" defTabSz="685983" rtl="0" eaLnBrk="1" fontAlgn="base" latinLnBrk="0" hangingPunct="1">
              <a:lnSpc>
                <a:spcPct val="110000"/>
              </a:lnSpc>
              <a:spcBef>
                <a:spcPct val="80000"/>
              </a:spcBef>
              <a:spcAft>
                <a:spcPct val="0"/>
              </a:spcAft>
              <a:buClr>
                <a:srgbClr val="0072BC"/>
              </a:buClr>
              <a:buNone/>
              <a:defRPr lang="en-US" sz="1350" b="0" kern="1200">
                <a:solidFill>
                  <a:schemeClr val="tx1"/>
                </a:solidFill>
                <a:latin typeface="+mn-lt"/>
                <a:ea typeface="+mn-ea"/>
                <a:cs typeface="+mn-cs"/>
              </a:defRPr>
            </a:lvl1pPr>
            <a:lvl2pPr marL="342991" indent="0" algn="l" defTabSz="685983" rtl="0" eaLnBrk="1" fontAlgn="base" latinLnBrk="0" hangingPunct="1">
              <a:lnSpc>
                <a:spcPct val="110000"/>
              </a:lnSpc>
              <a:spcBef>
                <a:spcPct val="0"/>
              </a:spcBef>
              <a:spcAft>
                <a:spcPct val="0"/>
              </a:spcAft>
              <a:buClr>
                <a:srgbClr val="0072BC"/>
              </a:buClr>
              <a:buFont typeface="Arial Black" pitchFamily="34" charset="0"/>
              <a:buNone/>
              <a:defRPr sz="1350" u="sng" kern="1200">
                <a:solidFill>
                  <a:schemeClr val="tx1"/>
                </a:solidFill>
                <a:latin typeface="+mn-lt"/>
                <a:ea typeface="+mn-ea"/>
                <a:cs typeface="+mn-cs"/>
              </a:defRPr>
            </a:lvl2pPr>
            <a:lvl3pPr marL="685983" indent="-84138" algn="l" defTabSz="685983" rtl="0" eaLnBrk="1" fontAlgn="base" latinLnBrk="0" hangingPunct="1">
              <a:lnSpc>
                <a:spcPct val="110000"/>
              </a:lnSpc>
              <a:spcBef>
                <a:spcPct val="0"/>
              </a:spcBef>
              <a:spcAft>
                <a:spcPct val="0"/>
              </a:spcAft>
              <a:buClr>
                <a:srgbClr val="0072BC"/>
              </a:buClr>
              <a:buChar char="•"/>
              <a:defRPr sz="1350" u="sng" kern="1200">
                <a:solidFill>
                  <a:schemeClr val="tx1"/>
                </a:solidFill>
                <a:latin typeface="+mn-lt"/>
                <a:ea typeface="+mn-ea"/>
                <a:cs typeface="+mn-cs"/>
              </a:defRPr>
            </a:lvl3pPr>
            <a:lvl4pPr marL="1028974" indent="-112713" algn="l" defTabSz="685983" rtl="0" eaLnBrk="1" fontAlgn="base" latinLnBrk="0" hangingPunct="1">
              <a:lnSpc>
                <a:spcPct val="110000"/>
              </a:lnSpc>
              <a:spcBef>
                <a:spcPct val="0"/>
              </a:spcBef>
              <a:spcAft>
                <a:spcPct val="0"/>
              </a:spcAft>
              <a:buClr>
                <a:srgbClr val="0072BC"/>
              </a:buClr>
              <a:buFont typeface="Arial" charset="0"/>
              <a:buChar char="–"/>
              <a:defRPr sz="1350" u="sng" kern="1200">
                <a:solidFill>
                  <a:schemeClr val="tx1"/>
                </a:solidFill>
                <a:latin typeface="+mn-lt"/>
                <a:ea typeface="+mn-ea"/>
                <a:cs typeface="+mn-cs"/>
              </a:defRPr>
            </a:lvl4pPr>
            <a:lvl5pPr marL="1371966" indent="-109538" algn="l" defTabSz="685983" rtl="0" eaLnBrk="1" fontAlgn="base" latinLnBrk="0" hangingPunct="1">
              <a:lnSpc>
                <a:spcPct val="110000"/>
              </a:lnSpc>
              <a:spcBef>
                <a:spcPct val="0"/>
              </a:spcBef>
              <a:spcAft>
                <a:spcPct val="0"/>
              </a:spcAft>
              <a:buClr>
                <a:srgbClr val="0072BC"/>
              </a:buClr>
              <a:buFont typeface="Arial" charset="0"/>
              <a:buChar char="•"/>
              <a:defRPr sz="1350" u="sng" kern="1200">
                <a:solidFill>
                  <a:schemeClr val="tx1"/>
                </a:solidFill>
                <a:latin typeface="+mn-lt"/>
                <a:ea typeface="+mn-ea"/>
                <a:cs typeface="+mn-cs"/>
              </a:defRPr>
            </a:lvl5pPr>
            <a:lvl6pPr marL="1714957" indent="-87282" algn="l" defTabSz="685983" rtl="0" eaLnBrk="1" fontAlgn="base" latinLnBrk="0" hangingPunct="1">
              <a:lnSpc>
                <a:spcPct val="110000"/>
              </a:lnSpc>
              <a:spcBef>
                <a:spcPct val="30000"/>
              </a:spcBef>
              <a:spcAft>
                <a:spcPct val="0"/>
              </a:spcAft>
              <a:buClr>
                <a:schemeClr val="hlink"/>
              </a:buClr>
              <a:buFont typeface="Arial" charset="0"/>
              <a:buChar char="–"/>
              <a:defRPr sz="1350" kern="1200">
                <a:solidFill>
                  <a:schemeClr val="tx1"/>
                </a:solidFill>
                <a:latin typeface="+mn-lt"/>
                <a:ea typeface="+mn-ea"/>
                <a:cs typeface="+mn-cs"/>
              </a:defRPr>
            </a:lvl6pPr>
            <a:lvl7pPr marL="2057949" indent="-87282" algn="l" defTabSz="685983" rtl="0" eaLnBrk="1" fontAlgn="base" latinLnBrk="0" hangingPunct="1">
              <a:lnSpc>
                <a:spcPct val="110000"/>
              </a:lnSpc>
              <a:spcBef>
                <a:spcPct val="30000"/>
              </a:spcBef>
              <a:spcAft>
                <a:spcPct val="0"/>
              </a:spcAft>
              <a:buClr>
                <a:schemeClr val="hlink"/>
              </a:buClr>
              <a:buFont typeface="Arial" charset="0"/>
              <a:buChar char="–"/>
              <a:defRPr sz="1350" kern="1200">
                <a:solidFill>
                  <a:schemeClr val="tx1"/>
                </a:solidFill>
                <a:latin typeface="+mn-lt"/>
                <a:ea typeface="+mn-ea"/>
                <a:cs typeface="+mn-cs"/>
              </a:defRPr>
            </a:lvl7pPr>
            <a:lvl8pPr marL="2400940" indent="-87282" algn="l" defTabSz="685983" rtl="0" eaLnBrk="1" fontAlgn="base" latinLnBrk="0" hangingPunct="1">
              <a:lnSpc>
                <a:spcPct val="110000"/>
              </a:lnSpc>
              <a:spcBef>
                <a:spcPct val="30000"/>
              </a:spcBef>
              <a:spcAft>
                <a:spcPct val="0"/>
              </a:spcAft>
              <a:buClr>
                <a:schemeClr val="hlink"/>
              </a:buClr>
              <a:buFont typeface="Arial" charset="0"/>
              <a:buChar char="–"/>
              <a:defRPr sz="1350" kern="1200">
                <a:solidFill>
                  <a:schemeClr val="tx1"/>
                </a:solidFill>
                <a:latin typeface="+mn-lt"/>
                <a:ea typeface="+mn-ea"/>
                <a:cs typeface="+mn-cs"/>
              </a:defRPr>
            </a:lvl8pPr>
            <a:lvl9pPr marL="2743932" indent="-87282" algn="l" defTabSz="685983" rtl="0" eaLnBrk="1" fontAlgn="base" latinLnBrk="0" hangingPunct="1">
              <a:lnSpc>
                <a:spcPct val="110000"/>
              </a:lnSpc>
              <a:spcBef>
                <a:spcPct val="30000"/>
              </a:spcBef>
              <a:spcAft>
                <a:spcPct val="0"/>
              </a:spcAft>
              <a:buClr>
                <a:schemeClr val="hlink"/>
              </a:buClr>
              <a:buFont typeface="Arial" charset="0"/>
              <a:buChar char="–"/>
              <a:defRPr sz="1350" kern="1200">
                <a:solidFill>
                  <a:schemeClr val="tx1"/>
                </a:solidFill>
                <a:latin typeface="+mn-lt"/>
                <a:ea typeface="+mn-ea"/>
                <a:cs typeface="+mn-cs"/>
              </a:defRPr>
            </a:lvl9pPr>
          </a:lstStyle>
          <a:p>
            <a:pPr algn="ctr">
              <a:lnSpc>
                <a:spcPct val="100000"/>
              </a:lnSpc>
              <a:spcBef>
                <a:spcPts val="97"/>
              </a:spcBef>
              <a:spcAft>
                <a:spcPts val="97"/>
              </a:spcAft>
            </a:pPr>
            <a:r>
              <a:rPr lang="en-US" sz="1400" dirty="0">
                <a:solidFill>
                  <a:schemeClr val="accent4"/>
                </a:solidFill>
                <a:latin typeface="Source Sans Pro Semibold" panose="020B0603030403020204" pitchFamily="34" charset="0"/>
              </a:rPr>
              <a:t>$53,430</a:t>
            </a:r>
          </a:p>
        </p:txBody>
      </p:sp>
      <p:sp>
        <p:nvSpPr>
          <p:cNvPr id="49" name="Content Placeholder 3">
            <a:extLst>
              <a:ext uri="{FF2B5EF4-FFF2-40B4-BE49-F238E27FC236}">
                <a16:creationId xmlns:a16="http://schemas.microsoft.com/office/drawing/2014/main" id="{3E2A850A-8CD4-4C40-8C9C-55D349CA6F02}"/>
              </a:ext>
            </a:extLst>
          </p:cNvPr>
          <p:cNvSpPr txBox="1">
            <a:spLocks/>
          </p:cNvSpPr>
          <p:nvPr/>
        </p:nvSpPr>
        <p:spPr>
          <a:xfrm>
            <a:off x="2722278" y="4315497"/>
            <a:ext cx="1771236" cy="1384995"/>
          </a:xfrm>
          <a:prstGeom prst="rect">
            <a:avLst/>
          </a:prstGeom>
        </p:spPr>
        <p:txBody>
          <a:bodyPr wrap="square">
            <a:spAutoFit/>
          </a:bodyPr>
          <a:lstStyle>
            <a:defPPr>
              <a:defRPr lang="en-US"/>
            </a:defPPr>
            <a:lvl1pPr marL="0" indent="0" algn="l" defTabSz="685983" rtl="0" eaLnBrk="1" fontAlgn="base" latinLnBrk="0" hangingPunct="1">
              <a:lnSpc>
                <a:spcPct val="110000"/>
              </a:lnSpc>
              <a:spcBef>
                <a:spcPct val="80000"/>
              </a:spcBef>
              <a:spcAft>
                <a:spcPct val="0"/>
              </a:spcAft>
              <a:buClr>
                <a:srgbClr val="0072BC"/>
              </a:buClr>
              <a:buNone/>
              <a:defRPr lang="en-US" sz="1350" b="0" kern="1200">
                <a:solidFill>
                  <a:schemeClr val="tx1"/>
                </a:solidFill>
                <a:latin typeface="+mn-lt"/>
                <a:ea typeface="+mn-ea"/>
                <a:cs typeface="+mn-cs"/>
              </a:defRPr>
            </a:lvl1pPr>
            <a:lvl2pPr marL="342991" indent="0" algn="l" defTabSz="685983" rtl="0" eaLnBrk="1" fontAlgn="base" latinLnBrk="0" hangingPunct="1">
              <a:lnSpc>
                <a:spcPct val="110000"/>
              </a:lnSpc>
              <a:spcBef>
                <a:spcPct val="0"/>
              </a:spcBef>
              <a:spcAft>
                <a:spcPct val="0"/>
              </a:spcAft>
              <a:buClr>
                <a:srgbClr val="0072BC"/>
              </a:buClr>
              <a:buFont typeface="Arial Black" pitchFamily="34" charset="0"/>
              <a:buNone/>
              <a:defRPr sz="1350" u="sng" kern="1200">
                <a:solidFill>
                  <a:schemeClr val="tx1"/>
                </a:solidFill>
                <a:latin typeface="+mn-lt"/>
                <a:ea typeface="+mn-ea"/>
                <a:cs typeface="+mn-cs"/>
              </a:defRPr>
            </a:lvl2pPr>
            <a:lvl3pPr marL="685983" indent="-84138" algn="l" defTabSz="685983" rtl="0" eaLnBrk="1" fontAlgn="base" latinLnBrk="0" hangingPunct="1">
              <a:lnSpc>
                <a:spcPct val="110000"/>
              </a:lnSpc>
              <a:spcBef>
                <a:spcPct val="0"/>
              </a:spcBef>
              <a:spcAft>
                <a:spcPct val="0"/>
              </a:spcAft>
              <a:buClr>
                <a:srgbClr val="0072BC"/>
              </a:buClr>
              <a:buChar char="•"/>
              <a:defRPr sz="1350" u="sng" kern="1200">
                <a:solidFill>
                  <a:schemeClr val="tx1"/>
                </a:solidFill>
                <a:latin typeface="+mn-lt"/>
                <a:ea typeface="+mn-ea"/>
                <a:cs typeface="+mn-cs"/>
              </a:defRPr>
            </a:lvl3pPr>
            <a:lvl4pPr marL="1028974" indent="-112713" algn="l" defTabSz="685983" rtl="0" eaLnBrk="1" fontAlgn="base" latinLnBrk="0" hangingPunct="1">
              <a:lnSpc>
                <a:spcPct val="110000"/>
              </a:lnSpc>
              <a:spcBef>
                <a:spcPct val="0"/>
              </a:spcBef>
              <a:spcAft>
                <a:spcPct val="0"/>
              </a:spcAft>
              <a:buClr>
                <a:srgbClr val="0072BC"/>
              </a:buClr>
              <a:buFont typeface="Arial" charset="0"/>
              <a:buChar char="–"/>
              <a:defRPr sz="1350" u="sng" kern="1200">
                <a:solidFill>
                  <a:schemeClr val="tx1"/>
                </a:solidFill>
                <a:latin typeface="+mn-lt"/>
                <a:ea typeface="+mn-ea"/>
                <a:cs typeface="+mn-cs"/>
              </a:defRPr>
            </a:lvl4pPr>
            <a:lvl5pPr marL="1371966" indent="-109538" algn="l" defTabSz="685983" rtl="0" eaLnBrk="1" fontAlgn="base" latinLnBrk="0" hangingPunct="1">
              <a:lnSpc>
                <a:spcPct val="110000"/>
              </a:lnSpc>
              <a:spcBef>
                <a:spcPct val="0"/>
              </a:spcBef>
              <a:spcAft>
                <a:spcPct val="0"/>
              </a:spcAft>
              <a:buClr>
                <a:srgbClr val="0072BC"/>
              </a:buClr>
              <a:buFont typeface="Arial" charset="0"/>
              <a:buChar char="•"/>
              <a:defRPr sz="1350" u="sng" kern="1200">
                <a:solidFill>
                  <a:schemeClr val="tx1"/>
                </a:solidFill>
                <a:latin typeface="+mn-lt"/>
                <a:ea typeface="+mn-ea"/>
                <a:cs typeface="+mn-cs"/>
              </a:defRPr>
            </a:lvl5pPr>
            <a:lvl6pPr marL="1714957" indent="-87282" algn="l" defTabSz="685983" rtl="0" eaLnBrk="1" fontAlgn="base" latinLnBrk="0" hangingPunct="1">
              <a:lnSpc>
                <a:spcPct val="110000"/>
              </a:lnSpc>
              <a:spcBef>
                <a:spcPct val="30000"/>
              </a:spcBef>
              <a:spcAft>
                <a:spcPct val="0"/>
              </a:spcAft>
              <a:buClr>
                <a:schemeClr val="hlink"/>
              </a:buClr>
              <a:buFont typeface="Arial" charset="0"/>
              <a:buChar char="–"/>
              <a:defRPr sz="1350" kern="1200">
                <a:solidFill>
                  <a:schemeClr val="tx1"/>
                </a:solidFill>
                <a:latin typeface="+mn-lt"/>
                <a:ea typeface="+mn-ea"/>
                <a:cs typeface="+mn-cs"/>
              </a:defRPr>
            </a:lvl6pPr>
            <a:lvl7pPr marL="2057949" indent="-87282" algn="l" defTabSz="685983" rtl="0" eaLnBrk="1" fontAlgn="base" latinLnBrk="0" hangingPunct="1">
              <a:lnSpc>
                <a:spcPct val="110000"/>
              </a:lnSpc>
              <a:spcBef>
                <a:spcPct val="30000"/>
              </a:spcBef>
              <a:spcAft>
                <a:spcPct val="0"/>
              </a:spcAft>
              <a:buClr>
                <a:schemeClr val="hlink"/>
              </a:buClr>
              <a:buFont typeface="Arial" charset="0"/>
              <a:buChar char="–"/>
              <a:defRPr sz="1350" kern="1200">
                <a:solidFill>
                  <a:schemeClr val="tx1"/>
                </a:solidFill>
                <a:latin typeface="+mn-lt"/>
                <a:ea typeface="+mn-ea"/>
                <a:cs typeface="+mn-cs"/>
              </a:defRPr>
            </a:lvl7pPr>
            <a:lvl8pPr marL="2400940" indent="-87282" algn="l" defTabSz="685983" rtl="0" eaLnBrk="1" fontAlgn="base" latinLnBrk="0" hangingPunct="1">
              <a:lnSpc>
                <a:spcPct val="110000"/>
              </a:lnSpc>
              <a:spcBef>
                <a:spcPct val="30000"/>
              </a:spcBef>
              <a:spcAft>
                <a:spcPct val="0"/>
              </a:spcAft>
              <a:buClr>
                <a:schemeClr val="hlink"/>
              </a:buClr>
              <a:buFont typeface="Arial" charset="0"/>
              <a:buChar char="–"/>
              <a:defRPr sz="1350" kern="1200">
                <a:solidFill>
                  <a:schemeClr val="tx1"/>
                </a:solidFill>
                <a:latin typeface="+mn-lt"/>
                <a:ea typeface="+mn-ea"/>
                <a:cs typeface="+mn-cs"/>
              </a:defRPr>
            </a:lvl8pPr>
            <a:lvl9pPr marL="2743932" indent="-87282" algn="l" defTabSz="685983" rtl="0" eaLnBrk="1" fontAlgn="base" latinLnBrk="0" hangingPunct="1">
              <a:lnSpc>
                <a:spcPct val="110000"/>
              </a:lnSpc>
              <a:spcBef>
                <a:spcPct val="30000"/>
              </a:spcBef>
              <a:spcAft>
                <a:spcPct val="0"/>
              </a:spcAft>
              <a:buClr>
                <a:schemeClr val="hlink"/>
              </a:buClr>
              <a:buFont typeface="Arial" charset="0"/>
              <a:buChar char="–"/>
              <a:defRPr sz="1350" kern="1200">
                <a:solidFill>
                  <a:schemeClr val="tx1"/>
                </a:solidFill>
                <a:latin typeface="+mn-lt"/>
                <a:ea typeface="+mn-ea"/>
                <a:cs typeface="+mn-cs"/>
              </a:defRPr>
            </a:lvl9pPr>
          </a:lstStyle>
          <a:p>
            <a:pPr>
              <a:lnSpc>
                <a:spcPct val="100000"/>
              </a:lnSpc>
              <a:spcBef>
                <a:spcPts val="97"/>
              </a:spcBef>
              <a:spcAft>
                <a:spcPts val="97"/>
              </a:spcAft>
            </a:pPr>
            <a:r>
              <a:rPr lang="en-US" sz="1200" dirty="0">
                <a:solidFill>
                  <a:schemeClr val="accent4"/>
                </a:solidFill>
              </a:rPr>
              <a:t>Average private </a:t>
            </a:r>
            <a:br>
              <a:rPr lang="en-US" sz="1200" dirty="0">
                <a:solidFill>
                  <a:schemeClr val="accent4"/>
                </a:solidFill>
              </a:rPr>
            </a:br>
            <a:r>
              <a:rPr lang="en-US" sz="1200" dirty="0">
                <a:solidFill>
                  <a:schemeClr val="accent4"/>
                </a:solidFill>
              </a:rPr>
              <a:t>college and public in state college four years (College Board, Trends in College Pricing, 2022, includes tuition, room &amp; board, and fees)</a:t>
            </a:r>
          </a:p>
        </p:txBody>
      </p:sp>
      <p:sp>
        <p:nvSpPr>
          <p:cNvPr id="50" name="Content Placeholder 3">
            <a:extLst>
              <a:ext uri="{FF2B5EF4-FFF2-40B4-BE49-F238E27FC236}">
                <a16:creationId xmlns:a16="http://schemas.microsoft.com/office/drawing/2014/main" id="{F529C3C3-F224-4ADA-8F45-E963AC7241BF}"/>
              </a:ext>
            </a:extLst>
          </p:cNvPr>
          <p:cNvSpPr txBox="1">
            <a:spLocks/>
          </p:cNvSpPr>
          <p:nvPr/>
        </p:nvSpPr>
        <p:spPr>
          <a:xfrm>
            <a:off x="1796267" y="4763512"/>
            <a:ext cx="929808" cy="307777"/>
          </a:xfrm>
          <a:prstGeom prst="rect">
            <a:avLst/>
          </a:prstGeom>
        </p:spPr>
        <p:txBody>
          <a:bodyPr wrap="square">
            <a:spAutoFit/>
          </a:bodyPr>
          <a:lstStyle>
            <a:defPPr>
              <a:defRPr lang="en-US"/>
            </a:defPPr>
            <a:lvl1pPr marL="0" indent="0" algn="l" defTabSz="685983" rtl="0" eaLnBrk="1" fontAlgn="base" latinLnBrk="0" hangingPunct="1">
              <a:lnSpc>
                <a:spcPct val="110000"/>
              </a:lnSpc>
              <a:spcBef>
                <a:spcPct val="80000"/>
              </a:spcBef>
              <a:spcAft>
                <a:spcPct val="0"/>
              </a:spcAft>
              <a:buClr>
                <a:srgbClr val="0072BC"/>
              </a:buClr>
              <a:buNone/>
              <a:defRPr lang="en-US" sz="1350" b="0" kern="1200">
                <a:solidFill>
                  <a:schemeClr val="tx1"/>
                </a:solidFill>
                <a:latin typeface="+mn-lt"/>
                <a:ea typeface="+mn-ea"/>
                <a:cs typeface="+mn-cs"/>
              </a:defRPr>
            </a:lvl1pPr>
            <a:lvl2pPr marL="342991" indent="0" algn="l" defTabSz="685983" rtl="0" eaLnBrk="1" fontAlgn="base" latinLnBrk="0" hangingPunct="1">
              <a:lnSpc>
                <a:spcPct val="110000"/>
              </a:lnSpc>
              <a:spcBef>
                <a:spcPct val="0"/>
              </a:spcBef>
              <a:spcAft>
                <a:spcPct val="0"/>
              </a:spcAft>
              <a:buClr>
                <a:srgbClr val="0072BC"/>
              </a:buClr>
              <a:buFont typeface="Arial Black" pitchFamily="34" charset="0"/>
              <a:buNone/>
              <a:defRPr sz="1350" u="sng" kern="1200">
                <a:solidFill>
                  <a:schemeClr val="tx1"/>
                </a:solidFill>
                <a:latin typeface="+mn-lt"/>
                <a:ea typeface="+mn-ea"/>
                <a:cs typeface="+mn-cs"/>
              </a:defRPr>
            </a:lvl2pPr>
            <a:lvl3pPr marL="685983" indent="-84138" algn="l" defTabSz="685983" rtl="0" eaLnBrk="1" fontAlgn="base" latinLnBrk="0" hangingPunct="1">
              <a:lnSpc>
                <a:spcPct val="110000"/>
              </a:lnSpc>
              <a:spcBef>
                <a:spcPct val="0"/>
              </a:spcBef>
              <a:spcAft>
                <a:spcPct val="0"/>
              </a:spcAft>
              <a:buClr>
                <a:srgbClr val="0072BC"/>
              </a:buClr>
              <a:buChar char="•"/>
              <a:defRPr sz="1350" u="sng" kern="1200">
                <a:solidFill>
                  <a:schemeClr val="tx1"/>
                </a:solidFill>
                <a:latin typeface="+mn-lt"/>
                <a:ea typeface="+mn-ea"/>
                <a:cs typeface="+mn-cs"/>
              </a:defRPr>
            </a:lvl3pPr>
            <a:lvl4pPr marL="1028974" indent="-112713" algn="l" defTabSz="685983" rtl="0" eaLnBrk="1" fontAlgn="base" latinLnBrk="0" hangingPunct="1">
              <a:lnSpc>
                <a:spcPct val="110000"/>
              </a:lnSpc>
              <a:spcBef>
                <a:spcPct val="0"/>
              </a:spcBef>
              <a:spcAft>
                <a:spcPct val="0"/>
              </a:spcAft>
              <a:buClr>
                <a:srgbClr val="0072BC"/>
              </a:buClr>
              <a:buFont typeface="Arial" charset="0"/>
              <a:buChar char="–"/>
              <a:defRPr sz="1350" u="sng" kern="1200">
                <a:solidFill>
                  <a:schemeClr val="tx1"/>
                </a:solidFill>
                <a:latin typeface="+mn-lt"/>
                <a:ea typeface="+mn-ea"/>
                <a:cs typeface="+mn-cs"/>
              </a:defRPr>
            </a:lvl4pPr>
            <a:lvl5pPr marL="1371966" indent="-109538" algn="l" defTabSz="685983" rtl="0" eaLnBrk="1" fontAlgn="base" latinLnBrk="0" hangingPunct="1">
              <a:lnSpc>
                <a:spcPct val="110000"/>
              </a:lnSpc>
              <a:spcBef>
                <a:spcPct val="0"/>
              </a:spcBef>
              <a:spcAft>
                <a:spcPct val="0"/>
              </a:spcAft>
              <a:buClr>
                <a:srgbClr val="0072BC"/>
              </a:buClr>
              <a:buFont typeface="Arial" charset="0"/>
              <a:buChar char="•"/>
              <a:defRPr sz="1350" u="sng" kern="1200">
                <a:solidFill>
                  <a:schemeClr val="tx1"/>
                </a:solidFill>
                <a:latin typeface="+mn-lt"/>
                <a:ea typeface="+mn-ea"/>
                <a:cs typeface="+mn-cs"/>
              </a:defRPr>
            </a:lvl5pPr>
            <a:lvl6pPr marL="1714957" indent="-87282" algn="l" defTabSz="685983" rtl="0" eaLnBrk="1" fontAlgn="base" latinLnBrk="0" hangingPunct="1">
              <a:lnSpc>
                <a:spcPct val="110000"/>
              </a:lnSpc>
              <a:spcBef>
                <a:spcPct val="30000"/>
              </a:spcBef>
              <a:spcAft>
                <a:spcPct val="0"/>
              </a:spcAft>
              <a:buClr>
                <a:schemeClr val="hlink"/>
              </a:buClr>
              <a:buFont typeface="Arial" charset="0"/>
              <a:buChar char="–"/>
              <a:defRPr sz="1350" kern="1200">
                <a:solidFill>
                  <a:schemeClr val="tx1"/>
                </a:solidFill>
                <a:latin typeface="+mn-lt"/>
                <a:ea typeface="+mn-ea"/>
                <a:cs typeface="+mn-cs"/>
              </a:defRPr>
            </a:lvl6pPr>
            <a:lvl7pPr marL="2057949" indent="-87282" algn="l" defTabSz="685983" rtl="0" eaLnBrk="1" fontAlgn="base" latinLnBrk="0" hangingPunct="1">
              <a:lnSpc>
                <a:spcPct val="110000"/>
              </a:lnSpc>
              <a:spcBef>
                <a:spcPct val="30000"/>
              </a:spcBef>
              <a:spcAft>
                <a:spcPct val="0"/>
              </a:spcAft>
              <a:buClr>
                <a:schemeClr val="hlink"/>
              </a:buClr>
              <a:buFont typeface="Arial" charset="0"/>
              <a:buChar char="–"/>
              <a:defRPr sz="1350" kern="1200">
                <a:solidFill>
                  <a:schemeClr val="tx1"/>
                </a:solidFill>
                <a:latin typeface="+mn-lt"/>
                <a:ea typeface="+mn-ea"/>
                <a:cs typeface="+mn-cs"/>
              </a:defRPr>
            </a:lvl7pPr>
            <a:lvl8pPr marL="2400940" indent="-87282" algn="l" defTabSz="685983" rtl="0" eaLnBrk="1" fontAlgn="base" latinLnBrk="0" hangingPunct="1">
              <a:lnSpc>
                <a:spcPct val="110000"/>
              </a:lnSpc>
              <a:spcBef>
                <a:spcPct val="30000"/>
              </a:spcBef>
              <a:spcAft>
                <a:spcPct val="0"/>
              </a:spcAft>
              <a:buClr>
                <a:schemeClr val="hlink"/>
              </a:buClr>
              <a:buFont typeface="Arial" charset="0"/>
              <a:buChar char="–"/>
              <a:defRPr sz="1350" kern="1200">
                <a:solidFill>
                  <a:schemeClr val="tx1"/>
                </a:solidFill>
                <a:latin typeface="+mn-lt"/>
                <a:ea typeface="+mn-ea"/>
                <a:cs typeface="+mn-cs"/>
              </a:defRPr>
            </a:lvl8pPr>
            <a:lvl9pPr marL="2743932" indent="-87282" algn="l" defTabSz="685983" rtl="0" eaLnBrk="1" fontAlgn="base" latinLnBrk="0" hangingPunct="1">
              <a:lnSpc>
                <a:spcPct val="110000"/>
              </a:lnSpc>
              <a:spcBef>
                <a:spcPct val="30000"/>
              </a:spcBef>
              <a:spcAft>
                <a:spcPct val="0"/>
              </a:spcAft>
              <a:buClr>
                <a:schemeClr val="hlink"/>
              </a:buClr>
              <a:buFont typeface="Arial" charset="0"/>
              <a:buChar char="–"/>
              <a:defRPr sz="1350" kern="1200">
                <a:solidFill>
                  <a:schemeClr val="tx1"/>
                </a:solidFill>
                <a:latin typeface="+mn-lt"/>
                <a:ea typeface="+mn-ea"/>
                <a:cs typeface="+mn-cs"/>
              </a:defRPr>
            </a:lvl9pPr>
          </a:lstStyle>
          <a:p>
            <a:pPr algn="ctr">
              <a:lnSpc>
                <a:spcPct val="100000"/>
              </a:lnSpc>
              <a:spcBef>
                <a:spcPts val="97"/>
              </a:spcBef>
              <a:spcAft>
                <a:spcPts val="97"/>
              </a:spcAft>
            </a:pPr>
            <a:r>
              <a:rPr lang="en-US" sz="1400" dirty="0">
                <a:solidFill>
                  <a:schemeClr val="accent4"/>
                </a:solidFill>
                <a:latin typeface="Source Sans Pro Semibold" panose="020B0603030403020204" pitchFamily="34" charset="0"/>
              </a:rPr>
              <a:t>$23,250</a:t>
            </a:r>
          </a:p>
        </p:txBody>
      </p:sp>
      <p:sp>
        <p:nvSpPr>
          <p:cNvPr id="51" name="Content Placeholder 3">
            <a:extLst>
              <a:ext uri="{FF2B5EF4-FFF2-40B4-BE49-F238E27FC236}">
                <a16:creationId xmlns:a16="http://schemas.microsoft.com/office/drawing/2014/main" id="{E9CE7502-2EE0-4740-9858-5B13591CCEE2}"/>
              </a:ext>
            </a:extLst>
          </p:cNvPr>
          <p:cNvSpPr txBox="1">
            <a:spLocks/>
          </p:cNvSpPr>
          <p:nvPr/>
        </p:nvSpPr>
        <p:spPr>
          <a:xfrm>
            <a:off x="752524" y="4020438"/>
            <a:ext cx="3697100" cy="276999"/>
          </a:xfrm>
          <a:prstGeom prst="rect">
            <a:avLst/>
          </a:prstGeom>
        </p:spPr>
        <p:txBody>
          <a:bodyPr wrap="square">
            <a:spAutoFit/>
          </a:bodyPr>
          <a:lstStyle>
            <a:defPPr>
              <a:defRPr lang="en-US"/>
            </a:defPPr>
            <a:lvl1pPr marL="0" indent="0" algn="l" defTabSz="685983" rtl="0" eaLnBrk="1" fontAlgn="base" latinLnBrk="0" hangingPunct="1">
              <a:lnSpc>
                <a:spcPct val="110000"/>
              </a:lnSpc>
              <a:spcBef>
                <a:spcPct val="80000"/>
              </a:spcBef>
              <a:spcAft>
                <a:spcPct val="0"/>
              </a:spcAft>
              <a:buClr>
                <a:srgbClr val="0072BC"/>
              </a:buClr>
              <a:buNone/>
              <a:defRPr lang="en-US" sz="1350" b="0" kern="1200">
                <a:solidFill>
                  <a:schemeClr val="tx1"/>
                </a:solidFill>
                <a:latin typeface="+mn-lt"/>
                <a:ea typeface="+mn-ea"/>
                <a:cs typeface="+mn-cs"/>
              </a:defRPr>
            </a:lvl1pPr>
            <a:lvl2pPr marL="342991" indent="0" algn="l" defTabSz="685983" rtl="0" eaLnBrk="1" fontAlgn="base" latinLnBrk="0" hangingPunct="1">
              <a:lnSpc>
                <a:spcPct val="110000"/>
              </a:lnSpc>
              <a:spcBef>
                <a:spcPct val="0"/>
              </a:spcBef>
              <a:spcAft>
                <a:spcPct val="0"/>
              </a:spcAft>
              <a:buClr>
                <a:srgbClr val="0072BC"/>
              </a:buClr>
              <a:buFont typeface="Arial Black" pitchFamily="34" charset="0"/>
              <a:buNone/>
              <a:defRPr sz="1350" u="sng" kern="1200">
                <a:solidFill>
                  <a:schemeClr val="tx1"/>
                </a:solidFill>
                <a:latin typeface="+mn-lt"/>
                <a:ea typeface="+mn-ea"/>
                <a:cs typeface="+mn-cs"/>
              </a:defRPr>
            </a:lvl2pPr>
            <a:lvl3pPr marL="685983" indent="-84138" algn="l" defTabSz="685983" rtl="0" eaLnBrk="1" fontAlgn="base" latinLnBrk="0" hangingPunct="1">
              <a:lnSpc>
                <a:spcPct val="110000"/>
              </a:lnSpc>
              <a:spcBef>
                <a:spcPct val="0"/>
              </a:spcBef>
              <a:spcAft>
                <a:spcPct val="0"/>
              </a:spcAft>
              <a:buClr>
                <a:srgbClr val="0072BC"/>
              </a:buClr>
              <a:buChar char="•"/>
              <a:defRPr sz="1350" u="sng" kern="1200">
                <a:solidFill>
                  <a:schemeClr val="tx1"/>
                </a:solidFill>
                <a:latin typeface="+mn-lt"/>
                <a:ea typeface="+mn-ea"/>
                <a:cs typeface="+mn-cs"/>
              </a:defRPr>
            </a:lvl3pPr>
            <a:lvl4pPr marL="1028974" indent="-112713" algn="l" defTabSz="685983" rtl="0" eaLnBrk="1" fontAlgn="base" latinLnBrk="0" hangingPunct="1">
              <a:lnSpc>
                <a:spcPct val="110000"/>
              </a:lnSpc>
              <a:spcBef>
                <a:spcPct val="0"/>
              </a:spcBef>
              <a:spcAft>
                <a:spcPct val="0"/>
              </a:spcAft>
              <a:buClr>
                <a:srgbClr val="0072BC"/>
              </a:buClr>
              <a:buFont typeface="Arial" charset="0"/>
              <a:buChar char="–"/>
              <a:defRPr sz="1350" u="sng" kern="1200">
                <a:solidFill>
                  <a:schemeClr val="tx1"/>
                </a:solidFill>
                <a:latin typeface="+mn-lt"/>
                <a:ea typeface="+mn-ea"/>
                <a:cs typeface="+mn-cs"/>
              </a:defRPr>
            </a:lvl4pPr>
            <a:lvl5pPr marL="1371966" indent="-109538" algn="l" defTabSz="685983" rtl="0" eaLnBrk="1" fontAlgn="base" latinLnBrk="0" hangingPunct="1">
              <a:lnSpc>
                <a:spcPct val="110000"/>
              </a:lnSpc>
              <a:spcBef>
                <a:spcPct val="0"/>
              </a:spcBef>
              <a:spcAft>
                <a:spcPct val="0"/>
              </a:spcAft>
              <a:buClr>
                <a:srgbClr val="0072BC"/>
              </a:buClr>
              <a:buFont typeface="Arial" charset="0"/>
              <a:buChar char="•"/>
              <a:defRPr sz="1350" u="sng" kern="1200">
                <a:solidFill>
                  <a:schemeClr val="tx1"/>
                </a:solidFill>
                <a:latin typeface="+mn-lt"/>
                <a:ea typeface="+mn-ea"/>
                <a:cs typeface="+mn-cs"/>
              </a:defRPr>
            </a:lvl5pPr>
            <a:lvl6pPr marL="1714957" indent="-87282" algn="l" defTabSz="685983" rtl="0" eaLnBrk="1" fontAlgn="base" latinLnBrk="0" hangingPunct="1">
              <a:lnSpc>
                <a:spcPct val="110000"/>
              </a:lnSpc>
              <a:spcBef>
                <a:spcPct val="30000"/>
              </a:spcBef>
              <a:spcAft>
                <a:spcPct val="0"/>
              </a:spcAft>
              <a:buClr>
                <a:schemeClr val="hlink"/>
              </a:buClr>
              <a:buFont typeface="Arial" charset="0"/>
              <a:buChar char="–"/>
              <a:defRPr sz="1350" kern="1200">
                <a:solidFill>
                  <a:schemeClr val="tx1"/>
                </a:solidFill>
                <a:latin typeface="+mn-lt"/>
                <a:ea typeface="+mn-ea"/>
                <a:cs typeface="+mn-cs"/>
              </a:defRPr>
            </a:lvl6pPr>
            <a:lvl7pPr marL="2057949" indent="-87282" algn="l" defTabSz="685983" rtl="0" eaLnBrk="1" fontAlgn="base" latinLnBrk="0" hangingPunct="1">
              <a:lnSpc>
                <a:spcPct val="110000"/>
              </a:lnSpc>
              <a:spcBef>
                <a:spcPct val="30000"/>
              </a:spcBef>
              <a:spcAft>
                <a:spcPct val="0"/>
              </a:spcAft>
              <a:buClr>
                <a:schemeClr val="hlink"/>
              </a:buClr>
              <a:buFont typeface="Arial" charset="0"/>
              <a:buChar char="–"/>
              <a:defRPr sz="1350" kern="1200">
                <a:solidFill>
                  <a:schemeClr val="tx1"/>
                </a:solidFill>
                <a:latin typeface="+mn-lt"/>
                <a:ea typeface="+mn-ea"/>
                <a:cs typeface="+mn-cs"/>
              </a:defRPr>
            </a:lvl7pPr>
            <a:lvl8pPr marL="2400940" indent="-87282" algn="l" defTabSz="685983" rtl="0" eaLnBrk="1" fontAlgn="base" latinLnBrk="0" hangingPunct="1">
              <a:lnSpc>
                <a:spcPct val="110000"/>
              </a:lnSpc>
              <a:spcBef>
                <a:spcPct val="30000"/>
              </a:spcBef>
              <a:spcAft>
                <a:spcPct val="0"/>
              </a:spcAft>
              <a:buClr>
                <a:schemeClr val="hlink"/>
              </a:buClr>
              <a:buFont typeface="Arial" charset="0"/>
              <a:buChar char="–"/>
              <a:defRPr sz="1350" kern="1200">
                <a:solidFill>
                  <a:schemeClr val="tx1"/>
                </a:solidFill>
                <a:latin typeface="+mn-lt"/>
                <a:ea typeface="+mn-ea"/>
                <a:cs typeface="+mn-cs"/>
              </a:defRPr>
            </a:lvl8pPr>
            <a:lvl9pPr marL="2743932" indent="-87282" algn="l" defTabSz="685983" rtl="0" eaLnBrk="1" fontAlgn="base" latinLnBrk="0" hangingPunct="1">
              <a:lnSpc>
                <a:spcPct val="110000"/>
              </a:lnSpc>
              <a:spcBef>
                <a:spcPct val="30000"/>
              </a:spcBef>
              <a:spcAft>
                <a:spcPct val="0"/>
              </a:spcAft>
              <a:buClr>
                <a:schemeClr val="hlink"/>
              </a:buClr>
              <a:buFont typeface="Arial" charset="0"/>
              <a:buChar char="–"/>
              <a:defRPr sz="1350" kern="1200">
                <a:solidFill>
                  <a:schemeClr val="tx1"/>
                </a:solidFill>
                <a:latin typeface="+mn-lt"/>
                <a:ea typeface="+mn-ea"/>
                <a:cs typeface="+mn-cs"/>
              </a:defRPr>
            </a:lvl9pPr>
          </a:lstStyle>
          <a:p>
            <a:pPr algn="ctr">
              <a:lnSpc>
                <a:spcPct val="100000"/>
              </a:lnSpc>
              <a:spcBef>
                <a:spcPts val="97"/>
              </a:spcBef>
              <a:spcAft>
                <a:spcPts val="97"/>
              </a:spcAft>
            </a:pPr>
            <a:r>
              <a:rPr lang="en-US" sz="1200" dirty="0">
                <a:solidFill>
                  <a:schemeClr val="accent4"/>
                </a:solidFill>
                <a:latin typeface="Source Sans Pro Semibold" panose="020B0603030403020204" pitchFamily="34" charset="0"/>
              </a:rPr>
              <a:t>Cost of college can easily exceed $50k annually</a:t>
            </a:r>
          </a:p>
        </p:txBody>
      </p:sp>
      <p:sp>
        <p:nvSpPr>
          <p:cNvPr id="52" name="Content Placeholder 3">
            <a:extLst>
              <a:ext uri="{FF2B5EF4-FFF2-40B4-BE49-F238E27FC236}">
                <a16:creationId xmlns:a16="http://schemas.microsoft.com/office/drawing/2014/main" id="{F8C8A898-FBB8-437E-A7AF-6E0B25ECC049}"/>
              </a:ext>
            </a:extLst>
          </p:cNvPr>
          <p:cNvSpPr txBox="1">
            <a:spLocks/>
          </p:cNvSpPr>
          <p:nvPr/>
        </p:nvSpPr>
        <p:spPr>
          <a:xfrm>
            <a:off x="4649275" y="4020438"/>
            <a:ext cx="3697100" cy="276999"/>
          </a:xfrm>
          <a:prstGeom prst="rect">
            <a:avLst/>
          </a:prstGeom>
        </p:spPr>
        <p:txBody>
          <a:bodyPr wrap="square">
            <a:spAutoFit/>
          </a:bodyPr>
          <a:lstStyle>
            <a:defPPr>
              <a:defRPr lang="en-US"/>
            </a:defPPr>
            <a:lvl1pPr marL="0" indent="0" algn="l" defTabSz="685983" rtl="0" eaLnBrk="1" fontAlgn="base" latinLnBrk="0" hangingPunct="1">
              <a:lnSpc>
                <a:spcPct val="110000"/>
              </a:lnSpc>
              <a:spcBef>
                <a:spcPct val="80000"/>
              </a:spcBef>
              <a:spcAft>
                <a:spcPct val="0"/>
              </a:spcAft>
              <a:buClr>
                <a:srgbClr val="0072BC"/>
              </a:buClr>
              <a:buNone/>
              <a:defRPr lang="en-US" sz="1350" b="0" kern="1200">
                <a:solidFill>
                  <a:schemeClr val="tx1"/>
                </a:solidFill>
                <a:latin typeface="+mn-lt"/>
                <a:ea typeface="+mn-ea"/>
                <a:cs typeface="+mn-cs"/>
              </a:defRPr>
            </a:lvl1pPr>
            <a:lvl2pPr marL="342991" indent="0" algn="l" defTabSz="685983" rtl="0" eaLnBrk="1" fontAlgn="base" latinLnBrk="0" hangingPunct="1">
              <a:lnSpc>
                <a:spcPct val="110000"/>
              </a:lnSpc>
              <a:spcBef>
                <a:spcPct val="0"/>
              </a:spcBef>
              <a:spcAft>
                <a:spcPct val="0"/>
              </a:spcAft>
              <a:buClr>
                <a:srgbClr val="0072BC"/>
              </a:buClr>
              <a:buFont typeface="Arial Black" pitchFamily="34" charset="0"/>
              <a:buNone/>
              <a:defRPr sz="1350" u="sng" kern="1200">
                <a:solidFill>
                  <a:schemeClr val="tx1"/>
                </a:solidFill>
                <a:latin typeface="+mn-lt"/>
                <a:ea typeface="+mn-ea"/>
                <a:cs typeface="+mn-cs"/>
              </a:defRPr>
            </a:lvl2pPr>
            <a:lvl3pPr marL="685983" indent="-84138" algn="l" defTabSz="685983" rtl="0" eaLnBrk="1" fontAlgn="base" latinLnBrk="0" hangingPunct="1">
              <a:lnSpc>
                <a:spcPct val="110000"/>
              </a:lnSpc>
              <a:spcBef>
                <a:spcPct val="0"/>
              </a:spcBef>
              <a:spcAft>
                <a:spcPct val="0"/>
              </a:spcAft>
              <a:buClr>
                <a:srgbClr val="0072BC"/>
              </a:buClr>
              <a:buChar char="•"/>
              <a:defRPr sz="1350" u="sng" kern="1200">
                <a:solidFill>
                  <a:schemeClr val="tx1"/>
                </a:solidFill>
                <a:latin typeface="+mn-lt"/>
                <a:ea typeface="+mn-ea"/>
                <a:cs typeface="+mn-cs"/>
              </a:defRPr>
            </a:lvl3pPr>
            <a:lvl4pPr marL="1028974" indent="-112713" algn="l" defTabSz="685983" rtl="0" eaLnBrk="1" fontAlgn="base" latinLnBrk="0" hangingPunct="1">
              <a:lnSpc>
                <a:spcPct val="110000"/>
              </a:lnSpc>
              <a:spcBef>
                <a:spcPct val="0"/>
              </a:spcBef>
              <a:spcAft>
                <a:spcPct val="0"/>
              </a:spcAft>
              <a:buClr>
                <a:srgbClr val="0072BC"/>
              </a:buClr>
              <a:buFont typeface="Arial" charset="0"/>
              <a:buChar char="–"/>
              <a:defRPr sz="1350" u="sng" kern="1200">
                <a:solidFill>
                  <a:schemeClr val="tx1"/>
                </a:solidFill>
                <a:latin typeface="+mn-lt"/>
                <a:ea typeface="+mn-ea"/>
                <a:cs typeface="+mn-cs"/>
              </a:defRPr>
            </a:lvl4pPr>
            <a:lvl5pPr marL="1371966" indent="-109538" algn="l" defTabSz="685983" rtl="0" eaLnBrk="1" fontAlgn="base" latinLnBrk="0" hangingPunct="1">
              <a:lnSpc>
                <a:spcPct val="110000"/>
              </a:lnSpc>
              <a:spcBef>
                <a:spcPct val="0"/>
              </a:spcBef>
              <a:spcAft>
                <a:spcPct val="0"/>
              </a:spcAft>
              <a:buClr>
                <a:srgbClr val="0072BC"/>
              </a:buClr>
              <a:buFont typeface="Arial" charset="0"/>
              <a:buChar char="•"/>
              <a:defRPr sz="1350" u="sng" kern="1200">
                <a:solidFill>
                  <a:schemeClr val="tx1"/>
                </a:solidFill>
                <a:latin typeface="+mn-lt"/>
                <a:ea typeface="+mn-ea"/>
                <a:cs typeface="+mn-cs"/>
              </a:defRPr>
            </a:lvl5pPr>
            <a:lvl6pPr marL="1714957" indent="-87282" algn="l" defTabSz="685983" rtl="0" eaLnBrk="1" fontAlgn="base" latinLnBrk="0" hangingPunct="1">
              <a:lnSpc>
                <a:spcPct val="110000"/>
              </a:lnSpc>
              <a:spcBef>
                <a:spcPct val="30000"/>
              </a:spcBef>
              <a:spcAft>
                <a:spcPct val="0"/>
              </a:spcAft>
              <a:buClr>
                <a:schemeClr val="hlink"/>
              </a:buClr>
              <a:buFont typeface="Arial" charset="0"/>
              <a:buChar char="–"/>
              <a:defRPr sz="1350" kern="1200">
                <a:solidFill>
                  <a:schemeClr val="tx1"/>
                </a:solidFill>
                <a:latin typeface="+mn-lt"/>
                <a:ea typeface="+mn-ea"/>
                <a:cs typeface="+mn-cs"/>
              </a:defRPr>
            </a:lvl6pPr>
            <a:lvl7pPr marL="2057949" indent="-87282" algn="l" defTabSz="685983" rtl="0" eaLnBrk="1" fontAlgn="base" latinLnBrk="0" hangingPunct="1">
              <a:lnSpc>
                <a:spcPct val="110000"/>
              </a:lnSpc>
              <a:spcBef>
                <a:spcPct val="30000"/>
              </a:spcBef>
              <a:spcAft>
                <a:spcPct val="0"/>
              </a:spcAft>
              <a:buClr>
                <a:schemeClr val="hlink"/>
              </a:buClr>
              <a:buFont typeface="Arial" charset="0"/>
              <a:buChar char="–"/>
              <a:defRPr sz="1350" kern="1200">
                <a:solidFill>
                  <a:schemeClr val="tx1"/>
                </a:solidFill>
                <a:latin typeface="+mn-lt"/>
                <a:ea typeface="+mn-ea"/>
                <a:cs typeface="+mn-cs"/>
              </a:defRPr>
            </a:lvl7pPr>
            <a:lvl8pPr marL="2400940" indent="-87282" algn="l" defTabSz="685983" rtl="0" eaLnBrk="1" fontAlgn="base" latinLnBrk="0" hangingPunct="1">
              <a:lnSpc>
                <a:spcPct val="110000"/>
              </a:lnSpc>
              <a:spcBef>
                <a:spcPct val="30000"/>
              </a:spcBef>
              <a:spcAft>
                <a:spcPct val="0"/>
              </a:spcAft>
              <a:buClr>
                <a:schemeClr val="hlink"/>
              </a:buClr>
              <a:buFont typeface="Arial" charset="0"/>
              <a:buChar char="–"/>
              <a:defRPr sz="1350" kern="1200">
                <a:solidFill>
                  <a:schemeClr val="tx1"/>
                </a:solidFill>
                <a:latin typeface="+mn-lt"/>
                <a:ea typeface="+mn-ea"/>
                <a:cs typeface="+mn-cs"/>
              </a:defRPr>
            </a:lvl8pPr>
            <a:lvl9pPr marL="2743932" indent="-87282" algn="l" defTabSz="685983" rtl="0" eaLnBrk="1" fontAlgn="base" latinLnBrk="0" hangingPunct="1">
              <a:lnSpc>
                <a:spcPct val="110000"/>
              </a:lnSpc>
              <a:spcBef>
                <a:spcPct val="30000"/>
              </a:spcBef>
              <a:spcAft>
                <a:spcPct val="0"/>
              </a:spcAft>
              <a:buClr>
                <a:schemeClr val="hlink"/>
              </a:buClr>
              <a:buFont typeface="Arial" charset="0"/>
              <a:buChar char="–"/>
              <a:defRPr sz="1350" kern="1200">
                <a:solidFill>
                  <a:schemeClr val="tx1"/>
                </a:solidFill>
                <a:latin typeface="+mn-lt"/>
                <a:ea typeface="+mn-ea"/>
                <a:cs typeface="+mn-cs"/>
              </a:defRPr>
            </a:lvl9pPr>
          </a:lstStyle>
          <a:p>
            <a:pPr algn="ctr">
              <a:lnSpc>
                <a:spcPct val="100000"/>
              </a:lnSpc>
              <a:spcBef>
                <a:spcPts val="97"/>
              </a:spcBef>
              <a:spcAft>
                <a:spcPts val="97"/>
              </a:spcAft>
            </a:pPr>
            <a:r>
              <a:rPr lang="en-US" sz="1200" dirty="0">
                <a:solidFill>
                  <a:schemeClr val="accent4"/>
                </a:solidFill>
                <a:latin typeface="Source Sans Pro Semibold" panose="020B0603030403020204" pitchFamily="34" charset="0"/>
              </a:rPr>
              <a:t>College education pays off for most</a:t>
            </a:r>
          </a:p>
        </p:txBody>
      </p:sp>
      <p:sp>
        <p:nvSpPr>
          <p:cNvPr id="53" name="Content Placeholder 3">
            <a:extLst>
              <a:ext uri="{FF2B5EF4-FFF2-40B4-BE49-F238E27FC236}">
                <a16:creationId xmlns:a16="http://schemas.microsoft.com/office/drawing/2014/main" id="{954EC589-8062-4445-A3D7-20AAEF35EB8B}"/>
              </a:ext>
            </a:extLst>
          </p:cNvPr>
          <p:cNvSpPr txBox="1">
            <a:spLocks/>
          </p:cNvSpPr>
          <p:nvPr/>
        </p:nvSpPr>
        <p:spPr>
          <a:xfrm>
            <a:off x="6265416" y="4531844"/>
            <a:ext cx="2372147" cy="830997"/>
          </a:xfrm>
          <a:prstGeom prst="rect">
            <a:avLst/>
          </a:prstGeom>
        </p:spPr>
        <p:txBody>
          <a:bodyPr wrap="square">
            <a:spAutoFit/>
          </a:bodyPr>
          <a:lstStyle>
            <a:defPPr>
              <a:defRPr lang="en-US"/>
            </a:defPPr>
            <a:lvl1pPr marL="0" indent="0" algn="l" defTabSz="685983" rtl="0" eaLnBrk="1" fontAlgn="base" latinLnBrk="0" hangingPunct="1">
              <a:lnSpc>
                <a:spcPct val="110000"/>
              </a:lnSpc>
              <a:spcBef>
                <a:spcPct val="80000"/>
              </a:spcBef>
              <a:spcAft>
                <a:spcPct val="0"/>
              </a:spcAft>
              <a:buClr>
                <a:srgbClr val="0072BC"/>
              </a:buClr>
              <a:buNone/>
              <a:defRPr lang="en-US" sz="1350" b="0" kern="1200">
                <a:solidFill>
                  <a:schemeClr val="tx1"/>
                </a:solidFill>
                <a:latin typeface="+mn-lt"/>
                <a:ea typeface="+mn-ea"/>
                <a:cs typeface="+mn-cs"/>
              </a:defRPr>
            </a:lvl1pPr>
            <a:lvl2pPr marL="342991" indent="0" algn="l" defTabSz="685983" rtl="0" eaLnBrk="1" fontAlgn="base" latinLnBrk="0" hangingPunct="1">
              <a:lnSpc>
                <a:spcPct val="110000"/>
              </a:lnSpc>
              <a:spcBef>
                <a:spcPct val="0"/>
              </a:spcBef>
              <a:spcAft>
                <a:spcPct val="0"/>
              </a:spcAft>
              <a:buClr>
                <a:srgbClr val="0072BC"/>
              </a:buClr>
              <a:buFont typeface="Arial Black" pitchFamily="34" charset="0"/>
              <a:buNone/>
              <a:defRPr sz="1350" u="sng" kern="1200">
                <a:solidFill>
                  <a:schemeClr val="tx1"/>
                </a:solidFill>
                <a:latin typeface="+mn-lt"/>
                <a:ea typeface="+mn-ea"/>
                <a:cs typeface="+mn-cs"/>
              </a:defRPr>
            </a:lvl2pPr>
            <a:lvl3pPr marL="685983" indent="-84138" algn="l" defTabSz="685983" rtl="0" eaLnBrk="1" fontAlgn="base" latinLnBrk="0" hangingPunct="1">
              <a:lnSpc>
                <a:spcPct val="110000"/>
              </a:lnSpc>
              <a:spcBef>
                <a:spcPct val="0"/>
              </a:spcBef>
              <a:spcAft>
                <a:spcPct val="0"/>
              </a:spcAft>
              <a:buClr>
                <a:srgbClr val="0072BC"/>
              </a:buClr>
              <a:buChar char="•"/>
              <a:defRPr sz="1350" u="sng" kern="1200">
                <a:solidFill>
                  <a:schemeClr val="tx1"/>
                </a:solidFill>
                <a:latin typeface="+mn-lt"/>
                <a:ea typeface="+mn-ea"/>
                <a:cs typeface="+mn-cs"/>
              </a:defRPr>
            </a:lvl3pPr>
            <a:lvl4pPr marL="1028974" indent="-112713" algn="l" defTabSz="685983" rtl="0" eaLnBrk="1" fontAlgn="base" latinLnBrk="0" hangingPunct="1">
              <a:lnSpc>
                <a:spcPct val="110000"/>
              </a:lnSpc>
              <a:spcBef>
                <a:spcPct val="0"/>
              </a:spcBef>
              <a:spcAft>
                <a:spcPct val="0"/>
              </a:spcAft>
              <a:buClr>
                <a:srgbClr val="0072BC"/>
              </a:buClr>
              <a:buFont typeface="Arial" charset="0"/>
              <a:buChar char="–"/>
              <a:defRPr sz="1350" u="sng" kern="1200">
                <a:solidFill>
                  <a:schemeClr val="tx1"/>
                </a:solidFill>
                <a:latin typeface="+mn-lt"/>
                <a:ea typeface="+mn-ea"/>
                <a:cs typeface="+mn-cs"/>
              </a:defRPr>
            </a:lvl4pPr>
            <a:lvl5pPr marL="1371966" indent="-109538" algn="l" defTabSz="685983" rtl="0" eaLnBrk="1" fontAlgn="base" latinLnBrk="0" hangingPunct="1">
              <a:lnSpc>
                <a:spcPct val="110000"/>
              </a:lnSpc>
              <a:spcBef>
                <a:spcPct val="0"/>
              </a:spcBef>
              <a:spcAft>
                <a:spcPct val="0"/>
              </a:spcAft>
              <a:buClr>
                <a:srgbClr val="0072BC"/>
              </a:buClr>
              <a:buFont typeface="Arial" charset="0"/>
              <a:buChar char="•"/>
              <a:defRPr sz="1350" u="sng" kern="1200">
                <a:solidFill>
                  <a:schemeClr val="tx1"/>
                </a:solidFill>
                <a:latin typeface="+mn-lt"/>
                <a:ea typeface="+mn-ea"/>
                <a:cs typeface="+mn-cs"/>
              </a:defRPr>
            </a:lvl5pPr>
            <a:lvl6pPr marL="1714957" indent="-87282" algn="l" defTabSz="685983" rtl="0" eaLnBrk="1" fontAlgn="base" latinLnBrk="0" hangingPunct="1">
              <a:lnSpc>
                <a:spcPct val="110000"/>
              </a:lnSpc>
              <a:spcBef>
                <a:spcPct val="30000"/>
              </a:spcBef>
              <a:spcAft>
                <a:spcPct val="0"/>
              </a:spcAft>
              <a:buClr>
                <a:schemeClr val="hlink"/>
              </a:buClr>
              <a:buFont typeface="Arial" charset="0"/>
              <a:buChar char="–"/>
              <a:defRPr sz="1350" kern="1200">
                <a:solidFill>
                  <a:schemeClr val="tx1"/>
                </a:solidFill>
                <a:latin typeface="+mn-lt"/>
                <a:ea typeface="+mn-ea"/>
                <a:cs typeface="+mn-cs"/>
              </a:defRPr>
            </a:lvl6pPr>
            <a:lvl7pPr marL="2057949" indent="-87282" algn="l" defTabSz="685983" rtl="0" eaLnBrk="1" fontAlgn="base" latinLnBrk="0" hangingPunct="1">
              <a:lnSpc>
                <a:spcPct val="110000"/>
              </a:lnSpc>
              <a:spcBef>
                <a:spcPct val="30000"/>
              </a:spcBef>
              <a:spcAft>
                <a:spcPct val="0"/>
              </a:spcAft>
              <a:buClr>
                <a:schemeClr val="hlink"/>
              </a:buClr>
              <a:buFont typeface="Arial" charset="0"/>
              <a:buChar char="–"/>
              <a:defRPr sz="1350" kern="1200">
                <a:solidFill>
                  <a:schemeClr val="tx1"/>
                </a:solidFill>
                <a:latin typeface="+mn-lt"/>
                <a:ea typeface="+mn-ea"/>
                <a:cs typeface="+mn-cs"/>
              </a:defRPr>
            </a:lvl7pPr>
            <a:lvl8pPr marL="2400940" indent="-87282" algn="l" defTabSz="685983" rtl="0" eaLnBrk="1" fontAlgn="base" latinLnBrk="0" hangingPunct="1">
              <a:lnSpc>
                <a:spcPct val="110000"/>
              </a:lnSpc>
              <a:spcBef>
                <a:spcPct val="30000"/>
              </a:spcBef>
              <a:spcAft>
                <a:spcPct val="0"/>
              </a:spcAft>
              <a:buClr>
                <a:schemeClr val="hlink"/>
              </a:buClr>
              <a:buFont typeface="Arial" charset="0"/>
              <a:buChar char="–"/>
              <a:defRPr sz="1350" kern="1200">
                <a:solidFill>
                  <a:schemeClr val="tx1"/>
                </a:solidFill>
                <a:latin typeface="+mn-lt"/>
                <a:ea typeface="+mn-ea"/>
                <a:cs typeface="+mn-cs"/>
              </a:defRPr>
            </a:lvl8pPr>
            <a:lvl9pPr marL="2743932" indent="-87282" algn="l" defTabSz="685983" rtl="0" eaLnBrk="1" fontAlgn="base" latinLnBrk="0" hangingPunct="1">
              <a:lnSpc>
                <a:spcPct val="110000"/>
              </a:lnSpc>
              <a:spcBef>
                <a:spcPct val="30000"/>
              </a:spcBef>
              <a:spcAft>
                <a:spcPct val="0"/>
              </a:spcAft>
              <a:buClr>
                <a:schemeClr val="hlink"/>
              </a:buClr>
              <a:buFont typeface="Arial" charset="0"/>
              <a:buChar char="–"/>
              <a:defRPr sz="1350" kern="1200">
                <a:solidFill>
                  <a:schemeClr val="tx1"/>
                </a:solidFill>
                <a:latin typeface="+mn-lt"/>
                <a:ea typeface="+mn-ea"/>
                <a:cs typeface="+mn-cs"/>
              </a:defRPr>
            </a:lvl9pPr>
          </a:lstStyle>
          <a:p>
            <a:pPr>
              <a:lnSpc>
                <a:spcPct val="100000"/>
              </a:lnSpc>
              <a:spcBef>
                <a:spcPts val="97"/>
              </a:spcBef>
              <a:spcAft>
                <a:spcPts val="600"/>
              </a:spcAft>
            </a:pPr>
            <a:r>
              <a:rPr lang="en-US" sz="1200" dirty="0">
                <a:solidFill>
                  <a:schemeClr val="accent4"/>
                </a:solidFill>
              </a:rPr>
              <a:t>College grads earn more — </a:t>
            </a:r>
            <a:br>
              <a:rPr lang="en-US" sz="1200" dirty="0">
                <a:solidFill>
                  <a:schemeClr val="accent4"/>
                </a:solidFill>
              </a:rPr>
            </a:br>
            <a:r>
              <a:rPr lang="en-US" sz="1200" dirty="0">
                <a:solidFill>
                  <a:schemeClr val="accent4"/>
                </a:solidFill>
              </a:rPr>
              <a:t>on average $29k more a year than High School graduates (College Board, Education Pays, 2022)</a:t>
            </a:r>
          </a:p>
        </p:txBody>
      </p:sp>
      <p:grpSp>
        <p:nvGrpSpPr>
          <p:cNvPr id="58" name="Group 57">
            <a:extLst>
              <a:ext uri="{FF2B5EF4-FFF2-40B4-BE49-F238E27FC236}">
                <a16:creationId xmlns:a16="http://schemas.microsoft.com/office/drawing/2014/main" id="{838AC4A0-BCA8-48C8-8E1B-F693691A4B84}"/>
              </a:ext>
            </a:extLst>
          </p:cNvPr>
          <p:cNvGrpSpPr/>
          <p:nvPr/>
        </p:nvGrpSpPr>
        <p:grpSpPr>
          <a:xfrm>
            <a:off x="4989392" y="4418832"/>
            <a:ext cx="1234721" cy="1223087"/>
            <a:chOff x="6467921" y="4484242"/>
            <a:chExt cx="1272136" cy="1260150"/>
          </a:xfrm>
        </p:grpSpPr>
        <p:sp>
          <p:nvSpPr>
            <p:cNvPr id="61" name="Graphic 15" descr="Piggy Bank">
              <a:extLst>
                <a:ext uri="{FF2B5EF4-FFF2-40B4-BE49-F238E27FC236}">
                  <a16:creationId xmlns:a16="http://schemas.microsoft.com/office/drawing/2014/main" id="{7CBAD48F-F16D-4725-9C24-1029F17CF026}"/>
                </a:ext>
              </a:extLst>
            </p:cNvPr>
            <p:cNvSpPr/>
            <p:nvPr/>
          </p:nvSpPr>
          <p:spPr>
            <a:xfrm>
              <a:off x="6467921" y="4484242"/>
              <a:ext cx="1272136" cy="947358"/>
            </a:xfrm>
            <a:custGeom>
              <a:avLst/>
              <a:gdLst>
                <a:gd name="connsiteX0" fmla="*/ 868680 w 971550"/>
                <a:gd name="connsiteY0" fmla="*/ 366976 h 720090"/>
                <a:gd name="connsiteX1" fmla="*/ 854964 w 971550"/>
                <a:gd name="connsiteY1" fmla="*/ 360118 h 720090"/>
                <a:gd name="connsiteX2" fmla="*/ 845820 w 971550"/>
                <a:gd name="connsiteY2" fmla="*/ 333829 h 720090"/>
                <a:gd name="connsiteX3" fmla="*/ 865251 w 971550"/>
                <a:gd name="connsiteY3" fmla="*/ 300682 h 720090"/>
                <a:gd name="connsiteX4" fmla="*/ 866394 w 971550"/>
                <a:gd name="connsiteY4" fmla="*/ 299539 h 720090"/>
                <a:gd name="connsiteX5" fmla="*/ 891540 w 971550"/>
                <a:gd name="connsiteY5" fmla="*/ 332686 h 720090"/>
                <a:gd name="connsiteX6" fmla="*/ 868680 w 971550"/>
                <a:gd name="connsiteY6" fmla="*/ 366976 h 720090"/>
                <a:gd name="connsiteX7" fmla="*/ 557784 w 971550"/>
                <a:gd name="connsiteY7" fmla="*/ 141805 h 720090"/>
                <a:gd name="connsiteX8" fmla="*/ 537210 w 971550"/>
                <a:gd name="connsiteY8" fmla="*/ 155521 h 720090"/>
                <a:gd name="connsiteX9" fmla="*/ 528066 w 971550"/>
                <a:gd name="connsiteY9" fmla="*/ 153235 h 720090"/>
                <a:gd name="connsiteX10" fmla="*/ 413766 w 971550"/>
                <a:gd name="connsiteY10" fmla="*/ 126946 h 720090"/>
                <a:gd name="connsiteX11" fmla="*/ 348615 w 971550"/>
                <a:gd name="connsiteY11" fmla="*/ 136090 h 720090"/>
                <a:gd name="connsiteX12" fmla="*/ 320040 w 971550"/>
                <a:gd name="connsiteY12" fmla="*/ 120088 h 720090"/>
                <a:gd name="connsiteX13" fmla="*/ 336042 w 971550"/>
                <a:gd name="connsiteY13" fmla="*/ 91513 h 720090"/>
                <a:gd name="connsiteX14" fmla="*/ 412623 w 971550"/>
                <a:gd name="connsiteY14" fmla="*/ 81226 h 720090"/>
                <a:gd name="connsiteX15" fmla="*/ 545211 w 971550"/>
                <a:gd name="connsiteY15" fmla="*/ 110944 h 720090"/>
                <a:gd name="connsiteX16" fmla="*/ 557784 w 971550"/>
                <a:gd name="connsiteY16" fmla="*/ 141805 h 720090"/>
                <a:gd name="connsiteX17" fmla="*/ 952119 w 971550"/>
                <a:gd name="connsiteY17" fmla="*/ 229816 h 720090"/>
                <a:gd name="connsiteX18" fmla="*/ 859536 w 971550"/>
                <a:gd name="connsiteY18" fmla="*/ 249247 h 720090"/>
                <a:gd name="connsiteX19" fmla="*/ 756666 w 971550"/>
                <a:gd name="connsiteY19" fmla="*/ 256105 h 720090"/>
                <a:gd name="connsiteX20" fmla="*/ 411480 w 971550"/>
                <a:gd name="connsiteY20" fmla="*/ 35506 h 720090"/>
                <a:gd name="connsiteX21" fmla="*/ 268605 w 971550"/>
                <a:gd name="connsiteY21" fmla="*/ 67510 h 720090"/>
                <a:gd name="connsiteX22" fmla="*/ 128016 w 971550"/>
                <a:gd name="connsiteY22" fmla="*/ 1216 h 720090"/>
                <a:gd name="connsiteX23" fmla="*/ 112014 w 971550"/>
                <a:gd name="connsiteY23" fmla="*/ 14932 h 720090"/>
                <a:gd name="connsiteX24" fmla="*/ 157734 w 971550"/>
                <a:gd name="connsiteY24" fmla="*/ 144091 h 720090"/>
                <a:gd name="connsiteX25" fmla="*/ 91440 w 971550"/>
                <a:gd name="connsiteY25" fmla="*/ 242389 h 720090"/>
                <a:gd name="connsiteX26" fmla="*/ 75438 w 971550"/>
                <a:gd name="connsiteY26" fmla="*/ 256105 h 720090"/>
                <a:gd name="connsiteX27" fmla="*/ 34290 w 971550"/>
                <a:gd name="connsiteY27" fmla="*/ 266392 h 720090"/>
                <a:gd name="connsiteX28" fmla="*/ 0 w 971550"/>
                <a:gd name="connsiteY28" fmla="*/ 310969 h 720090"/>
                <a:gd name="connsiteX29" fmla="*/ 0 w 971550"/>
                <a:gd name="connsiteY29" fmla="*/ 400123 h 720090"/>
                <a:gd name="connsiteX30" fmla="*/ 34290 w 971550"/>
                <a:gd name="connsiteY30" fmla="*/ 444700 h 720090"/>
                <a:gd name="connsiteX31" fmla="*/ 76581 w 971550"/>
                <a:gd name="connsiteY31" fmla="*/ 454987 h 720090"/>
                <a:gd name="connsiteX32" fmla="*/ 92583 w 971550"/>
                <a:gd name="connsiteY32" fmla="*/ 468703 h 720090"/>
                <a:gd name="connsiteX33" fmla="*/ 178308 w 971550"/>
                <a:gd name="connsiteY33" fmla="*/ 586432 h 720090"/>
                <a:gd name="connsiteX34" fmla="*/ 186309 w 971550"/>
                <a:gd name="connsiteY34" fmla="*/ 600148 h 720090"/>
                <a:gd name="connsiteX35" fmla="*/ 203454 w 971550"/>
                <a:gd name="connsiteY35" fmla="*/ 704161 h 720090"/>
                <a:gd name="connsiteX36" fmla="*/ 226314 w 971550"/>
                <a:gd name="connsiteY36" fmla="*/ 723592 h 720090"/>
                <a:gd name="connsiteX37" fmla="*/ 301752 w 971550"/>
                <a:gd name="connsiteY37" fmla="*/ 723592 h 720090"/>
                <a:gd name="connsiteX38" fmla="*/ 324612 w 971550"/>
                <a:gd name="connsiteY38" fmla="*/ 704161 h 720090"/>
                <a:gd name="connsiteX39" fmla="*/ 330327 w 971550"/>
                <a:gd name="connsiteY39" fmla="*/ 667585 h 720090"/>
                <a:gd name="connsiteX40" fmla="*/ 412623 w 971550"/>
                <a:gd name="connsiteY40" fmla="*/ 677872 h 720090"/>
                <a:gd name="connsiteX41" fmla="*/ 505206 w 971550"/>
                <a:gd name="connsiteY41" fmla="*/ 665299 h 720090"/>
                <a:gd name="connsiteX42" fmla="*/ 512064 w 971550"/>
                <a:gd name="connsiteY42" fmla="*/ 704161 h 720090"/>
                <a:gd name="connsiteX43" fmla="*/ 534924 w 971550"/>
                <a:gd name="connsiteY43" fmla="*/ 723592 h 720090"/>
                <a:gd name="connsiteX44" fmla="*/ 610362 w 971550"/>
                <a:gd name="connsiteY44" fmla="*/ 723592 h 720090"/>
                <a:gd name="connsiteX45" fmla="*/ 633222 w 971550"/>
                <a:gd name="connsiteY45" fmla="*/ 704161 h 720090"/>
                <a:gd name="connsiteX46" fmla="*/ 650367 w 971550"/>
                <a:gd name="connsiteY46" fmla="*/ 600148 h 720090"/>
                <a:gd name="connsiteX47" fmla="*/ 658368 w 971550"/>
                <a:gd name="connsiteY47" fmla="*/ 586432 h 720090"/>
                <a:gd name="connsiteX48" fmla="*/ 777240 w 971550"/>
                <a:gd name="connsiteY48" fmla="*/ 355546 h 720090"/>
                <a:gd name="connsiteX49" fmla="*/ 770382 w 971550"/>
                <a:gd name="connsiteY49" fmla="*/ 299539 h 720090"/>
                <a:gd name="connsiteX50" fmla="*/ 812673 w 971550"/>
                <a:gd name="connsiteY50" fmla="*/ 291538 h 720090"/>
                <a:gd name="connsiteX51" fmla="*/ 800100 w 971550"/>
                <a:gd name="connsiteY51" fmla="*/ 332686 h 720090"/>
                <a:gd name="connsiteX52" fmla="*/ 822960 w 971550"/>
                <a:gd name="connsiteY52" fmla="*/ 393265 h 720090"/>
                <a:gd name="connsiteX53" fmla="*/ 868680 w 971550"/>
                <a:gd name="connsiteY53" fmla="*/ 413839 h 720090"/>
                <a:gd name="connsiteX54" fmla="*/ 937260 w 971550"/>
                <a:gd name="connsiteY54" fmla="*/ 333829 h 720090"/>
                <a:gd name="connsiteX55" fmla="*/ 913257 w 971550"/>
                <a:gd name="connsiteY55" fmla="*/ 277822 h 720090"/>
                <a:gd name="connsiteX56" fmla="*/ 945261 w 971550"/>
                <a:gd name="connsiteY56" fmla="*/ 275536 h 720090"/>
                <a:gd name="connsiteX57" fmla="*/ 971550 w 971550"/>
                <a:gd name="connsiteY57" fmla="*/ 256105 h 720090"/>
                <a:gd name="connsiteX58" fmla="*/ 952119 w 971550"/>
                <a:gd name="connsiteY58" fmla="*/ 229816 h 720090"/>
                <a:gd name="connsiteX0" fmla="*/ 868680 w 971658"/>
                <a:gd name="connsiteY0" fmla="*/ 366976 h 723592"/>
                <a:gd name="connsiteX1" fmla="*/ 854964 w 971658"/>
                <a:gd name="connsiteY1" fmla="*/ 360118 h 723592"/>
                <a:gd name="connsiteX2" fmla="*/ 845820 w 971658"/>
                <a:gd name="connsiteY2" fmla="*/ 333829 h 723592"/>
                <a:gd name="connsiteX3" fmla="*/ 865251 w 971658"/>
                <a:gd name="connsiteY3" fmla="*/ 300682 h 723592"/>
                <a:gd name="connsiteX4" fmla="*/ 866394 w 971658"/>
                <a:gd name="connsiteY4" fmla="*/ 299539 h 723592"/>
                <a:gd name="connsiteX5" fmla="*/ 891540 w 971658"/>
                <a:gd name="connsiteY5" fmla="*/ 332686 h 723592"/>
                <a:gd name="connsiteX6" fmla="*/ 868680 w 971658"/>
                <a:gd name="connsiteY6" fmla="*/ 366976 h 723592"/>
                <a:gd name="connsiteX7" fmla="*/ 545211 w 971658"/>
                <a:gd name="connsiteY7" fmla="*/ 110944 h 723592"/>
                <a:gd name="connsiteX8" fmla="*/ 537210 w 971658"/>
                <a:gd name="connsiteY8" fmla="*/ 155521 h 723592"/>
                <a:gd name="connsiteX9" fmla="*/ 528066 w 971658"/>
                <a:gd name="connsiteY9" fmla="*/ 153235 h 723592"/>
                <a:gd name="connsiteX10" fmla="*/ 413766 w 971658"/>
                <a:gd name="connsiteY10" fmla="*/ 126946 h 723592"/>
                <a:gd name="connsiteX11" fmla="*/ 348615 w 971658"/>
                <a:gd name="connsiteY11" fmla="*/ 136090 h 723592"/>
                <a:gd name="connsiteX12" fmla="*/ 320040 w 971658"/>
                <a:gd name="connsiteY12" fmla="*/ 120088 h 723592"/>
                <a:gd name="connsiteX13" fmla="*/ 336042 w 971658"/>
                <a:gd name="connsiteY13" fmla="*/ 91513 h 723592"/>
                <a:gd name="connsiteX14" fmla="*/ 412623 w 971658"/>
                <a:gd name="connsiteY14" fmla="*/ 81226 h 723592"/>
                <a:gd name="connsiteX15" fmla="*/ 545211 w 971658"/>
                <a:gd name="connsiteY15" fmla="*/ 110944 h 723592"/>
                <a:gd name="connsiteX16" fmla="*/ 952119 w 971658"/>
                <a:gd name="connsiteY16" fmla="*/ 229816 h 723592"/>
                <a:gd name="connsiteX17" fmla="*/ 859536 w 971658"/>
                <a:gd name="connsiteY17" fmla="*/ 249247 h 723592"/>
                <a:gd name="connsiteX18" fmla="*/ 756666 w 971658"/>
                <a:gd name="connsiteY18" fmla="*/ 256105 h 723592"/>
                <a:gd name="connsiteX19" fmla="*/ 411480 w 971658"/>
                <a:gd name="connsiteY19" fmla="*/ 35506 h 723592"/>
                <a:gd name="connsiteX20" fmla="*/ 268605 w 971658"/>
                <a:gd name="connsiteY20" fmla="*/ 67510 h 723592"/>
                <a:gd name="connsiteX21" fmla="*/ 128016 w 971658"/>
                <a:gd name="connsiteY21" fmla="*/ 1216 h 723592"/>
                <a:gd name="connsiteX22" fmla="*/ 112014 w 971658"/>
                <a:gd name="connsiteY22" fmla="*/ 14932 h 723592"/>
                <a:gd name="connsiteX23" fmla="*/ 157734 w 971658"/>
                <a:gd name="connsiteY23" fmla="*/ 144091 h 723592"/>
                <a:gd name="connsiteX24" fmla="*/ 91440 w 971658"/>
                <a:gd name="connsiteY24" fmla="*/ 242389 h 723592"/>
                <a:gd name="connsiteX25" fmla="*/ 75438 w 971658"/>
                <a:gd name="connsiteY25" fmla="*/ 256105 h 723592"/>
                <a:gd name="connsiteX26" fmla="*/ 34290 w 971658"/>
                <a:gd name="connsiteY26" fmla="*/ 266392 h 723592"/>
                <a:gd name="connsiteX27" fmla="*/ 0 w 971658"/>
                <a:gd name="connsiteY27" fmla="*/ 310969 h 723592"/>
                <a:gd name="connsiteX28" fmla="*/ 0 w 971658"/>
                <a:gd name="connsiteY28" fmla="*/ 400123 h 723592"/>
                <a:gd name="connsiteX29" fmla="*/ 34290 w 971658"/>
                <a:gd name="connsiteY29" fmla="*/ 444700 h 723592"/>
                <a:gd name="connsiteX30" fmla="*/ 76581 w 971658"/>
                <a:gd name="connsiteY30" fmla="*/ 454987 h 723592"/>
                <a:gd name="connsiteX31" fmla="*/ 92583 w 971658"/>
                <a:gd name="connsiteY31" fmla="*/ 468703 h 723592"/>
                <a:gd name="connsiteX32" fmla="*/ 178308 w 971658"/>
                <a:gd name="connsiteY32" fmla="*/ 586432 h 723592"/>
                <a:gd name="connsiteX33" fmla="*/ 186309 w 971658"/>
                <a:gd name="connsiteY33" fmla="*/ 600148 h 723592"/>
                <a:gd name="connsiteX34" fmla="*/ 203454 w 971658"/>
                <a:gd name="connsiteY34" fmla="*/ 704161 h 723592"/>
                <a:gd name="connsiteX35" fmla="*/ 226314 w 971658"/>
                <a:gd name="connsiteY35" fmla="*/ 723592 h 723592"/>
                <a:gd name="connsiteX36" fmla="*/ 301752 w 971658"/>
                <a:gd name="connsiteY36" fmla="*/ 723592 h 723592"/>
                <a:gd name="connsiteX37" fmla="*/ 324612 w 971658"/>
                <a:gd name="connsiteY37" fmla="*/ 704161 h 723592"/>
                <a:gd name="connsiteX38" fmla="*/ 330327 w 971658"/>
                <a:gd name="connsiteY38" fmla="*/ 667585 h 723592"/>
                <a:gd name="connsiteX39" fmla="*/ 412623 w 971658"/>
                <a:gd name="connsiteY39" fmla="*/ 677872 h 723592"/>
                <a:gd name="connsiteX40" fmla="*/ 505206 w 971658"/>
                <a:gd name="connsiteY40" fmla="*/ 665299 h 723592"/>
                <a:gd name="connsiteX41" fmla="*/ 512064 w 971658"/>
                <a:gd name="connsiteY41" fmla="*/ 704161 h 723592"/>
                <a:gd name="connsiteX42" fmla="*/ 534924 w 971658"/>
                <a:gd name="connsiteY42" fmla="*/ 723592 h 723592"/>
                <a:gd name="connsiteX43" fmla="*/ 610362 w 971658"/>
                <a:gd name="connsiteY43" fmla="*/ 723592 h 723592"/>
                <a:gd name="connsiteX44" fmla="*/ 633222 w 971658"/>
                <a:gd name="connsiteY44" fmla="*/ 704161 h 723592"/>
                <a:gd name="connsiteX45" fmla="*/ 650367 w 971658"/>
                <a:gd name="connsiteY45" fmla="*/ 600148 h 723592"/>
                <a:gd name="connsiteX46" fmla="*/ 658368 w 971658"/>
                <a:gd name="connsiteY46" fmla="*/ 586432 h 723592"/>
                <a:gd name="connsiteX47" fmla="*/ 777240 w 971658"/>
                <a:gd name="connsiteY47" fmla="*/ 355546 h 723592"/>
                <a:gd name="connsiteX48" fmla="*/ 770382 w 971658"/>
                <a:gd name="connsiteY48" fmla="*/ 299539 h 723592"/>
                <a:gd name="connsiteX49" fmla="*/ 812673 w 971658"/>
                <a:gd name="connsiteY49" fmla="*/ 291538 h 723592"/>
                <a:gd name="connsiteX50" fmla="*/ 800100 w 971658"/>
                <a:gd name="connsiteY50" fmla="*/ 332686 h 723592"/>
                <a:gd name="connsiteX51" fmla="*/ 822960 w 971658"/>
                <a:gd name="connsiteY51" fmla="*/ 393265 h 723592"/>
                <a:gd name="connsiteX52" fmla="*/ 868680 w 971658"/>
                <a:gd name="connsiteY52" fmla="*/ 413839 h 723592"/>
                <a:gd name="connsiteX53" fmla="*/ 937260 w 971658"/>
                <a:gd name="connsiteY53" fmla="*/ 333829 h 723592"/>
                <a:gd name="connsiteX54" fmla="*/ 913257 w 971658"/>
                <a:gd name="connsiteY54" fmla="*/ 277822 h 723592"/>
                <a:gd name="connsiteX55" fmla="*/ 945261 w 971658"/>
                <a:gd name="connsiteY55" fmla="*/ 275536 h 723592"/>
                <a:gd name="connsiteX56" fmla="*/ 971550 w 971658"/>
                <a:gd name="connsiteY56" fmla="*/ 256105 h 723592"/>
                <a:gd name="connsiteX57" fmla="*/ 952119 w 971658"/>
                <a:gd name="connsiteY57" fmla="*/ 229816 h 723592"/>
                <a:gd name="connsiteX0" fmla="*/ 868680 w 971658"/>
                <a:gd name="connsiteY0" fmla="*/ 366976 h 723592"/>
                <a:gd name="connsiteX1" fmla="*/ 854964 w 971658"/>
                <a:gd name="connsiteY1" fmla="*/ 360118 h 723592"/>
                <a:gd name="connsiteX2" fmla="*/ 845820 w 971658"/>
                <a:gd name="connsiteY2" fmla="*/ 333829 h 723592"/>
                <a:gd name="connsiteX3" fmla="*/ 865251 w 971658"/>
                <a:gd name="connsiteY3" fmla="*/ 300682 h 723592"/>
                <a:gd name="connsiteX4" fmla="*/ 866394 w 971658"/>
                <a:gd name="connsiteY4" fmla="*/ 299539 h 723592"/>
                <a:gd name="connsiteX5" fmla="*/ 891540 w 971658"/>
                <a:gd name="connsiteY5" fmla="*/ 332686 h 723592"/>
                <a:gd name="connsiteX6" fmla="*/ 868680 w 971658"/>
                <a:gd name="connsiteY6" fmla="*/ 366976 h 723592"/>
                <a:gd name="connsiteX7" fmla="*/ 545211 w 971658"/>
                <a:gd name="connsiteY7" fmla="*/ 110944 h 723592"/>
                <a:gd name="connsiteX8" fmla="*/ 537210 w 971658"/>
                <a:gd name="connsiteY8" fmla="*/ 155521 h 723592"/>
                <a:gd name="connsiteX9" fmla="*/ 413766 w 971658"/>
                <a:gd name="connsiteY9" fmla="*/ 126946 h 723592"/>
                <a:gd name="connsiteX10" fmla="*/ 348615 w 971658"/>
                <a:gd name="connsiteY10" fmla="*/ 136090 h 723592"/>
                <a:gd name="connsiteX11" fmla="*/ 320040 w 971658"/>
                <a:gd name="connsiteY11" fmla="*/ 120088 h 723592"/>
                <a:gd name="connsiteX12" fmla="*/ 336042 w 971658"/>
                <a:gd name="connsiteY12" fmla="*/ 91513 h 723592"/>
                <a:gd name="connsiteX13" fmla="*/ 412623 w 971658"/>
                <a:gd name="connsiteY13" fmla="*/ 81226 h 723592"/>
                <a:gd name="connsiteX14" fmla="*/ 545211 w 971658"/>
                <a:gd name="connsiteY14" fmla="*/ 110944 h 723592"/>
                <a:gd name="connsiteX15" fmla="*/ 952119 w 971658"/>
                <a:gd name="connsiteY15" fmla="*/ 229816 h 723592"/>
                <a:gd name="connsiteX16" fmla="*/ 859536 w 971658"/>
                <a:gd name="connsiteY16" fmla="*/ 249247 h 723592"/>
                <a:gd name="connsiteX17" fmla="*/ 756666 w 971658"/>
                <a:gd name="connsiteY17" fmla="*/ 256105 h 723592"/>
                <a:gd name="connsiteX18" fmla="*/ 411480 w 971658"/>
                <a:gd name="connsiteY18" fmla="*/ 35506 h 723592"/>
                <a:gd name="connsiteX19" fmla="*/ 268605 w 971658"/>
                <a:gd name="connsiteY19" fmla="*/ 67510 h 723592"/>
                <a:gd name="connsiteX20" fmla="*/ 128016 w 971658"/>
                <a:gd name="connsiteY20" fmla="*/ 1216 h 723592"/>
                <a:gd name="connsiteX21" fmla="*/ 112014 w 971658"/>
                <a:gd name="connsiteY21" fmla="*/ 14932 h 723592"/>
                <a:gd name="connsiteX22" fmla="*/ 157734 w 971658"/>
                <a:gd name="connsiteY22" fmla="*/ 144091 h 723592"/>
                <a:gd name="connsiteX23" fmla="*/ 91440 w 971658"/>
                <a:gd name="connsiteY23" fmla="*/ 242389 h 723592"/>
                <a:gd name="connsiteX24" fmla="*/ 75438 w 971658"/>
                <a:gd name="connsiteY24" fmla="*/ 256105 h 723592"/>
                <a:gd name="connsiteX25" fmla="*/ 34290 w 971658"/>
                <a:gd name="connsiteY25" fmla="*/ 266392 h 723592"/>
                <a:gd name="connsiteX26" fmla="*/ 0 w 971658"/>
                <a:gd name="connsiteY26" fmla="*/ 310969 h 723592"/>
                <a:gd name="connsiteX27" fmla="*/ 0 w 971658"/>
                <a:gd name="connsiteY27" fmla="*/ 400123 h 723592"/>
                <a:gd name="connsiteX28" fmla="*/ 34290 w 971658"/>
                <a:gd name="connsiteY28" fmla="*/ 444700 h 723592"/>
                <a:gd name="connsiteX29" fmla="*/ 76581 w 971658"/>
                <a:gd name="connsiteY29" fmla="*/ 454987 h 723592"/>
                <a:gd name="connsiteX30" fmla="*/ 92583 w 971658"/>
                <a:gd name="connsiteY30" fmla="*/ 468703 h 723592"/>
                <a:gd name="connsiteX31" fmla="*/ 178308 w 971658"/>
                <a:gd name="connsiteY31" fmla="*/ 586432 h 723592"/>
                <a:gd name="connsiteX32" fmla="*/ 186309 w 971658"/>
                <a:gd name="connsiteY32" fmla="*/ 600148 h 723592"/>
                <a:gd name="connsiteX33" fmla="*/ 203454 w 971658"/>
                <a:gd name="connsiteY33" fmla="*/ 704161 h 723592"/>
                <a:gd name="connsiteX34" fmla="*/ 226314 w 971658"/>
                <a:gd name="connsiteY34" fmla="*/ 723592 h 723592"/>
                <a:gd name="connsiteX35" fmla="*/ 301752 w 971658"/>
                <a:gd name="connsiteY35" fmla="*/ 723592 h 723592"/>
                <a:gd name="connsiteX36" fmla="*/ 324612 w 971658"/>
                <a:gd name="connsiteY36" fmla="*/ 704161 h 723592"/>
                <a:gd name="connsiteX37" fmla="*/ 330327 w 971658"/>
                <a:gd name="connsiteY37" fmla="*/ 667585 h 723592"/>
                <a:gd name="connsiteX38" fmla="*/ 412623 w 971658"/>
                <a:gd name="connsiteY38" fmla="*/ 677872 h 723592"/>
                <a:gd name="connsiteX39" fmla="*/ 505206 w 971658"/>
                <a:gd name="connsiteY39" fmla="*/ 665299 h 723592"/>
                <a:gd name="connsiteX40" fmla="*/ 512064 w 971658"/>
                <a:gd name="connsiteY40" fmla="*/ 704161 h 723592"/>
                <a:gd name="connsiteX41" fmla="*/ 534924 w 971658"/>
                <a:gd name="connsiteY41" fmla="*/ 723592 h 723592"/>
                <a:gd name="connsiteX42" fmla="*/ 610362 w 971658"/>
                <a:gd name="connsiteY42" fmla="*/ 723592 h 723592"/>
                <a:gd name="connsiteX43" fmla="*/ 633222 w 971658"/>
                <a:gd name="connsiteY43" fmla="*/ 704161 h 723592"/>
                <a:gd name="connsiteX44" fmla="*/ 650367 w 971658"/>
                <a:gd name="connsiteY44" fmla="*/ 600148 h 723592"/>
                <a:gd name="connsiteX45" fmla="*/ 658368 w 971658"/>
                <a:gd name="connsiteY45" fmla="*/ 586432 h 723592"/>
                <a:gd name="connsiteX46" fmla="*/ 777240 w 971658"/>
                <a:gd name="connsiteY46" fmla="*/ 355546 h 723592"/>
                <a:gd name="connsiteX47" fmla="*/ 770382 w 971658"/>
                <a:gd name="connsiteY47" fmla="*/ 299539 h 723592"/>
                <a:gd name="connsiteX48" fmla="*/ 812673 w 971658"/>
                <a:gd name="connsiteY48" fmla="*/ 291538 h 723592"/>
                <a:gd name="connsiteX49" fmla="*/ 800100 w 971658"/>
                <a:gd name="connsiteY49" fmla="*/ 332686 h 723592"/>
                <a:gd name="connsiteX50" fmla="*/ 822960 w 971658"/>
                <a:gd name="connsiteY50" fmla="*/ 393265 h 723592"/>
                <a:gd name="connsiteX51" fmla="*/ 868680 w 971658"/>
                <a:gd name="connsiteY51" fmla="*/ 413839 h 723592"/>
                <a:gd name="connsiteX52" fmla="*/ 937260 w 971658"/>
                <a:gd name="connsiteY52" fmla="*/ 333829 h 723592"/>
                <a:gd name="connsiteX53" fmla="*/ 913257 w 971658"/>
                <a:gd name="connsiteY53" fmla="*/ 277822 h 723592"/>
                <a:gd name="connsiteX54" fmla="*/ 945261 w 971658"/>
                <a:gd name="connsiteY54" fmla="*/ 275536 h 723592"/>
                <a:gd name="connsiteX55" fmla="*/ 971550 w 971658"/>
                <a:gd name="connsiteY55" fmla="*/ 256105 h 723592"/>
                <a:gd name="connsiteX56" fmla="*/ 952119 w 971658"/>
                <a:gd name="connsiteY56" fmla="*/ 229816 h 723592"/>
                <a:gd name="connsiteX0" fmla="*/ 868680 w 971658"/>
                <a:gd name="connsiteY0" fmla="*/ 366976 h 723592"/>
                <a:gd name="connsiteX1" fmla="*/ 854964 w 971658"/>
                <a:gd name="connsiteY1" fmla="*/ 360118 h 723592"/>
                <a:gd name="connsiteX2" fmla="*/ 845820 w 971658"/>
                <a:gd name="connsiteY2" fmla="*/ 333829 h 723592"/>
                <a:gd name="connsiteX3" fmla="*/ 865251 w 971658"/>
                <a:gd name="connsiteY3" fmla="*/ 300682 h 723592"/>
                <a:gd name="connsiteX4" fmla="*/ 866394 w 971658"/>
                <a:gd name="connsiteY4" fmla="*/ 299539 h 723592"/>
                <a:gd name="connsiteX5" fmla="*/ 891540 w 971658"/>
                <a:gd name="connsiteY5" fmla="*/ 332686 h 723592"/>
                <a:gd name="connsiteX6" fmla="*/ 868680 w 971658"/>
                <a:gd name="connsiteY6" fmla="*/ 366976 h 723592"/>
                <a:gd name="connsiteX7" fmla="*/ 545211 w 971658"/>
                <a:gd name="connsiteY7" fmla="*/ 110944 h 723592"/>
                <a:gd name="connsiteX8" fmla="*/ 413766 w 971658"/>
                <a:gd name="connsiteY8" fmla="*/ 126946 h 723592"/>
                <a:gd name="connsiteX9" fmla="*/ 348615 w 971658"/>
                <a:gd name="connsiteY9" fmla="*/ 136090 h 723592"/>
                <a:gd name="connsiteX10" fmla="*/ 320040 w 971658"/>
                <a:gd name="connsiteY10" fmla="*/ 120088 h 723592"/>
                <a:gd name="connsiteX11" fmla="*/ 336042 w 971658"/>
                <a:gd name="connsiteY11" fmla="*/ 91513 h 723592"/>
                <a:gd name="connsiteX12" fmla="*/ 412623 w 971658"/>
                <a:gd name="connsiteY12" fmla="*/ 81226 h 723592"/>
                <a:gd name="connsiteX13" fmla="*/ 545211 w 971658"/>
                <a:gd name="connsiteY13" fmla="*/ 110944 h 723592"/>
                <a:gd name="connsiteX14" fmla="*/ 952119 w 971658"/>
                <a:gd name="connsiteY14" fmla="*/ 229816 h 723592"/>
                <a:gd name="connsiteX15" fmla="*/ 859536 w 971658"/>
                <a:gd name="connsiteY15" fmla="*/ 249247 h 723592"/>
                <a:gd name="connsiteX16" fmla="*/ 756666 w 971658"/>
                <a:gd name="connsiteY16" fmla="*/ 256105 h 723592"/>
                <a:gd name="connsiteX17" fmla="*/ 411480 w 971658"/>
                <a:gd name="connsiteY17" fmla="*/ 35506 h 723592"/>
                <a:gd name="connsiteX18" fmla="*/ 268605 w 971658"/>
                <a:gd name="connsiteY18" fmla="*/ 67510 h 723592"/>
                <a:gd name="connsiteX19" fmla="*/ 128016 w 971658"/>
                <a:gd name="connsiteY19" fmla="*/ 1216 h 723592"/>
                <a:gd name="connsiteX20" fmla="*/ 112014 w 971658"/>
                <a:gd name="connsiteY20" fmla="*/ 14932 h 723592"/>
                <a:gd name="connsiteX21" fmla="*/ 157734 w 971658"/>
                <a:gd name="connsiteY21" fmla="*/ 144091 h 723592"/>
                <a:gd name="connsiteX22" fmla="*/ 91440 w 971658"/>
                <a:gd name="connsiteY22" fmla="*/ 242389 h 723592"/>
                <a:gd name="connsiteX23" fmla="*/ 75438 w 971658"/>
                <a:gd name="connsiteY23" fmla="*/ 256105 h 723592"/>
                <a:gd name="connsiteX24" fmla="*/ 34290 w 971658"/>
                <a:gd name="connsiteY24" fmla="*/ 266392 h 723592"/>
                <a:gd name="connsiteX25" fmla="*/ 0 w 971658"/>
                <a:gd name="connsiteY25" fmla="*/ 310969 h 723592"/>
                <a:gd name="connsiteX26" fmla="*/ 0 w 971658"/>
                <a:gd name="connsiteY26" fmla="*/ 400123 h 723592"/>
                <a:gd name="connsiteX27" fmla="*/ 34290 w 971658"/>
                <a:gd name="connsiteY27" fmla="*/ 444700 h 723592"/>
                <a:gd name="connsiteX28" fmla="*/ 76581 w 971658"/>
                <a:gd name="connsiteY28" fmla="*/ 454987 h 723592"/>
                <a:gd name="connsiteX29" fmla="*/ 92583 w 971658"/>
                <a:gd name="connsiteY29" fmla="*/ 468703 h 723592"/>
                <a:gd name="connsiteX30" fmla="*/ 178308 w 971658"/>
                <a:gd name="connsiteY30" fmla="*/ 586432 h 723592"/>
                <a:gd name="connsiteX31" fmla="*/ 186309 w 971658"/>
                <a:gd name="connsiteY31" fmla="*/ 600148 h 723592"/>
                <a:gd name="connsiteX32" fmla="*/ 203454 w 971658"/>
                <a:gd name="connsiteY32" fmla="*/ 704161 h 723592"/>
                <a:gd name="connsiteX33" fmla="*/ 226314 w 971658"/>
                <a:gd name="connsiteY33" fmla="*/ 723592 h 723592"/>
                <a:gd name="connsiteX34" fmla="*/ 301752 w 971658"/>
                <a:gd name="connsiteY34" fmla="*/ 723592 h 723592"/>
                <a:gd name="connsiteX35" fmla="*/ 324612 w 971658"/>
                <a:gd name="connsiteY35" fmla="*/ 704161 h 723592"/>
                <a:gd name="connsiteX36" fmla="*/ 330327 w 971658"/>
                <a:gd name="connsiteY36" fmla="*/ 667585 h 723592"/>
                <a:gd name="connsiteX37" fmla="*/ 412623 w 971658"/>
                <a:gd name="connsiteY37" fmla="*/ 677872 h 723592"/>
                <a:gd name="connsiteX38" fmla="*/ 505206 w 971658"/>
                <a:gd name="connsiteY38" fmla="*/ 665299 h 723592"/>
                <a:gd name="connsiteX39" fmla="*/ 512064 w 971658"/>
                <a:gd name="connsiteY39" fmla="*/ 704161 h 723592"/>
                <a:gd name="connsiteX40" fmla="*/ 534924 w 971658"/>
                <a:gd name="connsiteY40" fmla="*/ 723592 h 723592"/>
                <a:gd name="connsiteX41" fmla="*/ 610362 w 971658"/>
                <a:gd name="connsiteY41" fmla="*/ 723592 h 723592"/>
                <a:gd name="connsiteX42" fmla="*/ 633222 w 971658"/>
                <a:gd name="connsiteY42" fmla="*/ 704161 h 723592"/>
                <a:gd name="connsiteX43" fmla="*/ 650367 w 971658"/>
                <a:gd name="connsiteY43" fmla="*/ 600148 h 723592"/>
                <a:gd name="connsiteX44" fmla="*/ 658368 w 971658"/>
                <a:gd name="connsiteY44" fmla="*/ 586432 h 723592"/>
                <a:gd name="connsiteX45" fmla="*/ 777240 w 971658"/>
                <a:gd name="connsiteY45" fmla="*/ 355546 h 723592"/>
                <a:gd name="connsiteX46" fmla="*/ 770382 w 971658"/>
                <a:gd name="connsiteY46" fmla="*/ 299539 h 723592"/>
                <a:gd name="connsiteX47" fmla="*/ 812673 w 971658"/>
                <a:gd name="connsiteY47" fmla="*/ 291538 h 723592"/>
                <a:gd name="connsiteX48" fmla="*/ 800100 w 971658"/>
                <a:gd name="connsiteY48" fmla="*/ 332686 h 723592"/>
                <a:gd name="connsiteX49" fmla="*/ 822960 w 971658"/>
                <a:gd name="connsiteY49" fmla="*/ 393265 h 723592"/>
                <a:gd name="connsiteX50" fmla="*/ 868680 w 971658"/>
                <a:gd name="connsiteY50" fmla="*/ 413839 h 723592"/>
                <a:gd name="connsiteX51" fmla="*/ 937260 w 971658"/>
                <a:gd name="connsiteY51" fmla="*/ 333829 h 723592"/>
                <a:gd name="connsiteX52" fmla="*/ 913257 w 971658"/>
                <a:gd name="connsiteY52" fmla="*/ 277822 h 723592"/>
                <a:gd name="connsiteX53" fmla="*/ 945261 w 971658"/>
                <a:gd name="connsiteY53" fmla="*/ 275536 h 723592"/>
                <a:gd name="connsiteX54" fmla="*/ 971550 w 971658"/>
                <a:gd name="connsiteY54" fmla="*/ 256105 h 723592"/>
                <a:gd name="connsiteX55" fmla="*/ 952119 w 971658"/>
                <a:gd name="connsiteY55" fmla="*/ 229816 h 723592"/>
                <a:gd name="connsiteX0" fmla="*/ 868680 w 971658"/>
                <a:gd name="connsiteY0" fmla="*/ 366976 h 723592"/>
                <a:gd name="connsiteX1" fmla="*/ 854964 w 971658"/>
                <a:gd name="connsiteY1" fmla="*/ 360118 h 723592"/>
                <a:gd name="connsiteX2" fmla="*/ 845820 w 971658"/>
                <a:gd name="connsiteY2" fmla="*/ 333829 h 723592"/>
                <a:gd name="connsiteX3" fmla="*/ 865251 w 971658"/>
                <a:gd name="connsiteY3" fmla="*/ 300682 h 723592"/>
                <a:gd name="connsiteX4" fmla="*/ 866394 w 971658"/>
                <a:gd name="connsiteY4" fmla="*/ 299539 h 723592"/>
                <a:gd name="connsiteX5" fmla="*/ 891540 w 971658"/>
                <a:gd name="connsiteY5" fmla="*/ 332686 h 723592"/>
                <a:gd name="connsiteX6" fmla="*/ 868680 w 971658"/>
                <a:gd name="connsiteY6" fmla="*/ 366976 h 723592"/>
                <a:gd name="connsiteX7" fmla="*/ 412623 w 971658"/>
                <a:gd name="connsiteY7" fmla="*/ 81226 h 723592"/>
                <a:gd name="connsiteX8" fmla="*/ 413766 w 971658"/>
                <a:gd name="connsiteY8" fmla="*/ 126946 h 723592"/>
                <a:gd name="connsiteX9" fmla="*/ 348615 w 971658"/>
                <a:gd name="connsiteY9" fmla="*/ 136090 h 723592"/>
                <a:gd name="connsiteX10" fmla="*/ 320040 w 971658"/>
                <a:gd name="connsiteY10" fmla="*/ 120088 h 723592"/>
                <a:gd name="connsiteX11" fmla="*/ 336042 w 971658"/>
                <a:gd name="connsiteY11" fmla="*/ 91513 h 723592"/>
                <a:gd name="connsiteX12" fmla="*/ 412623 w 971658"/>
                <a:gd name="connsiteY12" fmla="*/ 81226 h 723592"/>
                <a:gd name="connsiteX13" fmla="*/ 952119 w 971658"/>
                <a:gd name="connsiteY13" fmla="*/ 229816 h 723592"/>
                <a:gd name="connsiteX14" fmla="*/ 859536 w 971658"/>
                <a:gd name="connsiteY14" fmla="*/ 249247 h 723592"/>
                <a:gd name="connsiteX15" fmla="*/ 756666 w 971658"/>
                <a:gd name="connsiteY15" fmla="*/ 256105 h 723592"/>
                <a:gd name="connsiteX16" fmla="*/ 411480 w 971658"/>
                <a:gd name="connsiteY16" fmla="*/ 35506 h 723592"/>
                <a:gd name="connsiteX17" fmla="*/ 268605 w 971658"/>
                <a:gd name="connsiteY17" fmla="*/ 67510 h 723592"/>
                <a:gd name="connsiteX18" fmla="*/ 128016 w 971658"/>
                <a:gd name="connsiteY18" fmla="*/ 1216 h 723592"/>
                <a:gd name="connsiteX19" fmla="*/ 112014 w 971658"/>
                <a:gd name="connsiteY19" fmla="*/ 14932 h 723592"/>
                <a:gd name="connsiteX20" fmla="*/ 157734 w 971658"/>
                <a:gd name="connsiteY20" fmla="*/ 144091 h 723592"/>
                <a:gd name="connsiteX21" fmla="*/ 91440 w 971658"/>
                <a:gd name="connsiteY21" fmla="*/ 242389 h 723592"/>
                <a:gd name="connsiteX22" fmla="*/ 75438 w 971658"/>
                <a:gd name="connsiteY22" fmla="*/ 256105 h 723592"/>
                <a:gd name="connsiteX23" fmla="*/ 34290 w 971658"/>
                <a:gd name="connsiteY23" fmla="*/ 266392 h 723592"/>
                <a:gd name="connsiteX24" fmla="*/ 0 w 971658"/>
                <a:gd name="connsiteY24" fmla="*/ 310969 h 723592"/>
                <a:gd name="connsiteX25" fmla="*/ 0 w 971658"/>
                <a:gd name="connsiteY25" fmla="*/ 400123 h 723592"/>
                <a:gd name="connsiteX26" fmla="*/ 34290 w 971658"/>
                <a:gd name="connsiteY26" fmla="*/ 444700 h 723592"/>
                <a:gd name="connsiteX27" fmla="*/ 76581 w 971658"/>
                <a:gd name="connsiteY27" fmla="*/ 454987 h 723592"/>
                <a:gd name="connsiteX28" fmla="*/ 92583 w 971658"/>
                <a:gd name="connsiteY28" fmla="*/ 468703 h 723592"/>
                <a:gd name="connsiteX29" fmla="*/ 178308 w 971658"/>
                <a:gd name="connsiteY29" fmla="*/ 586432 h 723592"/>
                <a:gd name="connsiteX30" fmla="*/ 186309 w 971658"/>
                <a:gd name="connsiteY30" fmla="*/ 600148 h 723592"/>
                <a:gd name="connsiteX31" fmla="*/ 203454 w 971658"/>
                <a:gd name="connsiteY31" fmla="*/ 704161 h 723592"/>
                <a:gd name="connsiteX32" fmla="*/ 226314 w 971658"/>
                <a:gd name="connsiteY32" fmla="*/ 723592 h 723592"/>
                <a:gd name="connsiteX33" fmla="*/ 301752 w 971658"/>
                <a:gd name="connsiteY33" fmla="*/ 723592 h 723592"/>
                <a:gd name="connsiteX34" fmla="*/ 324612 w 971658"/>
                <a:gd name="connsiteY34" fmla="*/ 704161 h 723592"/>
                <a:gd name="connsiteX35" fmla="*/ 330327 w 971658"/>
                <a:gd name="connsiteY35" fmla="*/ 667585 h 723592"/>
                <a:gd name="connsiteX36" fmla="*/ 412623 w 971658"/>
                <a:gd name="connsiteY36" fmla="*/ 677872 h 723592"/>
                <a:gd name="connsiteX37" fmla="*/ 505206 w 971658"/>
                <a:gd name="connsiteY37" fmla="*/ 665299 h 723592"/>
                <a:gd name="connsiteX38" fmla="*/ 512064 w 971658"/>
                <a:gd name="connsiteY38" fmla="*/ 704161 h 723592"/>
                <a:gd name="connsiteX39" fmla="*/ 534924 w 971658"/>
                <a:gd name="connsiteY39" fmla="*/ 723592 h 723592"/>
                <a:gd name="connsiteX40" fmla="*/ 610362 w 971658"/>
                <a:gd name="connsiteY40" fmla="*/ 723592 h 723592"/>
                <a:gd name="connsiteX41" fmla="*/ 633222 w 971658"/>
                <a:gd name="connsiteY41" fmla="*/ 704161 h 723592"/>
                <a:gd name="connsiteX42" fmla="*/ 650367 w 971658"/>
                <a:gd name="connsiteY42" fmla="*/ 600148 h 723592"/>
                <a:gd name="connsiteX43" fmla="*/ 658368 w 971658"/>
                <a:gd name="connsiteY43" fmla="*/ 586432 h 723592"/>
                <a:gd name="connsiteX44" fmla="*/ 777240 w 971658"/>
                <a:gd name="connsiteY44" fmla="*/ 355546 h 723592"/>
                <a:gd name="connsiteX45" fmla="*/ 770382 w 971658"/>
                <a:gd name="connsiteY45" fmla="*/ 299539 h 723592"/>
                <a:gd name="connsiteX46" fmla="*/ 812673 w 971658"/>
                <a:gd name="connsiteY46" fmla="*/ 291538 h 723592"/>
                <a:gd name="connsiteX47" fmla="*/ 800100 w 971658"/>
                <a:gd name="connsiteY47" fmla="*/ 332686 h 723592"/>
                <a:gd name="connsiteX48" fmla="*/ 822960 w 971658"/>
                <a:gd name="connsiteY48" fmla="*/ 393265 h 723592"/>
                <a:gd name="connsiteX49" fmla="*/ 868680 w 971658"/>
                <a:gd name="connsiteY49" fmla="*/ 413839 h 723592"/>
                <a:gd name="connsiteX50" fmla="*/ 937260 w 971658"/>
                <a:gd name="connsiteY50" fmla="*/ 333829 h 723592"/>
                <a:gd name="connsiteX51" fmla="*/ 913257 w 971658"/>
                <a:gd name="connsiteY51" fmla="*/ 277822 h 723592"/>
                <a:gd name="connsiteX52" fmla="*/ 945261 w 971658"/>
                <a:gd name="connsiteY52" fmla="*/ 275536 h 723592"/>
                <a:gd name="connsiteX53" fmla="*/ 971550 w 971658"/>
                <a:gd name="connsiteY53" fmla="*/ 256105 h 723592"/>
                <a:gd name="connsiteX54" fmla="*/ 952119 w 971658"/>
                <a:gd name="connsiteY54" fmla="*/ 229816 h 723592"/>
                <a:gd name="connsiteX0" fmla="*/ 868680 w 971658"/>
                <a:gd name="connsiteY0" fmla="*/ 366976 h 723592"/>
                <a:gd name="connsiteX1" fmla="*/ 854964 w 971658"/>
                <a:gd name="connsiteY1" fmla="*/ 360118 h 723592"/>
                <a:gd name="connsiteX2" fmla="*/ 845820 w 971658"/>
                <a:gd name="connsiteY2" fmla="*/ 333829 h 723592"/>
                <a:gd name="connsiteX3" fmla="*/ 865251 w 971658"/>
                <a:gd name="connsiteY3" fmla="*/ 300682 h 723592"/>
                <a:gd name="connsiteX4" fmla="*/ 866394 w 971658"/>
                <a:gd name="connsiteY4" fmla="*/ 299539 h 723592"/>
                <a:gd name="connsiteX5" fmla="*/ 891540 w 971658"/>
                <a:gd name="connsiteY5" fmla="*/ 332686 h 723592"/>
                <a:gd name="connsiteX6" fmla="*/ 868680 w 971658"/>
                <a:gd name="connsiteY6" fmla="*/ 366976 h 723592"/>
                <a:gd name="connsiteX7" fmla="*/ 336042 w 971658"/>
                <a:gd name="connsiteY7" fmla="*/ 91513 h 723592"/>
                <a:gd name="connsiteX8" fmla="*/ 413766 w 971658"/>
                <a:gd name="connsiteY8" fmla="*/ 126946 h 723592"/>
                <a:gd name="connsiteX9" fmla="*/ 348615 w 971658"/>
                <a:gd name="connsiteY9" fmla="*/ 136090 h 723592"/>
                <a:gd name="connsiteX10" fmla="*/ 320040 w 971658"/>
                <a:gd name="connsiteY10" fmla="*/ 120088 h 723592"/>
                <a:gd name="connsiteX11" fmla="*/ 336042 w 971658"/>
                <a:gd name="connsiteY11" fmla="*/ 91513 h 723592"/>
                <a:gd name="connsiteX12" fmla="*/ 952119 w 971658"/>
                <a:gd name="connsiteY12" fmla="*/ 229816 h 723592"/>
                <a:gd name="connsiteX13" fmla="*/ 859536 w 971658"/>
                <a:gd name="connsiteY13" fmla="*/ 249247 h 723592"/>
                <a:gd name="connsiteX14" fmla="*/ 756666 w 971658"/>
                <a:gd name="connsiteY14" fmla="*/ 256105 h 723592"/>
                <a:gd name="connsiteX15" fmla="*/ 411480 w 971658"/>
                <a:gd name="connsiteY15" fmla="*/ 35506 h 723592"/>
                <a:gd name="connsiteX16" fmla="*/ 268605 w 971658"/>
                <a:gd name="connsiteY16" fmla="*/ 67510 h 723592"/>
                <a:gd name="connsiteX17" fmla="*/ 128016 w 971658"/>
                <a:gd name="connsiteY17" fmla="*/ 1216 h 723592"/>
                <a:gd name="connsiteX18" fmla="*/ 112014 w 971658"/>
                <a:gd name="connsiteY18" fmla="*/ 14932 h 723592"/>
                <a:gd name="connsiteX19" fmla="*/ 157734 w 971658"/>
                <a:gd name="connsiteY19" fmla="*/ 144091 h 723592"/>
                <a:gd name="connsiteX20" fmla="*/ 91440 w 971658"/>
                <a:gd name="connsiteY20" fmla="*/ 242389 h 723592"/>
                <a:gd name="connsiteX21" fmla="*/ 75438 w 971658"/>
                <a:gd name="connsiteY21" fmla="*/ 256105 h 723592"/>
                <a:gd name="connsiteX22" fmla="*/ 34290 w 971658"/>
                <a:gd name="connsiteY22" fmla="*/ 266392 h 723592"/>
                <a:gd name="connsiteX23" fmla="*/ 0 w 971658"/>
                <a:gd name="connsiteY23" fmla="*/ 310969 h 723592"/>
                <a:gd name="connsiteX24" fmla="*/ 0 w 971658"/>
                <a:gd name="connsiteY24" fmla="*/ 400123 h 723592"/>
                <a:gd name="connsiteX25" fmla="*/ 34290 w 971658"/>
                <a:gd name="connsiteY25" fmla="*/ 444700 h 723592"/>
                <a:gd name="connsiteX26" fmla="*/ 76581 w 971658"/>
                <a:gd name="connsiteY26" fmla="*/ 454987 h 723592"/>
                <a:gd name="connsiteX27" fmla="*/ 92583 w 971658"/>
                <a:gd name="connsiteY27" fmla="*/ 468703 h 723592"/>
                <a:gd name="connsiteX28" fmla="*/ 178308 w 971658"/>
                <a:gd name="connsiteY28" fmla="*/ 586432 h 723592"/>
                <a:gd name="connsiteX29" fmla="*/ 186309 w 971658"/>
                <a:gd name="connsiteY29" fmla="*/ 600148 h 723592"/>
                <a:gd name="connsiteX30" fmla="*/ 203454 w 971658"/>
                <a:gd name="connsiteY30" fmla="*/ 704161 h 723592"/>
                <a:gd name="connsiteX31" fmla="*/ 226314 w 971658"/>
                <a:gd name="connsiteY31" fmla="*/ 723592 h 723592"/>
                <a:gd name="connsiteX32" fmla="*/ 301752 w 971658"/>
                <a:gd name="connsiteY32" fmla="*/ 723592 h 723592"/>
                <a:gd name="connsiteX33" fmla="*/ 324612 w 971658"/>
                <a:gd name="connsiteY33" fmla="*/ 704161 h 723592"/>
                <a:gd name="connsiteX34" fmla="*/ 330327 w 971658"/>
                <a:gd name="connsiteY34" fmla="*/ 667585 h 723592"/>
                <a:gd name="connsiteX35" fmla="*/ 412623 w 971658"/>
                <a:gd name="connsiteY35" fmla="*/ 677872 h 723592"/>
                <a:gd name="connsiteX36" fmla="*/ 505206 w 971658"/>
                <a:gd name="connsiteY36" fmla="*/ 665299 h 723592"/>
                <a:gd name="connsiteX37" fmla="*/ 512064 w 971658"/>
                <a:gd name="connsiteY37" fmla="*/ 704161 h 723592"/>
                <a:gd name="connsiteX38" fmla="*/ 534924 w 971658"/>
                <a:gd name="connsiteY38" fmla="*/ 723592 h 723592"/>
                <a:gd name="connsiteX39" fmla="*/ 610362 w 971658"/>
                <a:gd name="connsiteY39" fmla="*/ 723592 h 723592"/>
                <a:gd name="connsiteX40" fmla="*/ 633222 w 971658"/>
                <a:gd name="connsiteY40" fmla="*/ 704161 h 723592"/>
                <a:gd name="connsiteX41" fmla="*/ 650367 w 971658"/>
                <a:gd name="connsiteY41" fmla="*/ 600148 h 723592"/>
                <a:gd name="connsiteX42" fmla="*/ 658368 w 971658"/>
                <a:gd name="connsiteY42" fmla="*/ 586432 h 723592"/>
                <a:gd name="connsiteX43" fmla="*/ 777240 w 971658"/>
                <a:gd name="connsiteY43" fmla="*/ 355546 h 723592"/>
                <a:gd name="connsiteX44" fmla="*/ 770382 w 971658"/>
                <a:gd name="connsiteY44" fmla="*/ 299539 h 723592"/>
                <a:gd name="connsiteX45" fmla="*/ 812673 w 971658"/>
                <a:gd name="connsiteY45" fmla="*/ 291538 h 723592"/>
                <a:gd name="connsiteX46" fmla="*/ 800100 w 971658"/>
                <a:gd name="connsiteY46" fmla="*/ 332686 h 723592"/>
                <a:gd name="connsiteX47" fmla="*/ 822960 w 971658"/>
                <a:gd name="connsiteY47" fmla="*/ 393265 h 723592"/>
                <a:gd name="connsiteX48" fmla="*/ 868680 w 971658"/>
                <a:gd name="connsiteY48" fmla="*/ 413839 h 723592"/>
                <a:gd name="connsiteX49" fmla="*/ 937260 w 971658"/>
                <a:gd name="connsiteY49" fmla="*/ 333829 h 723592"/>
                <a:gd name="connsiteX50" fmla="*/ 913257 w 971658"/>
                <a:gd name="connsiteY50" fmla="*/ 277822 h 723592"/>
                <a:gd name="connsiteX51" fmla="*/ 945261 w 971658"/>
                <a:gd name="connsiteY51" fmla="*/ 275536 h 723592"/>
                <a:gd name="connsiteX52" fmla="*/ 971550 w 971658"/>
                <a:gd name="connsiteY52" fmla="*/ 256105 h 723592"/>
                <a:gd name="connsiteX53" fmla="*/ 952119 w 971658"/>
                <a:gd name="connsiteY53" fmla="*/ 229816 h 723592"/>
                <a:gd name="connsiteX0" fmla="*/ 868680 w 971658"/>
                <a:gd name="connsiteY0" fmla="*/ 366976 h 723592"/>
                <a:gd name="connsiteX1" fmla="*/ 854964 w 971658"/>
                <a:gd name="connsiteY1" fmla="*/ 360118 h 723592"/>
                <a:gd name="connsiteX2" fmla="*/ 845820 w 971658"/>
                <a:gd name="connsiteY2" fmla="*/ 333829 h 723592"/>
                <a:gd name="connsiteX3" fmla="*/ 865251 w 971658"/>
                <a:gd name="connsiteY3" fmla="*/ 300682 h 723592"/>
                <a:gd name="connsiteX4" fmla="*/ 866394 w 971658"/>
                <a:gd name="connsiteY4" fmla="*/ 299539 h 723592"/>
                <a:gd name="connsiteX5" fmla="*/ 891540 w 971658"/>
                <a:gd name="connsiteY5" fmla="*/ 332686 h 723592"/>
                <a:gd name="connsiteX6" fmla="*/ 868680 w 971658"/>
                <a:gd name="connsiteY6" fmla="*/ 366976 h 723592"/>
                <a:gd name="connsiteX7" fmla="*/ 336042 w 971658"/>
                <a:gd name="connsiteY7" fmla="*/ 91513 h 723592"/>
                <a:gd name="connsiteX8" fmla="*/ 348615 w 971658"/>
                <a:gd name="connsiteY8" fmla="*/ 136090 h 723592"/>
                <a:gd name="connsiteX9" fmla="*/ 320040 w 971658"/>
                <a:gd name="connsiteY9" fmla="*/ 120088 h 723592"/>
                <a:gd name="connsiteX10" fmla="*/ 336042 w 971658"/>
                <a:gd name="connsiteY10" fmla="*/ 91513 h 723592"/>
                <a:gd name="connsiteX11" fmla="*/ 952119 w 971658"/>
                <a:gd name="connsiteY11" fmla="*/ 229816 h 723592"/>
                <a:gd name="connsiteX12" fmla="*/ 859536 w 971658"/>
                <a:gd name="connsiteY12" fmla="*/ 249247 h 723592"/>
                <a:gd name="connsiteX13" fmla="*/ 756666 w 971658"/>
                <a:gd name="connsiteY13" fmla="*/ 256105 h 723592"/>
                <a:gd name="connsiteX14" fmla="*/ 411480 w 971658"/>
                <a:gd name="connsiteY14" fmla="*/ 35506 h 723592"/>
                <a:gd name="connsiteX15" fmla="*/ 268605 w 971658"/>
                <a:gd name="connsiteY15" fmla="*/ 67510 h 723592"/>
                <a:gd name="connsiteX16" fmla="*/ 128016 w 971658"/>
                <a:gd name="connsiteY16" fmla="*/ 1216 h 723592"/>
                <a:gd name="connsiteX17" fmla="*/ 112014 w 971658"/>
                <a:gd name="connsiteY17" fmla="*/ 14932 h 723592"/>
                <a:gd name="connsiteX18" fmla="*/ 157734 w 971658"/>
                <a:gd name="connsiteY18" fmla="*/ 144091 h 723592"/>
                <a:gd name="connsiteX19" fmla="*/ 91440 w 971658"/>
                <a:gd name="connsiteY19" fmla="*/ 242389 h 723592"/>
                <a:gd name="connsiteX20" fmla="*/ 75438 w 971658"/>
                <a:gd name="connsiteY20" fmla="*/ 256105 h 723592"/>
                <a:gd name="connsiteX21" fmla="*/ 34290 w 971658"/>
                <a:gd name="connsiteY21" fmla="*/ 266392 h 723592"/>
                <a:gd name="connsiteX22" fmla="*/ 0 w 971658"/>
                <a:gd name="connsiteY22" fmla="*/ 310969 h 723592"/>
                <a:gd name="connsiteX23" fmla="*/ 0 w 971658"/>
                <a:gd name="connsiteY23" fmla="*/ 400123 h 723592"/>
                <a:gd name="connsiteX24" fmla="*/ 34290 w 971658"/>
                <a:gd name="connsiteY24" fmla="*/ 444700 h 723592"/>
                <a:gd name="connsiteX25" fmla="*/ 76581 w 971658"/>
                <a:gd name="connsiteY25" fmla="*/ 454987 h 723592"/>
                <a:gd name="connsiteX26" fmla="*/ 92583 w 971658"/>
                <a:gd name="connsiteY26" fmla="*/ 468703 h 723592"/>
                <a:gd name="connsiteX27" fmla="*/ 178308 w 971658"/>
                <a:gd name="connsiteY27" fmla="*/ 586432 h 723592"/>
                <a:gd name="connsiteX28" fmla="*/ 186309 w 971658"/>
                <a:gd name="connsiteY28" fmla="*/ 600148 h 723592"/>
                <a:gd name="connsiteX29" fmla="*/ 203454 w 971658"/>
                <a:gd name="connsiteY29" fmla="*/ 704161 h 723592"/>
                <a:gd name="connsiteX30" fmla="*/ 226314 w 971658"/>
                <a:gd name="connsiteY30" fmla="*/ 723592 h 723592"/>
                <a:gd name="connsiteX31" fmla="*/ 301752 w 971658"/>
                <a:gd name="connsiteY31" fmla="*/ 723592 h 723592"/>
                <a:gd name="connsiteX32" fmla="*/ 324612 w 971658"/>
                <a:gd name="connsiteY32" fmla="*/ 704161 h 723592"/>
                <a:gd name="connsiteX33" fmla="*/ 330327 w 971658"/>
                <a:gd name="connsiteY33" fmla="*/ 667585 h 723592"/>
                <a:gd name="connsiteX34" fmla="*/ 412623 w 971658"/>
                <a:gd name="connsiteY34" fmla="*/ 677872 h 723592"/>
                <a:gd name="connsiteX35" fmla="*/ 505206 w 971658"/>
                <a:gd name="connsiteY35" fmla="*/ 665299 h 723592"/>
                <a:gd name="connsiteX36" fmla="*/ 512064 w 971658"/>
                <a:gd name="connsiteY36" fmla="*/ 704161 h 723592"/>
                <a:gd name="connsiteX37" fmla="*/ 534924 w 971658"/>
                <a:gd name="connsiteY37" fmla="*/ 723592 h 723592"/>
                <a:gd name="connsiteX38" fmla="*/ 610362 w 971658"/>
                <a:gd name="connsiteY38" fmla="*/ 723592 h 723592"/>
                <a:gd name="connsiteX39" fmla="*/ 633222 w 971658"/>
                <a:gd name="connsiteY39" fmla="*/ 704161 h 723592"/>
                <a:gd name="connsiteX40" fmla="*/ 650367 w 971658"/>
                <a:gd name="connsiteY40" fmla="*/ 600148 h 723592"/>
                <a:gd name="connsiteX41" fmla="*/ 658368 w 971658"/>
                <a:gd name="connsiteY41" fmla="*/ 586432 h 723592"/>
                <a:gd name="connsiteX42" fmla="*/ 777240 w 971658"/>
                <a:gd name="connsiteY42" fmla="*/ 355546 h 723592"/>
                <a:gd name="connsiteX43" fmla="*/ 770382 w 971658"/>
                <a:gd name="connsiteY43" fmla="*/ 299539 h 723592"/>
                <a:gd name="connsiteX44" fmla="*/ 812673 w 971658"/>
                <a:gd name="connsiteY44" fmla="*/ 291538 h 723592"/>
                <a:gd name="connsiteX45" fmla="*/ 800100 w 971658"/>
                <a:gd name="connsiteY45" fmla="*/ 332686 h 723592"/>
                <a:gd name="connsiteX46" fmla="*/ 822960 w 971658"/>
                <a:gd name="connsiteY46" fmla="*/ 393265 h 723592"/>
                <a:gd name="connsiteX47" fmla="*/ 868680 w 971658"/>
                <a:gd name="connsiteY47" fmla="*/ 413839 h 723592"/>
                <a:gd name="connsiteX48" fmla="*/ 937260 w 971658"/>
                <a:gd name="connsiteY48" fmla="*/ 333829 h 723592"/>
                <a:gd name="connsiteX49" fmla="*/ 913257 w 971658"/>
                <a:gd name="connsiteY49" fmla="*/ 277822 h 723592"/>
                <a:gd name="connsiteX50" fmla="*/ 945261 w 971658"/>
                <a:gd name="connsiteY50" fmla="*/ 275536 h 723592"/>
                <a:gd name="connsiteX51" fmla="*/ 971550 w 971658"/>
                <a:gd name="connsiteY51" fmla="*/ 256105 h 723592"/>
                <a:gd name="connsiteX52" fmla="*/ 952119 w 971658"/>
                <a:gd name="connsiteY52" fmla="*/ 229816 h 723592"/>
                <a:gd name="connsiteX0" fmla="*/ 868680 w 971658"/>
                <a:gd name="connsiteY0" fmla="*/ 366976 h 723592"/>
                <a:gd name="connsiteX1" fmla="*/ 854964 w 971658"/>
                <a:gd name="connsiteY1" fmla="*/ 360118 h 723592"/>
                <a:gd name="connsiteX2" fmla="*/ 845820 w 971658"/>
                <a:gd name="connsiteY2" fmla="*/ 333829 h 723592"/>
                <a:gd name="connsiteX3" fmla="*/ 865251 w 971658"/>
                <a:gd name="connsiteY3" fmla="*/ 300682 h 723592"/>
                <a:gd name="connsiteX4" fmla="*/ 866394 w 971658"/>
                <a:gd name="connsiteY4" fmla="*/ 299539 h 723592"/>
                <a:gd name="connsiteX5" fmla="*/ 891540 w 971658"/>
                <a:gd name="connsiteY5" fmla="*/ 332686 h 723592"/>
                <a:gd name="connsiteX6" fmla="*/ 868680 w 971658"/>
                <a:gd name="connsiteY6" fmla="*/ 366976 h 723592"/>
                <a:gd name="connsiteX7" fmla="*/ 336042 w 971658"/>
                <a:gd name="connsiteY7" fmla="*/ 91513 h 723592"/>
                <a:gd name="connsiteX8" fmla="*/ 348615 w 971658"/>
                <a:gd name="connsiteY8" fmla="*/ 136090 h 723592"/>
                <a:gd name="connsiteX9" fmla="*/ 336042 w 971658"/>
                <a:gd name="connsiteY9" fmla="*/ 91513 h 723592"/>
                <a:gd name="connsiteX10" fmla="*/ 952119 w 971658"/>
                <a:gd name="connsiteY10" fmla="*/ 229816 h 723592"/>
                <a:gd name="connsiteX11" fmla="*/ 859536 w 971658"/>
                <a:gd name="connsiteY11" fmla="*/ 249247 h 723592"/>
                <a:gd name="connsiteX12" fmla="*/ 756666 w 971658"/>
                <a:gd name="connsiteY12" fmla="*/ 256105 h 723592"/>
                <a:gd name="connsiteX13" fmla="*/ 411480 w 971658"/>
                <a:gd name="connsiteY13" fmla="*/ 35506 h 723592"/>
                <a:gd name="connsiteX14" fmla="*/ 268605 w 971658"/>
                <a:gd name="connsiteY14" fmla="*/ 67510 h 723592"/>
                <a:gd name="connsiteX15" fmla="*/ 128016 w 971658"/>
                <a:gd name="connsiteY15" fmla="*/ 1216 h 723592"/>
                <a:gd name="connsiteX16" fmla="*/ 112014 w 971658"/>
                <a:gd name="connsiteY16" fmla="*/ 14932 h 723592"/>
                <a:gd name="connsiteX17" fmla="*/ 157734 w 971658"/>
                <a:gd name="connsiteY17" fmla="*/ 144091 h 723592"/>
                <a:gd name="connsiteX18" fmla="*/ 91440 w 971658"/>
                <a:gd name="connsiteY18" fmla="*/ 242389 h 723592"/>
                <a:gd name="connsiteX19" fmla="*/ 75438 w 971658"/>
                <a:gd name="connsiteY19" fmla="*/ 256105 h 723592"/>
                <a:gd name="connsiteX20" fmla="*/ 34290 w 971658"/>
                <a:gd name="connsiteY20" fmla="*/ 266392 h 723592"/>
                <a:gd name="connsiteX21" fmla="*/ 0 w 971658"/>
                <a:gd name="connsiteY21" fmla="*/ 310969 h 723592"/>
                <a:gd name="connsiteX22" fmla="*/ 0 w 971658"/>
                <a:gd name="connsiteY22" fmla="*/ 400123 h 723592"/>
                <a:gd name="connsiteX23" fmla="*/ 34290 w 971658"/>
                <a:gd name="connsiteY23" fmla="*/ 444700 h 723592"/>
                <a:gd name="connsiteX24" fmla="*/ 76581 w 971658"/>
                <a:gd name="connsiteY24" fmla="*/ 454987 h 723592"/>
                <a:gd name="connsiteX25" fmla="*/ 92583 w 971658"/>
                <a:gd name="connsiteY25" fmla="*/ 468703 h 723592"/>
                <a:gd name="connsiteX26" fmla="*/ 178308 w 971658"/>
                <a:gd name="connsiteY26" fmla="*/ 586432 h 723592"/>
                <a:gd name="connsiteX27" fmla="*/ 186309 w 971658"/>
                <a:gd name="connsiteY27" fmla="*/ 600148 h 723592"/>
                <a:gd name="connsiteX28" fmla="*/ 203454 w 971658"/>
                <a:gd name="connsiteY28" fmla="*/ 704161 h 723592"/>
                <a:gd name="connsiteX29" fmla="*/ 226314 w 971658"/>
                <a:gd name="connsiteY29" fmla="*/ 723592 h 723592"/>
                <a:gd name="connsiteX30" fmla="*/ 301752 w 971658"/>
                <a:gd name="connsiteY30" fmla="*/ 723592 h 723592"/>
                <a:gd name="connsiteX31" fmla="*/ 324612 w 971658"/>
                <a:gd name="connsiteY31" fmla="*/ 704161 h 723592"/>
                <a:gd name="connsiteX32" fmla="*/ 330327 w 971658"/>
                <a:gd name="connsiteY32" fmla="*/ 667585 h 723592"/>
                <a:gd name="connsiteX33" fmla="*/ 412623 w 971658"/>
                <a:gd name="connsiteY33" fmla="*/ 677872 h 723592"/>
                <a:gd name="connsiteX34" fmla="*/ 505206 w 971658"/>
                <a:gd name="connsiteY34" fmla="*/ 665299 h 723592"/>
                <a:gd name="connsiteX35" fmla="*/ 512064 w 971658"/>
                <a:gd name="connsiteY35" fmla="*/ 704161 h 723592"/>
                <a:gd name="connsiteX36" fmla="*/ 534924 w 971658"/>
                <a:gd name="connsiteY36" fmla="*/ 723592 h 723592"/>
                <a:gd name="connsiteX37" fmla="*/ 610362 w 971658"/>
                <a:gd name="connsiteY37" fmla="*/ 723592 h 723592"/>
                <a:gd name="connsiteX38" fmla="*/ 633222 w 971658"/>
                <a:gd name="connsiteY38" fmla="*/ 704161 h 723592"/>
                <a:gd name="connsiteX39" fmla="*/ 650367 w 971658"/>
                <a:gd name="connsiteY39" fmla="*/ 600148 h 723592"/>
                <a:gd name="connsiteX40" fmla="*/ 658368 w 971658"/>
                <a:gd name="connsiteY40" fmla="*/ 586432 h 723592"/>
                <a:gd name="connsiteX41" fmla="*/ 777240 w 971658"/>
                <a:gd name="connsiteY41" fmla="*/ 355546 h 723592"/>
                <a:gd name="connsiteX42" fmla="*/ 770382 w 971658"/>
                <a:gd name="connsiteY42" fmla="*/ 299539 h 723592"/>
                <a:gd name="connsiteX43" fmla="*/ 812673 w 971658"/>
                <a:gd name="connsiteY43" fmla="*/ 291538 h 723592"/>
                <a:gd name="connsiteX44" fmla="*/ 800100 w 971658"/>
                <a:gd name="connsiteY44" fmla="*/ 332686 h 723592"/>
                <a:gd name="connsiteX45" fmla="*/ 822960 w 971658"/>
                <a:gd name="connsiteY45" fmla="*/ 393265 h 723592"/>
                <a:gd name="connsiteX46" fmla="*/ 868680 w 971658"/>
                <a:gd name="connsiteY46" fmla="*/ 413839 h 723592"/>
                <a:gd name="connsiteX47" fmla="*/ 937260 w 971658"/>
                <a:gd name="connsiteY47" fmla="*/ 333829 h 723592"/>
                <a:gd name="connsiteX48" fmla="*/ 913257 w 971658"/>
                <a:gd name="connsiteY48" fmla="*/ 277822 h 723592"/>
                <a:gd name="connsiteX49" fmla="*/ 945261 w 971658"/>
                <a:gd name="connsiteY49" fmla="*/ 275536 h 723592"/>
                <a:gd name="connsiteX50" fmla="*/ 971550 w 971658"/>
                <a:gd name="connsiteY50" fmla="*/ 256105 h 723592"/>
                <a:gd name="connsiteX51" fmla="*/ 952119 w 971658"/>
                <a:gd name="connsiteY51" fmla="*/ 229816 h 723592"/>
                <a:gd name="connsiteX0" fmla="*/ 868680 w 971658"/>
                <a:gd name="connsiteY0" fmla="*/ 366976 h 723592"/>
                <a:gd name="connsiteX1" fmla="*/ 854964 w 971658"/>
                <a:gd name="connsiteY1" fmla="*/ 360118 h 723592"/>
                <a:gd name="connsiteX2" fmla="*/ 845820 w 971658"/>
                <a:gd name="connsiteY2" fmla="*/ 333829 h 723592"/>
                <a:gd name="connsiteX3" fmla="*/ 865251 w 971658"/>
                <a:gd name="connsiteY3" fmla="*/ 300682 h 723592"/>
                <a:gd name="connsiteX4" fmla="*/ 866394 w 971658"/>
                <a:gd name="connsiteY4" fmla="*/ 299539 h 723592"/>
                <a:gd name="connsiteX5" fmla="*/ 891540 w 971658"/>
                <a:gd name="connsiteY5" fmla="*/ 332686 h 723592"/>
                <a:gd name="connsiteX6" fmla="*/ 868680 w 971658"/>
                <a:gd name="connsiteY6" fmla="*/ 366976 h 723592"/>
                <a:gd name="connsiteX7" fmla="*/ 952119 w 971658"/>
                <a:gd name="connsiteY7" fmla="*/ 229816 h 723592"/>
                <a:gd name="connsiteX8" fmla="*/ 859536 w 971658"/>
                <a:gd name="connsiteY8" fmla="*/ 249247 h 723592"/>
                <a:gd name="connsiteX9" fmla="*/ 756666 w 971658"/>
                <a:gd name="connsiteY9" fmla="*/ 256105 h 723592"/>
                <a:gd name="connsiteX10" fmla="*/ 411480 w 971658"/>
                <a:gd name="connsiteY10" fmla="*/ 35506 h 723592"/>
                <a:gd name="connsiteX11" fmla="*/ 268605 w 971658"/>
                <a:gd name="connsiteY11" fmla="*/ 67510 h 723592"/>
                <a:gd name="connsiteX12" fmla="*/ 128016 w 971658"/>
                <a:gd name="connsiteY12" fmla="*/ 1216 h 723592"/>
                <a:gd name="connsiteX13" fmla="*/ 112014 w 971658"/>
                <a:gd name="connsiteY13" fmla="*/ 14932 h 723592"/>
                <a:gd name="connsiteX14" fmla="*/ 157734 w 971658"/>
                <a:gd name="connsiteY14" fmla="*/ 144091 h 723592"/>
                <a:gd name="connsiteX15" fmla="*/ 91440 w 971658"/>
                <a:gd name="connsiteY15" fmla="*/ 242389 h 723592"/>
                <a:gd name="connsiteX16" fmla="*/ 75438 w 971658"/>
                <a:gd name="connsiteY16" fmla="*/ 256105 h 723592"/>
                <a:gd name="connsiteX17" fmla="*/ 34290 w 971658"/>
                <a:gd name="connsiteY17" fmla="*/ 266392 h 723592"/>
                <a:gd name="connsiteX18" fmla="*/ 0 w 971658"/>
                <a:gd name="connsiteY18" fmla="*/ 310969 h 723592"/>
                <a:gd name="connsiteX19" fmla="*/ 0 w 971658"/>
                <a:gd name="connsiteY19" fmla="*/ 400123 h 723592"/>
                <a:gd name="connsiteX20" fmla="*/ 34290 w 971658"/>
                <a:gd name="connsiteY20" fmla="*/ 444700 h 723592"/>
                <a:gd name="connsiteX21" fmla="*/ 76581 w 971658"/>
                <a:gd name="connsiteY21" fmla="*/ 454987 h 723592"/>
                <a:gd name="connsiteX22" fmla="*/ 92583 w 971658"/>
                <a:gd name="connsiteY22" fmla="*/ 468703 h 723592"/>
                <a:gd name="connsiteX23" fmla="*/ 178308 w 971658"/>
                <a:gd name="connsiteY23" fmla="*/ 586432 h 723592"/>
                <a:gd name="connsiteX24" fmla="*/ 186309 w 971658"/>
                <a:gd name="connsiteY24" fmla="*/ 600148 h 723592"/>
                <a:gd name="connsiteX25" fmla="*/ 203454 w 971658"/>
                <a:gd name="connsiteY25" fmla="*/ 704161 h 723592"/>
                <a:gd name="connsiteX26" fmla="*/ 226314 w 971658"/>
                <a:gd name="connsiteY26" fmla="*/ 723592 h 723592"/>
                <a:gd name="connsiteX27" fmla="*/ 301752 w 971658"/>
                <a:gd name="connsiteY27" fmla="*/ 723592 h 723592"/>
                <a:gd name="connsiteX28" fmla="*/ 324612 w 971658"/>
                <a:gd name="connsiteY28" fmla="*/ 704161 h 723592"/>
                <a:gd name="connsiteX29" fmla="*/ 330327 w 971658"/>
                <a:gd name="connsiteY29" fmla="*/ 667585 h 723592"/>
                <a:gd name="connsiteX30" fmla="*/ 412623 w 971658"/>
                <a:gd name="connsiteY30" fmla="*/ 677872 h 723592"/>
                <a:gd name="connsiteX31" fmla="*/ 505206 w 971658"/>
                <a:gd name="connsiteY31" fmla="*/ 665299 h 723592"/>
                <a:gd name="connsiteX32" fmla="*/ 512064 w 971658"/>
                <a:gd name="connsiteY32" fmla="*/ 704161 h 723592"/>
                <a:gd name="connsiteX33" fmla="*/ 534924 w 971658"/>
                <a:gd name="connsiteY33" fmla="*/ 723592 h 723592"/>
                <a:gd name="connsiteX34" fmla="*/ 610362 w 971658"/>
                <a:gd name="connsiteY34" fmla="*/ 723592 h 723592"/>
                <a:gd name="connsiteX35" fmla="*/ 633222 w 971658"/>
                <a:gd name="connsiteY35" fmla="*/ 704161 h 723592"/>
                <a:gd name="connsiteX36" fmla="*/ 650367 w 971658"/>
                <a:gd name="connsiteY36" fmla="*/ 600148 h 723592"/>
                <a:gd name="connsiteX37" fmla="*/ 658368 w 971658"/>
                <a:gd name="connsiteY37" fmla="*/ 586432 h 723592"/>
                <a:gd name="connsiteX38" fmla="*/ 777240 w 971658"/>
                <a:gd name="connsiteY38" fmla="*/ 355546 h 723592"/>
                <a:gd name="connsiteX39" fmla="*/ 770382 w 971658"/>
                <a:gd name="connsiteY39" fmla="*/ 299539 h 723592"/>
                <a:gd name="connsiteX40" fmla="*/ 812673 w 971658"/>
                <a:gd name="connsiteY40" fmla="*/ 291538 h 723592"/>
                <a:gd name="connsiteX41" fmla="*/ 800100 w 971658"/>
                <a:gd name="connsiteY41" fmla="*/ 332686 h 723592"/>
                <a:gd name="connsiteX42" fmla="*/ 822960 w 971658"/>
                <a:gd name="connsiteY42" fmla="*/ 393265 h 723592"/>
                <a:gd name="connsiteX43" fmla="*/ 868680 w 971658"/>
                <a:gd name="connsiteY43" fmla="*/ 413839 h 723592"/>
                <a:gd name="connsiteX44" fmla="*/ 937260 w 971658"/>
                <a:gd name="connsiteY44" fmla="*/ 333829 h 723592"/>
                <a:gd name="connsiteX45" fmla="*/ 913257 w 971658"/>
                <a:gd name="connsiteY45" fmla="*/ 277822 h 723592"/>
                <a:gd name="connsiteX46" fmla="*/ 945261 w 971658"/>
                <a:gd name="connsiteY46" fmla="*/ 275536 h 723592"/>
                <a:gd name="connsiteX47" fmla="*/ 971550 w 971658"/>
                <a:gd name="connsiteY47" fmla="*/ 256105 h 723592"/>
                <a:gd name="connsiteX48" fmla="*/ 952119 w 971658"/>
                <a:gd name="connsiteY48" fmla="*/ 229816 h 723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971658" h="723592">
                  <a:moveTo>
                    <a:pt x="868680" y="366976"/>
                  </a:moveTo>
                  <a:cubicBezTo>
                    <a:pt x="862965" y="366976"/>
                    <a:pt x="858393" y="363547"/>
                    <a:pt x="854964" y="360118"/>
                  </a:cubicBezTo>
                  <a:cubicBezTo>
                    <a:pt x="849249" y="354403"/>
                    <a:pt x="845820" y="344116"/>
                    <a:pt x="845820" y="333829"/>
                  </a:cubicBezTo>
                  <a:cubicBezTo>
                    <a:pt x="845820" y="318970"/>
                    <a:pt x="856107" y="307540"/>
                    <a:pt x="865251" y="300682"/>
                  </a:cubicBezTo>
                  <a:lnTo>
                    <a:pt x="866394" y="299539"/>
                  </a:lnTo>
                  <a:cubicBezTo>
                    <a:pt x="888111" y="310969"/>
                    <a:pt x="891540" y="322399"/>
                    <a:pt x="891540" y="332686"/>
                  </a:cubicBezTo>
                  <a:cubicBezTo>
                    <a:pt x="891540" y="350974"/>
                    <a:pt x="881253" y="366976"/>
                    <a:pt x="868680" y="366976"/>
                  </a:cubicBezTo>
                  <a:close/>
                  <a:moveTo>
                    <a:pt x="952119" y="229816"/>
                  </a:moveTo>
                  <a:cubicBezTo>
                    <a:pt x="923544" y="225244"/>
                    <a:pt x="888111" y="233245"/>
                    <a:pt x="859536" y="249247"/>
                  </a:cubicBezTo>
                  <a:cubicBezTo>
                    <a:pt x="833247" y="243532"/>
                    <a:pt x="793242" y="243532"/>
                    <a:pt x="756666" y="256105"/>
                  </a:cubicBezTo>
                  <a:cubicBezTo>
                    <a:pt x="702945" y="128089"/>
                    <a:pt x="553212" y="35506"/>
                    <a:pt x="411480" y="35506"/>
                  </a:cubicBezTo>
                  <a:cubicBezTo>
                    <a:pt x="362331" y="35506"/>
                    <a:pt x="313182" y="46936"/>
                    <a:pt x="268605" y="67510"/>
                  </a:cubicBezTo>
                  <a:lnTo>
                    <a:pt x="128016" y="1216"/>
                  </a:lnTo>
                  <a:cubicBezTo>
                    <a:pt x="118872" y="-3356"/>
                    <a:pt x="108585" y="5788"/>
                    <a:pt x="112014" y="14932"/>
                  </a:cubicBezTo>
                  <a:lnTo>
                    <a:pt x="157734" y="144091"/>
                  </a:lnTo>
                  <a:cubicBezTo>
                    <a:pt x="130302" y="172666"/>
                    <a:pt x="107442" y="205813"/>
                    <a:pt x="91440" y="242389"/>
                  </a:cubicBezTo>
                  <a:cubicBezTo>
                    <a:pt x="89154" y="249247"/>
                    <a:pt x="83439" y="253819"/>
                    <a:pt x="75438" y="256105"/>
                  </a:cubicBezTo>
                  <a:lnTo>
                    <a:pt x="34290" y="266392"/>
                  </a:lnTo>
                  <a:cubicBezTo>
                    <a:pt x="13716" y="270964"/>
                    <a:pt x="0" y="289252"/>
                    <a:pt x="0" y="310969"/>
                  </a:cubicBezTo>
                  <a:lnTo>
                    <a:pt x="0" y="400123"/>
                  </a:lnTo>
                  <a:cubicBezTo>
                    <a:pt x="0" y="420697"/>
                    <a:pt x="13716" y="438985"/>
                    <a:pt x="34290" y="444700"/>
                  </a:cubicBezTo>
                  <a:lnTo>
                    <a:pt x="76581" y="454987"/>
                  </a:lnTo>
                  <a:cubicBezTo>
                    <a:pt x="83439" y="457273"/>
                    <a:pt x="89154" y="461845"/>
                    <a:pt x="92583" y="468703"/>
                  </a:cubicBezTo>
                  <a:cubicBezTo>
                    <a:pt x="112014" y="513280"/>
                    <a:pt x="141732" y="553285"/>
                    <a:pt x="178308" y="586432"/>
                  </a:cubicBezTo>
                  <a:cubicBezTo>
                    <a:pt x="181737" y="589861"/>
                    <a:pt x="185166" y="594433"/>
                    <a:pt x="186309" y="600148"/>
                  </a:cubicBezTo>
                  <a:lnTo>
                    <a:pt x="203454" y="704161"/>
                  </a:lnTo>
                  <a:cubicBezTo>
                    <a:pt x="205740" y="715591"/>
                    <a:pt x="214884" y="723592"/>
                    <a:pt x="226314" y="723592"/>
                  </a:cubicBezTo>
                  <a:lnTo>
                    <a:pt x="301752" y="723592"/>
                  </a:lnTo>
                  <a:cubicBezTo>
                    <a:pt x="313182" y="723592"/>
                    <a:pt x="322326" y="715591"/>
                    <a:pt x="324612" y="704161"/>
                  </a:cubicBezTo>
                  <a:lnTo>
                    <a:pt x="330327" y="667585"/>
                  </a:lnTo>
                  <a:cubicBezTo>
                    <a:pt x="356616" y="674443"/>
                    <a:pt x="384048" y="677872"/>
                    <a:pt x="412623" y="677872"/>
                  </a:cubicBezTo>
                  <a:cubicBezTo>
                    <a:pt x="443484" y="677872"/>
                    <a:pt x="475488" y="673300"/>
                    <a:pt x="505206" y="665299"/>
                  </a:cubicBezTo>
                  <a:lnTo>
                    <a:pt x="512064" y="704161"/>
                  </a:lnTo>
                  <a:cubicBezTo>
                    <a:pt x="514350" y="715591"/>
                    <a:pt x="523494" y="723592"/>
                    <a:pt x="534924" y="723592"/>
                  </a:cubicBezTo>
                  <a:lnTo>
                    <a:pt x="610362" y="723592"/>
                  </a:lnTo>
                  <a:cubicBezTo>
                    <a:pt x="621792" y="723592"/>
                    <a:pt x="630936" y="715591"/>
                    <a:pt x="633222" y="704161"/>
                  </a:cubicBezTo>
                  <a:lnTo>
                    <a:pt x="650367" y="600148"/>
                  </a:lnTo>
                  <a:cubicBezTo>
                    <a:pt x="651510" y="594433"/>
                    <a:pt x="653796" y="589861"/>
                    <a:pt x="658368" y="586432"/>
                  </a:cubicBezTo>
                  <a:cubicBezTo>
                    <a:pt x="728091" y="525853"/>
                    <a:pt x="777240" y="445843"/>
                    <a:pt x="777240" y="355546"/>
                  </a:cubicBezTo>
                  <a:cubicBezTo>
                    <a:pt x="777240" y="336115"/>
                    <a:pt x="774954" y="317827"/>
                    <a:pt x="770382" y="299539"/>
                  </a:cubicBezTo>
                  <a:cubicBezTo>
                    <a:pt x="784098" y="294967"/>
                    <a:pt x="798957" y="291538"/>
                    <a:pt x="812673" y="291538"/>
                  </a:cubicBezTo>
                  <a:cubicBezTo>
                    <a:pt x="804672" y="304111"/>
                    <a:pt x="800100" y="317827"/>
                    <a:pt x="800100" y="332686"/>
                  </a:cubicBezTo>
                  <a:cubicBezTo>
                    <a:pt x="798957" y="355546"/>
                    <a:pt x="808101" y="377263"/>
                    <a:pt x="822960" y="393265"/>
                  </a:cubicBezTo>
                  <a:cubicBezTo>
                    <a:pt x="835533" y="405838"/>
                    <a:pt x="851535" y="413839"/>
                    <a:pt x="868680" y="413839"/>
                  </a:cubicBezTo>
                  <a:cubicBezTo>
                    <a:pt x="906399" y="413839"/>
                    <a:pt x="937260" y="378406"/>
                    <a:pt x="937260" y="333829"/>
                  </a:cubicBezTo>
                  <a:cubicBezTo>
                    <a:pt x="937260" y="312112"/>
                    <a:pt x="929259" y="292681"/>
                    <a:pt x="913257" y="277822"/>
                  </a:cubicBezTo>
                  <a:cubicBezTo>
                    <a:pt x="924687" y="275536"/>
                    <a:pt x="934974" y="274393"/>
                    <a:pt x="945261" y="275536"/>
                  </a:cubicBezTo>
                  <a:cubicBezTo>
                    <a:pt x="957834" y="277822"/>
                    <a:pt x="969264" y="268678"/>
                    <a:pt x="971550" y="256105"/>
                  </a:cubicBezTo>
                  <a:cubicBezTo>
                    <a:pt x="972693" y="243532"/>
                    <a:pt x="964692" y="232102"/>
                    <a:pt x="952119" y="229816"/>
                  </a:cubicBezTo>
                  <a:close/>
                </a:path>
              </a:pathLst>
            </a:custGeom>
            <a:solidFill>
              <a:srgbClr val="50AEE2"/>
            </a:solidFill>
            <a:ln w="11410" cap="flat">
              <a:noFill/>
              <a:prstDash val="solid"/>
              <a:miter/>
            </a:ln>
          </p:spPr>
          <p:txBody>
            <a:bodyPr rtlCol="0" anchor="ctr"/>
            <a:lstStyle/>
            <a:p>
              <a:endParaRPr lang="en-US" sz="1941" dirty="0">
                <a:latin typeface="+mn-lt"/>
              </a:endParaRPr>
            </a:p>
          </p:txBody>
        </p:sp>
        <p:sp>
          <p:nvSpPr>
            <p:cNvPr id="60" name="Graphic 44" descr="Coins">
              <a:extLst>
                <a:ext uri="{FF2B5EF4-FFF2-40B4-BE49-F238E27FC236}">
                  <a16:creationId xmlns:a16="http://schemas.microsoft.com/office/drawing/2014/main" id="{C0C8FE3C-409B-43B0-A54C-AC1E5CBA1D97}"/>
                </a:ext>
              </a:extLst>
            </p:cNvPr>
            <p:cNvSpPr/>
            <p:nvPr/>
          </p:nvSpPr>
          <p:spPr>
            <a:xfrm>
              <a:off x="6942674" y="5447212"/>
              <a:ext cx="346710" cy="297180"/>
            </a:xfrm>
            <a:custGeom>
              <a:avLst/>
              <a:gdLst>
                <a:gd name="connsiteX0" fmla="*/ 743903 w 800100"/>
                <a:gd name="connsiteY0" fmla="*/ 571500 h 685800"/>
                <a:gd name="connsiteX1" fmla="*/ 705803 w 800100"/>
                <a:gd name="connsiteY1" fmla="*/ 603885 h 685800"/>
                <a:gd name="connsiteX2" fmla="*/ 705803 w 800100"/>
                <a:gd name="connsiteY2" fmla="*/ 569595 h 685800"/>
                <a:gd name="connsiteX3" fmla="*/ 743903 w 800100"/>
                <a:gd name="connsiteY3" fmla="*/ 554355 h 685800"/>
                <a:gd name="connsiteX4" fmla="*/ 743903 w 800100"/>
                <a:gd name="connsiteY4" fmla="*/ 571500 h 685800"/>
                <a:gd name="connsiteX5" fmla="*/ 667703 w 800100"/>
                <a:gd name="connsiteY5" fmla="*/ 508635 h 685800"/>
                <a:gd name="connsiteX6" fmla="*/ 667703 w 800100"/>
                <a:gd name="connsiteY6" fmla="*/ 474345 h 685800"/>
                <a:gd name="connsiteX7" fmla="*/ 705803 w 800100"/>
                <a:gd name="connsiteY7" fmla="*/ 459105 h 685800"/>
                <a:gd name="connsiteX8" fmla="*/ 705803 w 800100"/>
                <a:gd name="connsiteY8" fmla="*/ 476250 h 685800"/>
                <a:gd name="connsiteX9" fmla="*/ 667703 w 800100"/>
                <a:gd name="connsiteY9" fmla="*/ 508635 h 685800"/>
                <a:gd name="connsiteX10" fmla="*/ 667703 w 800100"/>
                <a:gd name="connsiteY10" fmla="*/ 615315 h 685800"/>
                <a:gd name="connsiteX11" fmla="*/ 629603 w 800100"/>
                <a:gd name="connsiteY11" fmla="*/ 621983 h 685800"/>
                <a:gd name="connsiteX12" fmla="*/ 629603 w 800100"/>
                <a:gd name="connsiteY12" fmla="*/ 584835 h 685800"/>
                <a:gd name="connsiteX13" fmla="*/ 667703 w 800100"/>
                <a:gd name="connsiteY13" fmla="*/ 579120 h 685800"/>
                <a:gd name="connsiteX14" fmla="*/ 667703 w 800100"/>
                <a:gd name="connsiteY14" fmla="*/ 615315 h 685800"/>
                <a:gd name="connsiteX15" fmla="*/ 591503 w 800100"/>
                <a:gd name="connsiteY15" fmla="*/ 489585 h 685800"/>
                <a:gd name="connsiteX16" fmla="*/ 629603 w 800100"/>
                <a:gd name="connsiteY16" fmla="*/ 483870 h 685800"/>
                <a:gd name="connsiteX17" fmla="*/ 629603 w 800100"/>
                <a:gd name="connsiteY17" fmla="*/ 520065 h 685800"/>
                <a:gd name="connsiteX18" fmla="*/ 591503 w 800100"/>
                <a:gd name="connsiteY18" fmla="*/ 526733 h 685800"/>
                <a:gd name="connsiteX19" fmla="*/ 591503 w 800100"/>
                <a:gd name="connsiteY19" fmla="*/ 489585 h 685800"/>
                <a:gd name="connsiteX20" fmla="*/ 591503 w 800100"/>
                <a:gd name="connsiteY20" fmla="*/ 626745 h 685800"/>
                <a:gd name="connsiteX21" fmla="*/ 553403 w 800100"/>
                <a:gd name="connsiteY21" fmla="*/ 628650 h 685800"/>
                <a:gd name="connsiteX22" fmla="*/ 553403 w 800100"/>
                <a:gd name="connsiteY22" fmla="*/ 590550 h 685800"/>
                <a:gd name="connsiteX23" fmla="*/ 591503 w 800100"/>
                <a:gd name="connsiteY23" fmla="*/ 588645 h 685800"/>
                <a:gd name="connsiteX24" fmla="*/ 591503 w 800100"/>
                <a:gd name="connsiteY24" fmla="*/ 626745 h 685800"/>
                <a:gd name="connsiteX25" fmla="*/ 515303 w 800100"/>
                <a:gd name="connsiteY25" fmla="*/ 533400 h 685800"/>
                <a:gd name="connsiteX26" fmla="*/ 515303 w 800100"/>
                <a:gd name="connsiteY26" fmla="*/ 495300 h 685800"/>
                <a:gd name="connsiteX27" fmla="*/ 553403 w 800100"/>
                <a:gd name="connsiteY27" fmla="*/ 493395 h 685800"/>
                <a:gd name="connsiteX28" fmla="*/ 553403 w 800100"/>
                <a:gd name="connsiteY28" fmla="*/ 531495 h 685800"/>
                <a:gd name="connsiteX29" fmla="*/ 515303 w 800100"/>
                <a:gd name="connsiteY29" fmla="*/ 533400 h 685800"/>
                <a:gd name="connsiteX30" fmla="*/ 515303 w 800100"/>
                <a:gd name="connsiteY30" fmla="*/ 628650 h 685800"/>
                <a:gd name="connsiteX31" fmla="*/ 477203 w 800100"/>
                <a:gd name="connsiteY31" fmla="*/ 626745 h 685800"/>
                <a:gd name="connsiteX32" fmla="*/ 477203 w 800100"/>
                <a:gd name="connsiteY32" fmla="*/ 590550 h 685800"/>
                <a:gd name="connsiteX33" fmla="*/ 496253 w 800100"/>
                <a:gd name="connsiteY33" fmla="*/ 590550 h 685800"/>
                <a:gd name="connsiteX34" fmla="*/ 515303 w 800100"/>
                <a:gd name="connsiteY34" fmla="*/ 590550 h 685800"/>
                <a:gd name="connsiteX35" fmla="*/ 515303 w 800100"/>
                <a:gd name="connsiteY35" fmla="*/ 628650 h 685800"/>
                <a:gd name="connsiteX36" fmla="*/ 439103 w 800100"/>
                <a:gd name="connsiteY36" fmla="*/ 493395 h 685800"/>
                <a:gd name="connsiteX37" fmla="*/ 477203 w 800100"/>
                <a:gd name="connsiteY37" fmla="*/ 495300 h 685800"/>
                <a:gd name="connsiteX38" fmla="*/ 477203 w 800100"/>
                <a:gd name="connsiteY38" fmla="*/ 533400 h 685800"/>
                <a:gd name="connsiteX39" fmla="*/ 439103 w 800100"/>
                <a:gd name="connsiteY39" fmla="*/ 531495 h 685800"/>
                <a:gd name="connsiteX40" fmla="*/ 439103 w 800100"/>
                <a:gd name="connsiteY40" fmla="*/ 493395 h 685800"/>
                <a:gd name="connsiteX41" fmla="*/ 439103 w 800100"/>
                <a:gd name="connsiteY41" fmla="*/ 621983 h 685800"/>
                <a:gd name="connsiteX42" fmla="*/ 401003 w 800100"/>
                <a:gd name="connsiteY42" fmla="*/ 615315 h 685800"/>
                <a:gd name="connsiteX43" fmla="*/ 401003 w 800100"/>
                <a:gd name="connsiteY43" fmla="*/ 584835 h 685800"/>
                <a:gd name="connsiteX44" fmla="*/ 439103 w 800100"/>
                <a:gd name="connsiteY44" fmla="*/ 588645 h 685800"/>
                <a:gd name="connsiteX45" fmla="*/ 439103 w 800100"/>
                <a:gd name="connsiteY45" fmla="*/ 621983 h 685800"/>
                <a:gd name="connsiteX46" fmla="*/ 362903 w 800100"/>
                <a:gd name="connsiteY46" fmla="*/ 520065 h 685800"/>
                <a:gd name="connsiteX47" fmla="*/ 362903 w 800100"/>
                <a:gd name="connsiteY47" fmla="*/ 482918 h 685800"/>
                <a:gd name="connsiteX48" fmla="*/ 401003 w 800100"/>
                <a:gd name="connsiteY48" fmla="*/ 488633 h 685800"/>
                <a:gd name="connsiteX49" fmla="*/ 401003 w 800100"/>
                <a:gd name="connsiteY49" fmla="*/ 526733 h 685800"/>
                <a:gd name="connsiteX50" fmla="*/ 362903 w 800100"/>
                <a:gd name="connsiteY50" fmla="*/ 520065 h 685800"/>
                <a:gd name="connsiteX51" fmla="*/ 362903 w 800100"/>
                <a:gd name="connsiteY51" fmla="*/ 603885 h 685800"/>
                <a:gd name="connsiteX52" fmla="*/ 324803 w 800100"/>
                <a:gd name="connsiteY52" fmla="*/ 571500 h 685800"/>
                <a:gd name="connsiteX53" fmla="*/ 324803 w 800100"/>
                <a:gd name="connsiteY53" fmla="*/ 569595 h 685800"/>
                <a:gd name="connsiteX54" fmla="*/ 325755 w 800100"/>
                <a:gd name="connsiteY54" fmla="*/ 569595 h 685800"/>
                <a:gd name="connsiteX55" fmla="*/ 333375 w 800100"/>
                <a:gd name="connsiteY55" fmla="*/ 571500 h 685800"/>
                <a:gd name="connsiteX56" fmla="*/ 362903 w 800100"/>
                <a:gd name="connsiteY56" fmla="*/ 578168 h 685800"/>
                <a:gd name="connsiteX57" fmla="*/ 362903 w 800100"/>
                <a:gd name="connsiteY57" fmla="*/ 603885 h 685800"/>
                <a:gd name="connsiteX58" fmla="*/ 210503 w 800100"/>
                <a:gd name="connsiteY58" fmla="*/ 474345 h 685800"/>
                <a:gd name="connsiteX59" fmla="*/ 229553 w 800100"/>
                <a:gd name="connsiteY59" fmla="*/ 475298 h 685800"/>
                <a:gd name="connsiteX60" fmla="*/ 229553 w 800100"/>
                <a:gd name="connsiteY60" fmla="*/ 476250 h 685800"/>
                <a:gd name="connsiteX61" fmla="*/ 239078 w 800100"/>
                <a:gd name="connsiteY61" fmla="*/ 513398 h 685800"/>
                <a:gd name="connsiteX62" fmla="*/ 210503 w 800100"/>
                <a:gd name="connsiteY62" fmla="*/ 511492 h 685800"/>
                <a:gd name="connsiteX63" fmla="*/ 210503 w 800100"/>
                <a:gd name="connsiteY63" fmla="*/ 474345 h 685800"/>
                <a:gd name="connsiteX64" fmla="*/ 172403 w 800100"/>
                <a:gd name="connsiteY64" fmla="*/ 360045 h 685800"/>
                <a:gd name="connsiteX65" fmla="*/ 210503 w 800100"/>
                <a:gd name="connsiteY65" fmla="*/ 365760 h 685800"/>
                <a:gd name="connsiteX66" fmla="*/ 210503 w 800100"/>
                <a:gd name="connsiteY66" fmla="*/ 403860 h 685800"/>
                <a:gd name="connsiteX67" fmla="*/ 172403 w 800100"/>
                <a:gd name="connsiteY67" fmla="*/ 397193 h 685800"/>
                <a:gd name="connsiteX68" fmla="*/ 172403 w 800100"/>
                <a:gd name="connsiteY68" fmla="*/ 360045 h 685800"/>
                <a:gd name="connsiteX69" fmla="*/ 172403 w 800100"/>
                <a:gd name="connsiteY69" fmla="*/ 507683 h 685800"/>
                <a:gd name="connsiteX70" fmla="*/ 134303 w 800100"/>
                <a:gd name="connsiteY70" fmla="*/ 501015 h 685800"/>
                <a:gd name="connsiteX71" fmla="*/ 134303 w 800100"/>
                <a:gd name="connsiteY71" fmla="*/ 463868 h 685800"/>
                <a:gd name="connsiteX72" fmla="*/ 172403 w 800100"/>
                <a:gd name="connsiteY72" fmla="*/ 469583 h 685800"/>
                <a:gd name="connsiteX73" fmla="*/ 172403 w 800100"/>
                <a:gd name="connsiteY73" fmla="*/ 507683 h 685800"/>
                <a:gd name="connsiteX74" fmla="*/ 96203 w 800100"/>
                <a:gd name="connsiteY74" fmla="*/ 352425 h 685800"/>
                <a:gd name="connsiteX75" fmla="*/ 96203 w 800100"/>
                <a:gd name="connsiteY75" fmla="*/ 335280 h 685800"/>
                <a:gd name="connsiteX76" fmla="*/ 134303 w 800100"/>
                <a:gd name="connsiteY76" fmla="*/ 349568 h 685800"/>
                <a:gd name="connsiteX77" fmla="*/ 134303 w 800100"/>
                <a:gd name="connsiteY77" fmla="*/ 384810 h 685800"/>
                <a:gd name="connsiteX78" fmla="*/ 96203 w 800100"/>
                <a:gd name="connsiteY78" fmla="*/ 352425 h 685800"/>
                <a:gd name="connsiteX79" fmla="*/ 96203 w 800100"/>
                <a:gd name="connsiteY79" fmla="*/ 489585 h 685800"/>
                <a:gd name="connsiteX80" fmla="*/ 58103 w 800100"/>
                <a:gd name="connsiteY80" fmla="*/ 457200 h 685800"/>
                <a:gd name="connsiteX81" fmla="*/ 58103 w 800100"/>
                <a:gd name="connsiteY81" fmla="*/ 440055 h 685800"/>
                <a:gd name="connsiteX82" fmla="*/ 96203 w 800100"/>
                <a:gd name="connsiteY82" fmla="*/ 454343 h 685800"/>
                <a:gd name="connsiteX83" fmla="*/ 96203 w 800100"/>
                <a:gd name="connsiteY83" fmla="*/ 489585 h 685800"/>
                <a:gd name="connsiteX84" fmla="*/ 58103 w 800100"/>
                <a:gd name="connsiteY84" fmla="*/ 192405 h 685800"/>
                <a:gd name="connsiteX85" fmla="*/ 96203 w 800100"/>
                <a:gd name="connsiteY85" fmla="*/ 206693 h 685800"/>
                <a:gd name="connsiteX86" fmla="*/ 96203 w 800100"/>
                <a:gd name="connsiteY86" fmla="*/ 241935 h 685800"/>
                <a:gd name="connsiteX87" fmla="*/ 58103 w 800100"/>
                <a:gd name="connsiteY87" fmla="*/ 209550 h 685800"/>
                <a:gd name="connsiteX88" fmla="*/ 58103 w 800100"/>
                <a:gd name="connsiteY88" fmla="*/ 192405 h 685800"/>
                <a:gd name="connsiteX89" fmla="*/ 172403 w 800100"/>
                <a:gd name="connsiteY89" fmla="*/ 222885 h 685800"/>
                <a:gd name="connsiteX90" fmla="*/ 172403 w 800100"/>
                <a:gd name="connsiteY90" fmla="*/ 260985 h 685800"/>
                <a:gd name="connsiteX91" fmla="*/ 134303 w 800100"/>
                <a:gd name="connsiteY91" fmla="*/ 254318 h 685800"/>
                <a:gd name="connsiteX92" fmla="*/ 134303 w 800100"/>
                <a:gd name="connsiteY92" fmla="*/ 217170 h 685800"/>
                <a:gd name="connsiteX93" fmla="*/ 172403 w 800100"/>
                <a:gd name="connsiteY93" fmla="*/ 222885 h 685800"/>
                <a:gd name="connsiteX94" fmla="*/ 267653 w 800100"/>
                <a:gd name="connsiteY94" fmla="*/ 57150 h 685800"/>
                <a:gd name="connsiteX95" fmla="*/ 477203 w 800100"/>
                <a:gd name="connsiteY95" fmla="*/ 114300 h 685800"/>
                <a:gd name="connsiteX96" fmla="*/ 267653 w 800100"/>
                <a:gd name="connsiteY96" fmla="*/ 171450 h 685800"/>
                <a:gd name="connsiteX97" fmla="*/ 58103 w 800100"/>
                <a:gd name="connsiteY97" fmla="*/ 114300 h 685800"/>
                <a:gd name="connsiteX98" fmla="*/ 267653 w 800100"/>
                <a:gd name="connsiteY98" fmla="*/ 57150 h 685800"/>
                <a:gd name="connsiteX99" fmla="*/ 324803 w 800100"/>
                <a:gd name="connsiteY99" fmla="*/ 508635 h 685800"/>
                <a:gd name="connsiteX100" fmla="*/ 286703 w 800100"/>
                <a:gd name="connsiteY100" fmla="*/ 476250 h 685800"/>
                <a:gd name="connsiteX101" fmla="*/ 286703 w 800100"/>
                <a:gd name="connsiteY101" fmla="*/ 459105 h 685800"/>
                <a:gd name="connsiteX102" fmla="*/ 324803 w 800100"/>
                <a:gd name="connsiteY102" fmla="*/ 473393 h 685800"/>
                <a:gd name="connsiteX103" fmla="*/ 324803 w 800100"/>
                <a:gd name="connsiteY103" fmla="*/ 508635 h 685800"/>
                <a:gd name="connsiteX104" fmla="*/ 439103 w 800100"/>
                <a:gd name="connsiteY104" fmla="*/ 241935 h 685800"/>
                <a:gd name="connsiteX105" fmla="*/ 439103 w 800100"/>
                <a:gd name="connsiteY105" fmla="*/ 207645 h 685800"/>
                <a:gd name="connsiteX106" fmla="*/ 477203 w 800100"/>
                <a:gd name="connsiteY106" fmla="*/ 192405 h 685800"/>
                <a:gd name="connsiteX107" fmla="*/ 477203 w 800100"/>
                <a:gd name="connsiteY107" fmla="*/ 209550 h 685800"/>
                <a:gd name="connsiteX108" fmla="*/ 439103 w 800100"/>
                <a:gd name="connsiteY108" fmla="*/ 241935 h 685800"/>
                <a:gd name="connsiteX109" fmla="*/ 362903 w 800100"/>
                <a:gd name="connsiteY109" fmla="*/ 260033 h 685800"/>
                <a:gd name="connsiteX110" fmla="*/ 362903 w 800100"/>
                <a:gd name="connsiteY110" fmla="*/ 222885 h 685800"/>
                <a:gd name="connsiteX111" fmla="*/ 401003 w 800100"/>
                <a:gd name="connsiteY111" fmla="*/ 217170 h 685800"/>
                <a:gd name="connsiteX112" fmla="*/ 401003 w 800100"/>
                <a:gd name="connsiteY112" fmla="*/ 253365 h 685800"/>
                <a:gd name="connsiteX113" fmla="*/ 362903 w 800100"/>
                <a:gd name="connsiteY113" fmla="*/ 260033 h 685800"/>
                <a:gd name="connsiteX114" fmla="*/ 286703 w 800100"/>
                <a:gd name="connsiteY114" fmla="*/ 266700 h 685800"/>
                <a:gd name="connsiteX115" fmla="*/ 286703 w 800100"/>
                <a:gd name="connsiteY115" fmla="*/ 228600 h 685800"/>
                <a:gd name="connsiteX116" fmla="*/ 324803 w 800100"/>
                <a:gd name="connsiteY116" fmla="*/ 226695 h 685800"/>
                <a:gd name="connsiteX117" fmla="*/ 324803 w 800100"/>
                <a:gd name="connsiteY117" fmla="*/ 264795 h 685800"/>
                <a:gd name="connsiteX118" fmla="*/ 286703 w 800100"/>
                <a:gd name="connsiteY118" fmla="*/ 266700 h 685800"/>
                <a:gd name="connsiteX119" fmla="*/ 210503 w 800100"/>
                <a:gd name="connsiteY119" fmla="*/ 264795 h 685800"/>
                <a:gd name="connsiteX120" fmla="*/ 210503 w 800100"/>
                <a:gd name="connsiteY120" fmla="*/ 226695 h 685800"/>
                <a:gd name="connsiteX121" fmla="*/ 248603 w 800100"/>
                <a:gd name="connsiteY121" fmla="*/ 228600 h 685800"/>
                <a:gd name="connsiteX122" fmla="*/ 248603 w 800100"/>
                <a:gd name="connsiteY122" fmla="*/ 266700 h 685800"/>
                <a:gd name="connsiteX123" fmla="*/ 210503 w 800100"/>
                <a:gd name="connsiteY123" fmla="*/ 264795 h 685800"/>
                <a:gd name="connsiteX124" fmla="*/ 705803 w 800100"/>
                <a:gd name="connsiteY124" fmla="*/ 381000 h 685800"/>
                <a:gd name="connsiteX125" fmla="*/ 496253 w 800100"/>
                <a:gd name="connsiteY125" fmla="*/ 438150 h 685800"/>
                <a:gd name="connsiteX126" fmla="*/ 286703 w 800100"/>
                <a:gd name="connsiteY126" fmla="*/ 381000 h 685800"/>
                <a:gd name="connsiteX127" fmla="*/ 496253 w 800100"/>
                <a:gd name="connsiteY127" fmla="*/ 323850 h 685800"/>
                <a:gd name="connsiteX128" fmla="*/ 705803 w 800100"/>
                <a:gd name="connsiteY128" fmla="*/ 381000 h 685800"/>
                <a:gd name="connsiteX129" fmla="*/ 762953 w 800100"/>
                <a:gd name="connsiteY129" fmla="*/ 409575 h 685800"/>
                <a:gd name="connsiteX130" fmla="*/ 762953 w 800100"/>
                <a:gd name="connsiteY130" fmla="*/ 381000 h 685800"/>
                <a:gd name="connsiteX131" fmla="*/ 659130 w 800100"/>
                <a:gd name="connsiteY131" fmla="*/ 285750 h 685800"/>
                <a:gd name="connsiteX132" fmla="*/ 570548 w 800100"/>
                <a:gd name="connsiteY132" fmla="*/ 270510 h 685800"/>
                <a:gd name="connsiteX133" fmla="*/ 571500 w 800100"/>
                <a:gd name="connsiteY133" fmla="*/ 257175 h 685800"/>
                <a:gd name="connsiteX134" fmla="*/ 533400 w 800100"/>
                <a:gd name="connsiteY134" fmla="*/ 190500 h 685800"/>
                <a:gd name="connsiteX135" fmla="*/ 533400 w 800100"/>
                <a:gd name="connsiteY135" fmla="*/ 114300 h 685800"/>
                <a:gd name="connsiteX136" fmla="*/ 429578 w 800100"/>
                <a:gd name="connsiteY136" fmla="*/ 19050 h 685800"/>
                <a:gd name="connsiteX137" fmla="*/ 266700 w 800100"/>
                <a:gd name="connsiteY137" fmla="*/ 0 h 685800"/>
                <a:gd name="connsiteX138" fmla="*/ 0 w 800100"/>
                <a:gd name="connsiteY138" fmla="*/ 114300 h 685800"/>
                <a:gd name="connsiteX139" fmla="*/ 0 w 800100"/>
                <a:gd name="connsiteY139" fmla="*/ 209550 h 685800"/>
                <a:gd name="connsiteX140" fmla="*/ 38100 w 800100"/>
                <a:gd name="connsiteY140" fmla="*/ 276225 h 685800"/>
                <a:gd name="connsiteX141" fmla="*/ 38100 w 800100"/>
                <a:gd name="connsiteY141" fmla="*/ 294323 h 685800"/>
                <a:gd name="connsiteX142" fmla="*/ 0 w 800100"/>
                <a:gd name="connsiteY142" fmla="*/ 361950 h 685800"/>
                <a:gd name="connsiteX143" fmla="*/ 0 w 800100"/>
                <a:gd name="connsiteY143" fmla="*/ 457200 h 685800"/>
                <a:gd name="connsiteX144" fmla="*/ 103822 w 800100"/>
                <a:gd name="connsiteY144" fmla="*/ 552450 h 685800"/>
                <a:gd name="connsiteX145" fmla="*/ 266700 w 800100"/>
                <a:gd name="connsiteY145" fmla="*/ 571500 h 685800"/>
                <a:gd name="connsiteX146" fmla="*/ 370523 w 800100"/>
                <a:gd name="connsiteY146" fmla="*/ 666750 h 685800"/>
                <a:gd name="connsiteX147" fmla="*/ 533400 w 800100"/>
                <a:gd name="connsiteY147" fmla="*/ 685800 h 685800"/>
                <a:gd name="connsiteX148" fmla="*/ 800100 w 800100"/>
                <a:gd name="connsiteY148" fmla="*/ 571500 h 685800"/>
                <a:gd name="connsiteX149" fmla="*/ 800100 w 800100"/>
                <a:gd name="connsiteY149" fmla="*/ 476250 h 685800"/>
                <a:gd name="connsiteX150" fmla="*/ 762953 w 800100"/>
                <a:gd name="connsiteY150" fmla="*/ 4095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Lst>
              <a:rect l="l" t="t" r="r" b="b"/>
              <a:pathLst>
                <a:path w="800100" h="685800">
                  <a:moveTo>
                    <a:pt x="743903" y="571500"/>
                  </a:moveTo>
                  <a:cubicBezTo>
                    <a:pt x="743903" y="583883"/>
                    <a:pt x="729615" y="595313"/>
                    <a:pt x="705803" y="603885"/>
                  </a:cubicBezTo>
                  <a:lnTo>
                    <a:pt x="705803" y="569595"/>
                  </a:lnTo>
                  <a:cubicBezTo>
                    <a:pt x="719138" y="565785"/>
                    <a:pt x="732473" y="560070"/>
                    <a:pt x="743903" y="554355"/>
                  </a:cubicBezTo>
                  <a:lnTo>
                    <a:pt x="743903" y="571500"/>
                  </a:lnTo>
                  <a:close/>
                  <a:moveTo>
                    <a:pt x="667703" y="508635"/>
                  </a:moveTo>
                  <a:lnTo>
                    <a:pt x="667703" y="474345"/>
                  </a:lnTo>
                  <a:cubicBezTo>
                    <a:pt x="681038" y="470535"/>
                    <a:pt x="694373" y="464820"/>
                    <a:pt x="705803" y="459105"/>
                  </a:cubicBezTo>
                  <a:lnTo>
                    <a:pt x="705803" y="476250"/>
                  </a:lnTo>
                  <a:cubicBezTo>
                    <a:pt x="705803" y="488633"/>
                    <a:pt x="691515" y="500063"/>
                    <a:pt x="667703" y="508635"/>
                  </a:cubicBezTo>
                  <a:close/>
                  <a:moveTo>
                    <a:pt x="667703" y="615315"/>
                  </a:moveTo>
                  <a:cubicBezTo>
                    <a:pt x="656273" y="618173"/>
                    <a:pt x="642938" y="620078"/>
                    <a:pt x="629603" y="621983"/>
                  </a:cubicBezTo>
                  <a:lnTo>
                    <a:pt x="629603" y="584835"/>
                  </a:lnTo>
                  <a:cubicBezTo>
                    <a:pt x="641985" y="582930"/>
                    <a:pt x="655320" y="581025"/>
                    <a:pt x="667703" y="579120"/>
                  </a:cubicBezTo>
                  <a:lnTo>
                    <a:pt x="667703" y="615315"/>
                  </a:lnTo>
                  <a:close/>
                  <a:moveTo>
                    <a:pt x="591503" y="489585"/>
                  </a:moveTo>
                  <a:cubicBezTo>
                    <a:pt x="603885" y="487680"/>
                    <a:pt x="617220" y="485775"/>
                    <a:pt x="629603" y="483870"/>
                  </a:cubicBezTo>
                  <a:lnTo>
                    <a:pt x="629603" y="520065"/>
                  </a:lnTo>
                  <a:cubicBezTo>
                    <a:pt x="618173" y="522923"/>
                    <a:pt x="604838" y="524828"/>
                    <a:pt x="591503" y="526733"/>
                  </a:cubicBezTo>
                  <a:lnTo>
                    <a:pt x="591503" y="489585"/>
                  </a:lnTo>
                  <a:close/>
                  <a:moveTo>
                    <a:pt x="591503" y="626745"/>
                  </a:moveTo>
                  <a:cubicBezTo>
                    <a:pt x="579120" y="627698"/>
                    <a:pt x="566738" y="628650"/>
                    <a:pt x="553403" y="628650"/>
                  </a:cubicBezTo>
                  <a:lnTo>
                    <a:pt x="553403" y="590550"/>
                  </a:lnTo>
                  <a:cubicBezTo>
                    <a:pt x="564833" y="590550"/>
                    <a:pt x="578168" y="589598"/>
                    <a:pt x="591503" y="588645"/>
                  </a:cubicBezTo>
                  <a:lnTo>
                    <a:pt x="591503" y="626745"/>
                  </a:lnTo>
                  <a:close/>
                  <a:moveTo>
                    <a:pt x="515303" y="533400"/>
                  </a:moveTo>
                  <a:lnTo>
                    <a:pt x="515303" y="495300"/>
                  </a:lnTo>
                  <a:cubicBezTo>
                    <a:pt x="526733" y="495300"/>
                    <a:pt x="540068" y="494348"/>
                    <a:pt x="553403" y="493395"/>
                  </a:cubicBezTo>
                  <a:lnTo>
                    <a:pt x="553403" y="531495"/>
                  </a:lnTo>
                  <a:cubicBezTo>
                    <a:pt x="541020" y="532448"/>
                    <a:pt x="528638" y="532448"/>
                    <a:pt x="515303" y="533400"/>
                  </a:cubicBezTo>
                  <a:close/>
                  <a:moveTo>
                    <a:pt x="515303" y="628650"/>
                  </a:moveTo>
                  <a:cubicBezTo>
                    <a:pt x="501968" y="628650"/>
                    <a:pt x="489585" y="627698"/>
                    <a:pt x="477203" y="626745"/>
                  </a:cubicBezTo>
                  <a:lnTo>
                    <a:pt x="477203" y="590550"/>
                  </a:lnTo>
                  <a:cubicBezTo>
                    <a:pt x="483870" y="590550"/>
                    <a:pt x="489585" y="590550"/>
                    <a:pt x="496253" y="590550"/>
                  </a:cubicBezTo>
                  <a:cubicBezTo>
                    <a:pt x="501968" y="590550"/>
                    <a:pt x="508635" y="590550"/>
                    <a:pt x="515303" y="590550"/>
                  </a:cubicBezTo>
                  <a:lnTo>
                    <a:pt x="515303" y="628650"/>
                  </a:lnTo>
                  <a:close/>
                  <a:moveTo>
                    <a:pt x="439103" y="493395"/>
                  </a:moveTo>
                  <a:cubicBezTo>
                    <a:pt x="451485" y="494348"/>
                    <a:pt x="463868" y="495300"/>
                    <a:pt x="477203" y="495300"/>
                  </a:cubicBezTo>
                  <a:lnTo>
                    <a:pt x="477203" y="533400"/>
                  </a:lnTo>
                  <a:cubicBezTo>
                    <a:pt x="463868" y="533400"/>
                    <a:pt x="451485" y="532448"/>
                    <a:pt x="439103" y="531495"/>
                  </a:cubicBezTo>
                  <a:lnTo>
                    <a:pt x="439103" y="493395"/>
                  </a:lnTo>
                  <a:close/>
                  <a:moveTo>
                    <a:pt x="439103" y="621983"/>
                  </a:moveTo>
                  <a:cubicBezTo>
                    <a:pt x="425768" y="620078"/>
                    <a:pt x="412433" y="618173"/>
                    <a:pt x="401003" y="615315"/>
                  </a:cubicBezTo>
                  <a:lnTo>
                    <a:pt x="401003" y="584835"/>
                  </a:lnTo>
                  <a:cubicBezTo>
                    <a:pt x="413385" y="586740"/>
                    <a:pt x="425768" y="587693"/>
                    <a:pt x="439103" y="588645"/>
                  </a:cubicBezTo>
                  <a:lnTo>
                    <a:pt x="439103" y="621983"/>
                  </a:lnTo>
                  <a:close/>
                  <a:moveTo>
                    <a:pt x="362903" y="520065"/>
                  </a:moveTo>
                  <a:lnTo>
                    <a:pt x="362903" y="482918"/>
                  </a:lnTo>
                  <a:cubicBezTo>
                    <a:pt x="375285" y="484823"/>
                    <a:pt x="387668" y="487680"/>
                    <a:pt x="401003" y="488633"/>
                  </a:cubicBezTo>
                  <a:lnTo>
                    <a:pt x="401003" y="526733"/>
                  </a:lnTo>
                  <a:cubicBezTo>
                    <a:pt x="387668" y="524828"/>
                    <a:pt x="374333" y="522923"/>
                    <a:pt x="362903" y="520065"/>
                  </a:cubicBezTo>
                  <a:close/>
                  <a:moveTo>
                    <a:pt x="362903" y="603885"/>
                  </a:moveTo>
                  <a:cubicBezTo>
                    <a:pt x="339090" y="594360"/>
                    <a:pt x="324803" y="582930"/>
                    <a:pt x="324803" y="571500"/>
                  </a:cubicBezTo>
                  <a:lnTo>
                    <a:pt x="324803" y="569595"/>
                  </a:lnTo>
                  <a:cubicBezTo>
                    <a:pt x="324803" y="569595"/>
                    <a:pt x="324803" y="569595"/>
                    <a:pt x="325755" y="569595"/>
                  </a:cubicBezTo>
                  <a:cubicBezTo>
                    <a:pt x="328613" y="570548"/>
                    <a:pt x="330518" y="571500"/>
                    <a:pt x="333375" y="571500"/>
                  </a:cubicBezTo>
                  <a:cubicBezTo>
                    <a:pt x="342900" y="574358"/>
                    <a:pt x="352425" y="576263"/>
                    <a:pt x="362903" y="578168"/>
                  </a:cubicBezTo>
                  <a:lnTo>
                    <a:pt x="362903" y="603885"/>
                  </a:lnTo>
                  <a:close/>
                  <a:moveTo>
                    <a:pt x="210503" y="474345"/>
                  </a:moveTo>
                  <a:cubicBezTo>
                    <a:pt x="217170" y="474345"/>
                    <a:pt x="222885" y="475298"/>
                    <a:pt x="229553" y="475298"/>
                  </a:cubicBezTo>
                  <a:lnTo>
                    <a:pt x="229553" y="476250"/>
                  </a:lnTo>
                  <a:cubicBezTo>
                    <a:pt x="229553" y="489585"/>
                    <a:pt x="232410" y="502920"/>
                    <a:pt x="239078" y="513398"/>
                  </a:cubicBezTo>
                  <a:cubicBezTo>
                    <a:pt x="229553" y="513398"/>
                    <a:pt x="220028" y="512445"/>
                    <a:pt x="210503" y="511492"/>
                  </a:cubicBezTo>
                  <a:lnTo>
                    <a:pt x="210503" y="474345"/>
                  </a:lnTo>
                  <a:close/>
                  <a:moveTo>
                    <a:pt x="172403" y="360045"/>
                  </a:moveTo>
                  <a:cubicBezTo>
                    <a:pt x="184785" y="361950"/>
                    <a:pt x="197168" y="364808"/>
                    <a:pt x="210503" y="365760"/>
                  </a:cubicBezTo>
                  <a:lnTo>
                    <a:pt x="210503" y="403860"/>
                  </a:lnTo>
                  <a:cubicBezTo>
                    <a:pt x="197168" y="401955"/>
                    <a:pt x="183833" y="400050"/>
                    <a:pt x="172403" y="397193"/>
                  </a:cubicBezTo>
                  <a:lnTo>
                    <a:pt x="172403" y="360045"/>
                  </a:lnTo>
                  <a:close/>
                  <a:moveTo>
                    <a:pt x="172403" y="507683"/>
                  </a:moveTo>
                  <a:cubicBezTo>
                    <a:pt x="159068" y="505778"/>
                    <a:pt x="145733" y="503873"/>
                    <a:pt x="134303" y="501015"/>
                  </a:cubicBezTo>
                  <a:lnTo>
                    <a:pt x="134303" y="463868"/>
                  </a:lnTo>
                  <a:cubicBezTo>
                    <a:pt x="146685" y="465773"/>
                    <a:pt x="159068" y="468630"/>
                    <a:pt x="172403" y="469583"/>
                  </a:cubicBezTo>
                  <a:lnTo>
                    <a:pt x="172403" y="507683"/>
                  </a:lnTo>
                  <a:close/>
                  <a:moveTo>
                    <a:pt x="96203" y="352425"/>
                  </a:moveTo>
                  <a:lnTo>
                    <a:pt x="96203" y="335280"/>
                  </a:lnTo>
                  <a:cubicBezTo>
                    <a:pt x="107633" y="340995"/>
                    <a:pt x="120015" y="345758"/>
                    <a:pt x="134303" y="349568"/>
                  </a:cubicBezTo>
                  <a:lnTo>
                    <a:pt x="134303" y="384810"/>
                  </a:lnTo>
                  <a:cubicBezTo>
                    <a:pt x="110490" y="376238"/>
                    <a:pt x="96203" y="364808"/>
                    <a:pt x="96203" y="352425"/>
                  </a:cubicBezTo>
                  <a:close/>
                  <a:moveTo>
                    <a:pt x="96203" y="489585"/>
                  </a:moveTo>
                  <a:cubicBezTo>
                    <a:pt x="72390" y="480060"/>
                    <a:pt x="58103" y="468630"/>
                    <a:pt x="58103" y="457200"/>
                  </a:cubicBezTo>
                  <a:lnTo>
                    <a:pt x="58103" y="440055"/>
                  </a:lnTo>
                  <a:cubicBezTo>
                    <a:pt x="69533" y="445770"/>
                    <a:pt x="81915" y="450533"/>
                    <a:pt x="96203" y="454343"/>
                  </a:cubicBezTo>
                  <a:lnTo>
                    <a:pt x="96203" y="489585"/>
                  </a:lnTo>
                  <a:close/>
                  <a:moveTo>
                    <a:pt x="58103" y="192405"/>
                  </a:moveTo>
                  <a:cubicBezTo>
                    <a:pt x="69533" y="198120"/>
                    <a:pt x="81915" y="202883"/>
                    <a:pt x="96203" y="206693"/>
                  </a:cubicBezTo>
                  <a:lnTo>
                    <a:pt x="96203" y="241935"/>
                  </a:lnTo>
                  <a:cubicBezTo>
                    <a:pt x="72390" y="232410"/>
                    <a:pt x="58103" y="220980"/>
                    <a:pt x="58103" y="209550"/>
                  </a:cubicBezTo>
                  <a:lnTo>
                    <a:pt x="58103" y="192405"/>
                  </a:lnTo>
                  <a:close/>
                  <a:moveTo>
                    <a:pt x="172403" y="222885"/>
                  </a:moveTo>
                  <a:lnTo>
                    <a:pt x="172403" y="260985"/>
                  </a:lnTo>
                  <a:cubicBezTo>
                    <a:pt x="159068" y="259080"/>
                    <a:pt x="145733" y="257175"/>
                    <a:pt x="134303" y="254318"/>
                  </a:cubicBezTo>
                  <a:lnTo>
                    <a:pt x="134303" y="217170"/>
                  </a:lnTo>
                  <a:cubicBezTo>
                    <a:pt x="146685" y="219075"/>
                    <a:pt x="159068" y="220980"/>
                    <a:pt x="172403" y="222885"/>
                  </a:cubicBezTo>
                  <a:close/>
                  <a:moveTo>
                    <a:pt x="267653" y="57150"/>
                  </a:moveTo>
                  <a:cubicBezTo>
                    <a:pt x="383858" y="57150"/>
                    <a:pt x="477203" y="82868"/>
                    <a:pt x="477203" y="114300"/>
                  </a:cubicBezTo>
                  <a:cubicBezTo>
                    <a:pt x="477203" y="145733"/>
                    <a:pt x="383858" y="171450"/>
                    <a:pt x="267653" y="171450"/>
                  </a:cubicBezTo>
                  <a:cubicBezTo>
                    <a:pt x="151447" y="171450"/>
                    <a:pt x="58103" y="145733"/>
                    <a:pt x="58103" y="114300"/>
                  </a:cubicBezTo>
                  <a:cubicBezTo>
                    <a:pt x="58103" y="82868"/>
                    <a:pt x="151447" y="57150"/>
                    <a:pt x="267653" y="57150"/>
                  </a:cubicBezTo>
                  <a:close/>
                  <a:moveTo>
                    <a:pt x="324803" y="508635"/>
                  </a:moveTo>
                  <a:cubicBezTo>
                    <a:pt x="300990" y="499110"/>
                    <a:pt x="286703" y="487680"/>
                    <a:pt x="286703" y="476250"/>
                  </a:cubicBezTo>
                  <a:lnTo>
                    <a:pt x="286703" y="459105"/>
                  </a:lnTo>
                  <a:cubicBezTo>
                    <a:pt x="298133" y="464820"/>
                    <a:pt x="310515" y="469583"/>
                    <a:pt x="324803" y="473393"/>
                  </a:cubicBezTo>
                  <a:lnTo>
                    <a:pt x="324803" y="508635"/>
                  </a:lnTo>
                  <a:close/>
                  <a:moveTo>
                    <a:pt x="439103" y="241935"/>
                  </a:moveTo>
                  <a:lnTo>
                    <a:pt x="439103" y="207645"/>
                  </a:lnTo>
                  <a:cubicBezTo>
                    <a:pt x="452438" y="203835"/>
                    <a:pt x="465773" y="198120"/>
                    <a:pt x="477203" y="192405"/>
                  </a:cubicBezTo>
                  <a:lnTo>
                    <a:pt x="477203" y="209550"/>
                  </a:lnTo>
                  <a:cubicBezTo>
                    <a:pt x="477203" y="221933"/>
                    <a:pt x="462915" y="233363"/>
                    <a:pt x="439103" y="241935"/>
                  </a:cubicBezTo>
                  <a:close/>
                  <a:moveTo>
                    <a:pt x="362903" y="260033"/>
                  </a:moveTo>
                  <a:lnTo>
                    <a:pt x="362903" y="222885"/>
                  </a:lnTo>
                  <a:cubicBezTo>
                    <a:pt x="375285" y="220980"/>
                    <a:pt x="388620" y="219075"/>
                    <a:pt x="401003" y="217170"/>
                  </a:cubicBezTo>
                  <a:lnTo>
                    <a:pt x="401003" y="253365"/>
                  </a:lnTo>
                  <a:cubicBezTo>
                    <a:pt x="389573" y="256223"/>
                    <a:pt x="376238" y="258127"/>
                    <a:pt x="362903" y="260033"/>
                  </a:cubicBezTo>
                  <a:close/>
                  <a:moveTo>
                    <a:pt x="286703" y="266700"/>
                  </a:moveTo>
                  <a:lnTo>
                    <a:pt x="286703" y="228600"/>
                  </a:lnTo>
                  <a:cubicBezTo>
                    <a:pt x="298133" y="228600"/>
                    <a:pt x="311468" y="227648"/>
                    <a:pt x="324803" y="226695"/>
                  </a:cubicBezTo>
                  <a:lnTo>
                    <a:pt x="324803" y="264795"/>
                  </a:lnTo>
                  <a:cubicBezTo>
                    <a:pt x="312420" y="265748"/>
                    <a:pt x="300038" y="265748"/>
                    <a:pt x="286703" y="266700"/>
                  </a:cubicBezTo>
                  <a:close/>
                  <a:moveTo>
                    <a:pt x="210503" y="264795"/>
                  </a:moveTo>
                  <a:lnTo>
                    <a:pt x="210503" y="226695"/>
                  </a:lnTo>
                  <a:cubicBezTo>
                    <a:pt x="222885" y="227648"/>
                    <a:pt x="235267" y="228600"/>
                    <a:pt x="248603" y="228600"/>
                  </a:cubicBezTo>
                  <a:lnTo>
                    <a:pt x="248603" y="266700"/>
                  </a:lnTo>
                  <a:cubicBezTo>
                    <a:pt x="235267" y="265748"/>
                    <a:pt x="222885" y="265748"/>
                    <a:pt x="210503" y="264795"/>
                  </a:cubicBezTo>
                  <a:close/>
                  <a:moveTo>
                    <a:pt x="705803" y="381000"/>
                  </a:moveTo>
                  <a:cubicBezTo>
                    <a:pt x="705803" y="412433"/>
                    <a:pt x="612458" y="438150"/>
                    <a:pt x="496253" y="438150"/>
                  </a:cubicBezTo>
                  <a:cubicBezTo>
                    <a:pt x="380048" y="438150"/>
                    <a:pt x="286703" y="412433"/>
                    <a:pt x="286703" y="381000"/>
                  </a:cubicBezTo>
                  <a:cubicBezTo>
                    <a:pt x="286703" y="349568"/>
                    <a:pt x="380048" y="323850"/>
                    <a:pt x="496253" y="323850"/>
                  </a:cubicBezTo>
                  <a:cubicBezTo>
                    <a:pt x="612458" y="323850"/>
                    <a:pt x="705803" y="349568"/>
                    <a:pt x="705803" y="381000"/>
                  </a:cubicBezTo>
                  <a:close/>
                  <a:moveTo>
                    <a:pt x="762953" y="409575"/>
                  </a:moveTo>
                  <a:lnTo>
                    <a:pt x="762953" y="381000"/>
                  </a:lnTo>
                  <a:cubicBezTo>
                    <a:pt x="762953" y="336233"/>
                    <a:pt x="727710" y="303848"/>
                    <a:pt x="659130" y="285750"/>
                  </a:cubicBezTo>
                  <a:cubicBezTo>
                    <a:pt x="633413" y="279083"/>
                    <a:pt x="603885" y="273368"/>
                    <a:pt x="570548" y="270510"/>
                  </a:cubicBezTo>
                  <a:cubicBezTo>
                    <a:pt x="571500" y="266700"/>
                    <a:pt x="571500" y="261938"/>
                    <a:pt x="571500" y="257175"/>
                  </a:cubicBezTo>
                  <a:cubicBezTo>
                    <a:pt x="571500" y="230505"/>
                    <a:pt x="559118" y="207645"/>
                    <a:pt x="533400" y="190500"/>
                  </a:cubicBezTo>
                  <a:lnTo>
                    <a:pt x="533400" y="114300"/>
                  </a:lnTo>
                  <a:cubicBezTo>
                    <a:pt x="533400" y="69532"/>
                    <a:pt x="498158" y="37147"/>
                    <a:pt x="429578" y="19050"/>
                  </a:cubicBezTo>
                  <a:cubicBezTo>
                    <a:pt x="384810" y="6667"/>
                    <a:pt x="327660" y="0"/>
                    <a:pt x="266700" y="0"/>
                  </a:cubicBezTo>
                  <a:cubicBezTo>
                    <a:pt x="186690" y="0"/>
                    <a:pt x="0" y="11430"/>
                    <a:pt x="0" y="114300"/>
                  </a:cubicBezTo>
                  <a:lnTo>
                    <a:pt x="0" y="209550"/>
                  </a:lnTo>
                  <a:cubicBezTo>
                    <a:pt x="0" y="236220"/>
                    <a:pt x="12382" y="259080"/>
                    <a:pt x="38100" y="276225"/>
                  </a:cubicBezTo>
                  <a:lnTo>
                    <a:pt x="38100" y="294323"/>
                  </a:lnTo>
                  <a:cubicBezTo>
                    <a:pt x="15240" y="310515"/>
                    <a:pt x="0" y="332423"/>
                    <a:pt x="0" y="361950"/>
                  </a:cubicBezTo>
                  <a:lnTo>
                    <a:pt x="0" y="457200"/>
                  </a:lnTo>
                  <a:cubicBezTo>
                    <a:pt x="0" y="501967"/>
                    <a:pt x="35243" y="534353"/>
                    <a:pt x="103822" y="552450"/>
                  </a:cubicBezTo>
                  <a:cubicBezTo>
                    <a:pt x="148590" y="564833"/>
                    <a:pt x="205740" y="571500"/>
                    <a:pt x="266700" y="571500"/>
                  </a:cubicBezTo>
                  <a:cubicBezTo>
                    <a:pt x="266700" y="616268"/>
                    <a:pt x="301943" y="648653"/>
                    <a:pt x="370523" y="666750"/>
                  </a:cubicBezTo>
                  <a:cubicBezTo>
                    <a:pt x="415290" y="679133"/>
                    <a:pt x="472440" y="685800"/>
                    <a:pt x="533400" y="685800"/>
                  </a:cubicBezTo>
                  <a:cubicBezTo>
                    <a:pt x="613410" y="685800"/>
                    <a:pt x="800100" y="674370"/>
                    <a:pt x="800100" y="571500"/>
                  </a:cubicBezTo>
                  <a:lnTo>
                    <a:pt x="800100" y="476250"/>
                  </a:lnTo>
                  <a:cubicBezTo>
                    <a:pt x="801053" y="449580"/>
                    <a:pt x="788670" y="426720"/>
                    <a:pt x="762953" y="409575"/>
                  </a:cubicBezTo>
                  <a:close/>
                </a:path>
              </a:pathLst>
            </a:custGeom>
            <a:solidFill>
              <a:schemeClr val="accent2"/>
            </a:solidFill>
            <a:ln w="9525" cap="flat">
              <a:noFill/>
              <a:prstDash val="solid"/>
              <a:miter/>
            </a:ln>
          </p:spPr>
          <p:txBody>
            <a:bodyPr rtlCol="0" anchor="ctr"/>
            <a:lstStyle/>
            <a:p>
              <a:endParaRPr lang="en-US" sz="1941" dirty="0">
                <a:latin typeface="+mn-lt"/>
              </a:endParaRPr>
            </a:p>
          </p:txBody>
        </p:sp>
      </p:grpSp>
    </p:spTree>
    <p:extLst>
      <p:ext uri="{BB962C8B-B14F-4D97-AF65-F5344CB8AC3E}">
        <p14:creationId xmlns:p14="http://schemas.microsoft.com/office/powerpoint/2010/main" val="12864063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91C190-F2D6-4D49-82F6-87EA485F2FF9}"/>
              </a:ext>
            </a:extLst>
          </p:cNvPr>
          <p:cNvSpPr>
            <a:spLocks noGrp="1"/>
          </p:cNvSpPr>
          <p:nvPr>
            <p:ph type="ctrTitle"/>
          </p:nvPr>
        </p:nvSpPr>
        <p:spPr/>
        <p:txBody>
          <a:bodyPr/>
          <a:lstStyle/>
          <a:p>
            <a:r>
              <a:rPr lang="en-US" dirty="0"/>
              <a:t>Financing college education</a:t>
            </a:r>
          </a:p>
        </p:txBody>
      </p:sp>
    </p:spTree>
    <p:extLst>
      <p:ext uri="{BB962C8B-B14F-4D97-AF65-F5344CB8AC3E}">
        <p14:creationId xmlns:p14="http://schemas.microsoft.com/office/powerpoint/2010/main" val="33593442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456AB-58C0-4BA7-ADAF-0398284A7B3B}"/>
              </a:ext>
            </a:extLst>
          </p:cNvPr>
          <p:cNvSpPr>
            <a:spLocks noGrp="1"/>
          </p:cNvSpPr>
          <p:nvPr>
            <p:ph type="title"/>
          </p:nvPr>
        </p:nvSpPr>
        <p:spPr/>
        <p:txBody>
          <a:bodyPr/>
          <a:lstStyle/>
          <a:p>
            <a:r>
              <a:rPr lang="en-US" dirty="0"/>
              <a:t>Solving the college funding puzzle</a:t>
            </a:r>
          </a:p>
        </p:txBody>
      </p:sp>
      <p:sp>
        <p:nvSpPr>
          <p:cNvPr id="6" name="Text Placeholder 5">
            <a:extLst>
              <a:ext uri="{FF2B5EF4-FFF2-40B4-BE49-F238E27FC236}">
                <a16:creationId xmlns:a16="http://schemas.microsoft.com/office/drawing/2014/main" id="{022CB3A6-1EAE-43B3-9FAF-E662BEEBBCF4}"/>
              </a:ext>
            </a:extLst>
          </p:cNvPr>
          <p:cNvSpPr>
            <a:spLocks noGrp="1"/>
          </p:cNvSpPr>
          <p:nvPr>
            <p:ph type="body" sz="quarter" idx="10"/>
          </p:nvPr>
        </p:nvSpPr>
        <p:spPr/>
        <p:txBody>
          <a:bodyPr/>
          <a:lstStyle/>
          <a:p>
            <a:endParaRPr lang="en-US" dirty="0"/>
          </a:p>
        </p:txBody>
      </p:sp>
      <p:sp>
        <p:nvSpPr>
          <p:cNvPr id="18" name="Freeform: Shape 17">
            <a:extLst>
              <a:ext uri="{FF2B5EF4-FFF2-40B4-BE49-F238E27FC236}">
                <a16:creationId xmlns:a16="http://schemas.microsoft.com/office/drawing/2014/main" id="{FE90DD5E-6151-44AD-A4B7-6D3562FBBF8B}"/>
              </a:ext>
            </a:extLst>
          </p:cNvPr>
          <p:cNvSpPr/>
          <p:nvPr/>
        </p:nvSpPr>
        <p:spPr bwMode="auto">
          <a:xfrm>
            <a:off x="5872144" y="748358"/>
            <a:ext cx="914400" cy="527316"/>
          </a:xfrm>
          <a:custGeom>
            <a:avLst/>
            <a:gdLst>
              <a:gd name="connsiteX0" fmla="*/ 393529 w 914400"/>
              <a:gd name="connsiteY0" fmla="*/ 198905 h 527316"/>
              <a:gd name="connsiteX1" fmla="*/ 395784 w 914400"/>
              <a:gd name="connsiteY1" fmla="*/ 201874 h 527316"/>
              <a:gd name="connsiteX2" fmla="*/ 367585 w 914400"/>
              <a:gd name="connsiteY2" fmla="*/ 330874 h 527316"/>
              <a:gd name="connsiteX3" fmla="*/ 348199 w 914400"/>
              <a:gd name="connsiteY3" fmla="*/ 420628 h 527316"/>
              <a:gd name="connsiteX4" fmla="*/ 460536 w 914400"/>
              <a:gd name="connsiteY4" fmla="*/ 496143 h 527316"/>
              <a:gd name="connsiteX5" fmla="*/ 475620 w 914400"/>
              <a:gd name="connsiteY5" fmla="*/ 496060 h 527316"/>
              <a:gd name="connsiteX6" fmla="*/ 583245 w 914400"/>
              <a:gd name="connsiteY6" fmla="*/ 421826 h 527316"/>
              <a:gd name="connsiteX7" fmla="*/ 561982 w 914400"/>
              <a:gd name="connsiteY7" fmla="*/ 329843 h 527316"/>
              <a:gd name="connsiteX8" fmla="*/ 532256 w 914400"/>
              <a:gd name="connsiteY8" fmla="*/ 201084 h 527316"/>
              <a:gd name="connsiteX9" fmla="*/ 533872 w 914400"/>
              <a:gd name="connsiteY9" fmla="*/ 198905 h 527316"/>
              <a:gd name="connsiteX10" fmla="*/ 0 w 914400"/>
              <a:gd name="connsiteY10" fmla="*/ 0 h 527316"/>
              <a:gd name="connsiteX11" fmla="*/ 914400 w 914400"/>
              <a:gd name="connsiteY11" fmla="*/ 0 h 527316"/>
              <a:gd name="connsiteX12" fmla="*/ 914400 w 914400"/>
              <a:gd name="connsiteY12" fmla="*/ 198905 h 527316"/>
              <a:gd name="connsiteX13" fmla="*/ 570453 w 914400"/>
              <a:gd name="connsiteY13" fmla="*/ 198905 h 527316"/>
              <a:gd name="connsiteX14" fmla="*/ 561209 w 914400"/>
              <a:gd name="connsiteY14" fmla="*/ 212419 h 527316"/>
              <a:gd name="connsiteX15" fmla="*/ 583260 w 914400"/>
              <a:gd name="connsiteY15" fmla="*/ 307086 h 527316"/>
              <a:gd name="connsiteX16" fmla="*/ 612340 w 914400"/>
              <a:gd name="connsiteY16" fmla="*/ 432885 h 527316"/>
              <a:gd name="connsiteX17" fmla="*/ 476089 w 914400"/>
              <a:gd name="connsiteY17" fmla="*/ 527228 h 527316"/>
              <a:gd name="connsiteX18" fmla="*/ 460347 w 914400"/>
              <a:gd name="connsiteY18" fmla="*/ 527316 h 527316"/>
              <a:gd name="connsiteX19" fmla="*/ 319170 w 914400"/>
              <a:gd name="connsiteY19" fmla="*/ 431998 h 527316"/>
              <a:gd name="connsiteX20" fmla="*/ 346055 w 914400"/>
              <a:gd name="connsiteY20" fmla="*/ 308356 h 527316"/>
              <a:gd name="connsiteX21" fmla="*/ 366925 w 914400"/>
              <a:gd name="connsiteY21" fmla="*/ 213583 h 527316"/>
              <a:gd name="connsiteX22" fmla="*/ 357046 w 914400"/>
              <a:gd name="connsiteY22" fmla="*/ 199521 h 527316"/>
              <a:gd name="connsiteX23" fmla="*/ 355066 w 914400"/>
              <a:gd name="connsiteY23" fmla="*/ 198905 h 527316"/>
              <a:gd name="connsiteX24" fmla="*/ 0 w 914400"/>
              <a:gd name="connsiteY24" fmla="*/ 198905 h 527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914400" h="527316">
                <a:moveTo>
                  <a:pt x="393529" y="198905"/>
                </a:moveTo>
                <a:lnTo>
                  <a:pt x="395784" y="201874"/>
                </a:lnTo>
                <a:cubicBezTo>
                  <a:pt x="410777" y="246790"/>
                  <a:pt x="399951" y="296309"/>
                  <a:pt x="367585" y="330874"/>
                </a:cubicBezTo>
                <a:cubicBezTo>
                  <a:pt x="342637" y="353594"/>
                  <a:pt x="334851" y="389637"/>
                  <a:pt x="348199" y="420628"/>
                </a:cubicBezTo>
                <a:cubicBezTo>
                  <a:pt x="367440" y="465781"/>
                  <a:pt x="411461" y="495372"/>
                  <a:pt x="460536" y="496143"/>
                </a:cubicBezTo>
                <a:lnTo>
                  <a:pt x="475620" y="496060"/>
                </a:lnTo>
                <a:cubicBezTo>
                  <a:pt x="523136" y="495141"/>
                  <a:pt x="565505" y="465917"/>
                  <a:pt x="583245" y="421826"/>
                </a:cubicBezTo>
                <a:cubicBezTo>
                  <a:pt x="596482" y="389767"/>
                  <a:pt x="587945" y="352839"/>
                  <a:pt x="561982" y="329843"/>
                </a:cubicBezTo>
                <a:cubicBezTo>
                  <a:pt x="529156" y="295652"/>
                  <a:pt x="517741" y="246205"/>
                  <a:pt x="532256" y="201084"/>
                </a:cubicBezTo>
                <a:lnTo>
                  <a:pt x="533872" y="198905"/>
                </a:lnTo>
                <a:close/>
                <a:moveTo>
                  <a:pt x="0" y="0"/>
                </a:moveTo>
                <a:lnTo>
                  <a:pt x="914400" y="0"/>
                </a:lnTo>
                <a:lnTo>
                  <a:pt x="914400" y="198905"/>
                </a:lnTo>
                <a:lnTo>
                  <a:pt x="570453" y="198905"/>
                </a:lnTo>
                <a:lnTo>
                  <a:pt x="561209" y="212419"/>
                </a:lnTo>
                <a:cubicBezTo>
                  <a:pt x="551171" y="245652"/>
                  <a:pt x="559571" y="281711"/>
                  <a:pt x="583260" y="307086"/>
                </a:cubicBezTo>
                <a:cubicBezTo>
                  <a:pt x="618377" y="338770"/>
                  <a:pt x="629987" y="389002"/>
                  <a:pt x="612340" y="432885"/>
                </a:cubicBezTo>
                <a:cubicBezTo>
                  <a:pt x="589987" y="488836"/>
                  <a:pt x="536330" y="525990"/>
                  <a:pt x="476089" y="527228"/>
                </a:cubicBezTo>
                <a:lnTo>
                  <a:pt x="460347" y="527316"/>
                </a:lnTo>
                <a:cubicBezTo>
                  <a:pt x="398413" y="526790"/>
                  <a:pt x="342809" y="489246"/>
                  <a:pt x="319170" y="431998"/>
                </a:cubicBezTo>
                <a:cubicBezTo>
                  <a:pt x="301232" y="389231"/>
                  <a:pt x="311981" y="339813"/>
                  <a:pt x="346055" y="308356"/>
                </a:cubicBezTo>
                <a:cubicBezTo>
                  <a:pt x="369303" y="282689"/>
                  <a:pt x="377241" y="246639"/>
                  <a:pt x="366925" y="213583"/>
                </a:cubicBezTo>
                <a:cubicBezTo>
                  <a:pt x="365230" y="207774"/>
                  <a:pt x="361682" y="202901"/>
                  <a:pt x="357046" y="199521"/>
                </a:cubicBezTo>
                <a:lnTo>
                  <a:pt x="355066" y="198905"/>
                </a:lnTo>
                <a:lnTo>
                  <a:pt x="0" y="198905"/>
                </a:lnTo>
                <a:close/>
              </a:path>
            </a:pathLst>
          </a:custGeom>
          <a:noFill/>
          <a:ln>
            <a:noFill/>
          </a:ln>
          <a:effectLst/>
        </p:spPr>
        <p:txBody>
          <a:bodyPr wrap="square" rtlCol="0" anchor="ctr">
            <a:noAutofit/>
          </a:bodyPr>
          <a:lstStyle/>
          <a:p>
            <a:pPr algn="ctr">
              <a:spcBef>
                <a:spcPct val="0"/>
              </a:spcBef>
              <a:spcAft>
                <a:spcPct val="25000"/>
              </a:spcAft>
              <a:buClr>
                <a:srgbClr val="FFFF99"/>
              </a:buClr>
              <a:tabLst>
                <a:tab pos="3886200" algn="dec"/>
                <a:tab pos="5032375" algn="dec"/>
                <a:tab pos="6169025" algn="dec"/>
                <a:tab pos="7315200" algn="dec"/>
              </a:tabLst>
            </a:pPr>
            <a:endParaRPr lang="en-US" sz="2000" dirty="0">
              <a:solidFill>
                <a:srgbClr val="000000"/>
              </a:solidFill>
              <a:latin typeface="+mj-lt"/>
            </a:endParaRPr>
          </a:p>
        </p:txBody>
      </p:sp>
      <p:grpSp>
        <p:nvGrpSpPr>
          <p:cNvPr id="73" name="Group 72">
            <a:extLst>
              <a:ext uri="{FF2B5EF4-FFF2-40B4-BE49-F238E27FC236}">
                <a16:creationId xmlns:a16="http://schemas.microsoft.com/office/drawing/2014/main" id="{9E684482-9ECB-49D9-8E8B-4A1D740B9993}"/>
              </a:ext>
            </a:extLst>
          </p:cNvPr>
          <p:cNvGrpSpPr/>
          <p:nvPr/>
        </p:nvGrpSpPr>
        <p:grpSpPr>
          <a:xfrm>
            <a:off x="4518347" y="1718951"/>
            <a:ext cx="4255000" cy="4254583"/>
            <a:chOff x="4518347" y="1718951"/>
            <a:chExt cx="4255000" cy="4254583"/>
          </a:xfrm>
        </p:grpSpPr>
        <p:sp>
          <p:nvSpPr>
            <p:cNvPr id="7" name="3">
              <a:extLst>
                <a:ext uri="{FF2B5EF4-FFF2-40B4-BE49-F238E27FC236}">
                  <a16:creationId xmlns:a16="http://schemas.microsoft.com/office/drawing/2014/main" id="{CC52DA71-522B-4363-A9D1-4EF34209C5BE}"/>
                </a:ext>
              </a:extLst>
            </p:cNvPr>
            <p:cNvSpPr/>
            <p:nvPr/>
          </p:nvSpPr>
          <p:spPr bwMode="auto">
            <a:xfrm>
              <a:off x="7268776" y="1976262"/>
              <a:ext cx="1245864" cy="1245865"/>
            </a:xfrm>
            <a:prstGeom prst="rect">
              <a:avLst/>
            </a:prstGeom>
            <a:solidFill>
              <a:srgbClr val="62BC45"/>
            </a:solidFill>
            <a:ln>
              <a:noFill/>
            </a:ln>
            <a:effectLst/>
          </p:spPr>
          <p:txBody>
            <a:bodyPr rtlCol="0" anchor="ctr"/>
            <a:lstStyle/>
            <a:p>
              <a:pPr algn="ctr">
                <a:spcBef>
                  <a:spcPct val="0"/>
                </a:spcBef>
                <a:spcAft>
                  <a:spcPct val="25000"/>
                </a:spcAft>
                <a:buClr>
                  <a:srgbClr val="FFFF99"/>
                </a:buClr>
                <a:tabLst>
                  <a:tab pos="3886200" algn="dec"/>
                  <a:tab pos="5032375" algn="dec"/>
                  <a:tab pos="6169025" algn="dec"/>
                  <a:tab pos="7315200" algn="dec"/>
                </a:tabLst>
              </a:pPr>
              <a:endParaRPr lang="en-US" sz="2000" dirty="0">
                <a:solidFill>
                  <a:srgbClr val="000000"/>
                </a:solidFill>
                <a:latin typeface="+mj-lt"/>
              </a:endParaRPr>
            </a:p>
          </p:txBody>
        </p:sp>
        <p:sp>
          <p:nvSpPr>
            <p:cNvPr id="41" name="8" descr="Puzzle with solid fill">
              <a:extLst>
                <a:ext uri="{FF2B5EF4-FFF2-40B4-BE49-F238E27FC236}">
                  <a16:creationId xmlns:a16="http://schemas.microsoft.com/office/drawing/2014/main" id="{A3B4A297-703E-4465-A643-345FF6A9EC71}"/>
                </a:ext>
              </a:extLst>
            </p:cNvPr>
            <p:cNvSpPr>
              <a:spLocks noChangeAspect="1"/>
            </p:cNvSpPr>
            <p:nvPr/>
          </p:nvSpPr>
          <p:spPr>
            <a:xfrm rot="13500000">
              <a:off x="5765000" y="4209126"/>
              <a:ext cx="1761919" cy="1764082"/>
            </a:xfrm>
            <a:custGeom>
              <a:avLst/>
              <a:gdLst>
                <a:gd name="connsiteX0" fmla="*/ 1183622 w 1293157"/>
                <a:gd name="connsiteY0" fmla="*/ 1191875 h 1294745"/>
                <a:gd name="connsiteX1" fmla="*/ 992169 w 1293157"/>
                <a:gd name="connsiteY1" fmla="*/ 1133296 h 1294745"/>
                <a:gd name="connsiteX2" fmla="*/ 890727 w 1293157"/>
                <a:gd name="connsiteY2" fmla="*/ 1051856 h 1294745"/>
                <a:gd name="connsiteX3" fmla="*/ 647840 w 1293157"/>
                <a:gd name="connsiteY3" fmla="*/ 1294745 h 1294745"/>
                <a:gd name="connsiteX4" fmla="*/ 568237 w 1293157"/>
                <a:gd name="connsiteY4" fmla="*/ 1215795 h 1294745"/>
                <a:gd name="connsiteX5" fmla="*/ 568606 w 1293157"/>
                <a:gd name="connsiteY5" fmla="*/ 1215427 h 1294745"/>
                <a:gd name="connsiteX6" fmla="*/ 405427 w 1293157"/>
                <a:gd name="connsiteY6" fmla="*/ 1052248 h 1294745"/>
                <a:gd name="connsiteX7" fmla="*/ 303987 w 1293157"/>
                <a:gd name="connsiteY7" fmla="*/ 1133688 h 1294745"/>
                <a:gd name="connsiteX8" fmla="*/ 115392 w 1293157"/>
                <a:gd name="connsiteY8" fmla="*/ 1195124 h 1294745"/>
                <a:gd name="connsiteX9" fmla="*/ 105390 w 1293157"/>
                <a:gd name="connsiteY9" fmla="*/ 1185123 h 1294745"/>
                <a:gd name="connsiteX10" fmla="*/ 163968 w 1293157"/>
                <a:gd name="connsiteY10" fmla="*/ 993670 h 1294745"/>
                <a:gd name="connsiteX11" fmla="*/ 245408 w 1293157"/>
                <a:gd name="connsiteY11" fmla="*/ 892228 h 1294745"/>
                <a:gd name="connsiteX12" fmla="*/ 2520 w 1293157"/>
                <a:gd name="connsiteY12" fmla="*/ 649341 h 1294745"/>
                <a:gd name="connsiteX13" fmla="*/ 2641 w 1293157"/>
                <a:gd name="connsiteY13" fmla="*/ 649219 h 1294745"/>
                <a:gd name="connsiteX14" fmla="*/ 0 w 1293157"/>
                <a:gd name="connsiteY14" fmla="*/ 646578 h 1294745"/>
                <a:gd name="connsiteX15" fmla="*/ 646579 w 1293157"/>
                <a:gd name="connsiteY15" fmla="*/ 0 h 1294745"/>
                <a:gd name="connsiteX16" fmla="*/ 1293157 w 1293157"/>
                <a:gd name="connsiteY16" fmla="*/ 646578 h 1294745"/>
                <a:gd name="connsiteX17" fmla="*/ 1290985 w 1293157"/>
                <a:gd name="connsiteY17" fmla="*/ 648750 h 1294745"/>
                <a:gd name="connsiteX18" fmla="*/ 1292408 w 1293157"/>
                <a:gd name="connsiteY18" fmla="*/ 650177 h 1294745"/>
                <a:gd name="connsiteX19" fmla="*/ 1050747 w 1293157"/>
                <a:gd name="connsiteY19" fmla="*/ 891838 h 1294745"/>
                <a:gd name="connsiteX20" fmla="*/ 1132188 w 1293157"/>
                <a:gd name="connsiteY20" fmla="*/ 993278 h 1294745"/>
                <a:gd name="connsiteX21" fmla="*/ 1193623 w 1293157"/>
                <a:gd name="connsiteY21" fmla="*/ 1181872 h 1294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93157" h="1294745">
                  <a:moveTo>
                    <a:pt x="1183622" y="1191875"/>
                  </a:moveTo>
                  <a:cubicBezTo>
                    <a:pt x="1113614" y="1259025"/>
                    <a:pt x="989313" y="1227593"/>
                    <a:pt x="992169" y="1133296"/>
                  </a:cubicBezTo>
                  <a:cubicBezTo>
                    <a:pt x="993598" y="1079002"/>
                    <a:pt x="929304" y="1013280"/>
                    <a:pt x="890727" y="1051856"/>
                  </a:cubicBezTo>
                  <a:lnTo>
                    <a:pt x="647840" y="1294745"/>
                  </a:lnTo>
                  <a:lnTo>
                    <a:pt x="568237" y="1215795"/>
                  </a:lnTo>
                  <a:lnTo>
                    <a:pt x="568606" y="1215427"/>
                  </a:lnTo>
                  <a:lnTo>
                    <a:pt x="405427" y="1052248"/>
                  </a:lnTo>
                  <a:cubicBezTo>
                    <a:pt x="366852" y="1013673"/>
                    <a:pt x="302558" y="1079395"/>
                    <a:pt x="303987" y="1133688"/>
                  </a:cubicBezTo>
                  <a:cubicBezTo>
                    <a:pt x="306844" y="1227986"/>
                    <a:pt x="185400" y="1262276"/>
                    <a:pt x="115392" y="1195124"/>
                  </a:cubicBezTo>
                  <a:lnTo>
                    <a:pt x="105390" y="1185123"/>
                  </a:lnTo>
                  <a:cubicBezTo>
                    <a:pt x="38239" y="1115114"/>
                    <a:pt x="69672" y="990813"/>
                    <a:pt x="163968" y="993670"/>
                  </a:cubicBezTo>
                  <a:cubicBezTo>
                    <a:pt x="218262" y="995099"/>
                    <a:pt x="283985" y="930805"/>
                    <a:pt x="245408" y="892228"/>
                  </a:cubicBezTo>
                  <a:lnTo>
                    <a:pt x="2520" y="649341"/>
                  </a:lnTo>
                  <a:lnTo>
                    <a:pt x="2641" y="649219"/>
                  </a:lnTo>
                  <a:lnTo>
                    <a:pt x="0" y="646578"/>
                  </a:lnTo>
                  <a:lnTo>
                    <a:pt x="646579" y="0"/>
                  </a:lnTo>
                  <a:lnTo>
                    <a:pt x="1293157" y="646578"/>
                  </a:lnTo>
                  <a:lnTo>
                    <a:pt x="1290985" y="648750"/>
                  </a:lnTo>
                  <a:lnTo>
                    <a:pt x="1292408" y="650177"/>
                  </a:lnTo>
                  <a:lnTo>
                    <a:pt x="1050747" y="891838"/>
                  </a:lnTo>
                  <a:cubicBezTo>
                    <a:pt x="1012172" y="930413"/>
                    <a:pt x="1077894" y="994707"/>
                    <a:pt x="1132188" y="993278"/>
                  </a:cubicBezTo>
                  <a:cubicBezTo>
                    <a:pt x="1226485" y="990420"/>
                    <a:pt x="1260775" y="1111865"/>
                    <a:pt x="1193623" y="1181872"/>
                  </a:cubicBezTo>
                  <a:close/>
                </a:path>
              </a:pathLst>
            </a:custGeom>
            <a:solidFill>
              <a:srgbClr val="4E1C65"/>
            </a:solidFill>
            <a:ln w="9525" cap="flat">
              <a:noFill/>
              <a:prstDash val="solid"/>
              <a:miter/>
            </a:ln>
          </p:spPr>
          <p:txBody>
            <a:bodyPr rtlCol="0" anchor="ctr"/>
            <a:lstStyle/>
            <a:p>
              <a:endParaRPr lang="en-US" dirty="0"/>
            </a:p>
          </p:txBody>
        </p:sp>
        <p:sp>
          <p:nvSpPr>
            <p:cNvPr id="46" name="7" descr="Puzzle with solid fill">
              <a:extLst>
                <a:ext uri="{FF2B5EF4-FFF2-40B4-BE49-F238E27FC236}">
                  <a16:creationId xmlns:a16="http://schemas.microsoft.com/office/drawing/2014/main" id="{591B8989-D1A8-4017-BFD7-8352876AFC69}"/>
                </a:ext>
              </a:extLst>
            </p:cNvPr>
            <p:cNvSpPr>
              <a:spLocks noChangeAspect="1"/>
            </p:cNvSpPr>
            <p:nvPr/>
          </p:nvSpPr>
          <p:spPr>
            <a:xfrm rot="13500000">
              <a:off x="4519135" y="4211216"/>
              <a:ext cx="1761919" cy="1761917"/>
            </a:xfrm>
            <a:custGeom>
              <a:avLst/>
              <a:gdLst>
                <a:gd name="connsiteX0" fmla="*/ 725541 w 1293157"/>
                <a:gd name="connsiteY0" fmla="*/ 1214811 h 1293156"/>
                <a:gd name="connsiteX1" fmla="*/ 647174 w 1293157"/>
                <a:gd name="connsiteY1" fmla="*/ 1292927 h 1293156"/>
                <a:gd name="connsiteX2" fmla="*/ 646991 w 1293157"/>
                <a:gd name="connsiteY2" fmla="*/ 1292744 h 1293156"/>
                <a:gd name="connsiteX3" fmla="*/ 646579 w 1293157"/>
                <a:gd name="connsiteY3" fmla="*/ 1293156 h 1293156"/>
                <a:gd name="connsiteX4" fmla="*/ 404253 w 1293157"/>
                <a:gd name="connsiteY4" fmla="*/ 1050831 h 1293156"/>
                <a:gd name="connsiteX5" fmla="*/ 373189 w 1293157"/>
                <a:gd name="connsiteY5" fmla="*/ 1040083 h 1293156"/>
                <a:gd name="connsiteX6" fmla="*/ 304074 w 1293157"/>
                <a:gd name="connsiteY6" fmla="*/ 1132707 h 1293156"/>
                <a:gd name="connsiteX7" fmla="*/ 115479 w 1293157"/>
                <a:gd name="connsiteY7" fmla="*/ 1194143 h 1293156"/>
                <a:gd name="connsiteX8" fmla="*/ 105477 w 1293157"/>
                <a:gd name="connsiteY8" fmla="*/ 1184142 h 1293156"/>
                <a:gd name="connsiteX9" fmla="*/ 164055 w 1293157"/>
                <a:gd name="connsiteY9" fmla="*/ 992689 h 1293156"/>
                <a:gd name="connsiteX10" fmla="*/ 256680 w 1293157"/>
                <a:gd name="connsiteY10" fmla="*/ 923573 h 1293156"/>
                <a:gd name="connsiteX11" fmla="*/ 245932 w 1293157"/>
                <a:gd name="connsiteY11" fmla="*/ 892510 h 1293156"/>
                <a:gd name="connsiteX12" fmla="*/ 0 w 1293157"/>
                <a:gd name="connsiteY12" fmla="*/ 646578 h 1293156"/>
                <a:gd name="connsiteX13" fmla="*/ 646579 w 1293157"/>
                <a:gd name="connsiteY13" fmla="*/ 0 h 1293156"/>
                <a:gd name="connsiteX14" fmla="*/ 1293157 w 1293157"/>
                <a:gd name="connsiteY14" fmla="*/ 646578 h 1293156"/>
                <a:gd name="connsiteX15" fmla="*/ 725233 w 1293157"/>
                <a:gd name="connsiteY15" fmla="*/ 1214502 h 1293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93157" h="1293156">
                  <a:moveTo>
                    <a:pt x="725541" y="1214811"/>
                  </a:moveTo>
                  <a:lnTo>
                    <a:pt x="647174" y="1292927"/>
                  </a:lnTo>
                  <a:lnTo>
                    <a:pt x="646991" y="1292744"/>
                  </a:lnTo>
                  <a:lnTo>
                    <a:pt x="646579" y="1293156"/>
                  </a:lnTo>
                  <a:lnTo>
                    <a:pt x="404253" y="1050831"/>
                  </a:lnTo>
                  <a:lnTo>
                    <a:pt x="373189" y="1040083"/>
                  </a:lnTo>
                  <a:cubicBezTo>
                    <a:pt x="338900" y="1044839"/>
                    <a:pt x="303002" y="1091987"/>
                    <a:pt x="304074" y="1132707"/>
                  </a:cubicBezTo>
                  <a:cubicBezTo>
                    <a:pt x="306931" y="1227005"/>
                    <a:pt x="185487" y="1261295"/>
                    <a:pt x="115479" y="1194143"/>
                  </a:cubicBezTo>
                  <a:lnTo>
                    <a:pt x="105477" y="1184142"/>
                  </a:lnTo>
                  <a:cubicBezTo>
                    <a:pt x="38326" y="1114133"/>
                    <a:pt x="69759" y="989832"/>
                    <a:pt x="164055" y="992689"/>
                  </a:cubicBezTo>
                  <a:cubicBezTo>
                    <a:pt x="204776" y="993761"/>
                    <a:pt x="251925" y="957863"/>
                    <a:pt x="256680" y="923573"/>
                  </a:cubicBezTo>
                  <a:lnTo>
                    <a:pt x="245932" y="892510"/>
                  </a:lnTo>
                  <a:lnTo>
                    <a:pt x="0" y="646578"/>
                  </a:lnTo>
                  <a:lnTo>
                    <a:pt x="646579" y="0"/>
                  </a:lnTo>
                  <a:lnTo>
                    <a:pt x="1293157" y="646578"/>
                  </a:lnTo>
                  <a:lnTo>
                    <a:pt x="725233" y="1214502"/>
                  </a:lnTo>
                  <a:close/>
                </a:path>
              </a:pathLst>
            </a:custGeom>
            <a:solidFill>
              <a:srgbClr val="96132B"/>
            </a:solidFill>
            <a:ln w="9525" cap="flat">
              <a:noFill/>
              <a:prstDash val="solid"/>
              <a:miter/>
            </a:ln>
          </p:spPr>
          <p:txBody>
            <a:bodyPr rtlCol="0" anchor="ctr"/>
            <a:lstStyle/>
            <a:p>
              <a:endParaRPr lang="en-US" dirty="0"/>
            </a:p>
          </p:txBody>
        </p:sp>
        <p:sp>
          <p:nvSpPr>
            <p:cNvPr id="45" name="4" descr="Puzzle with solid fill">
              <a:extLst>
                <a:ext uri="{FF2B5EF4-FFF2-40B4-BE49-F238E27FC236}">
                  <a16:creationId xmlns:a16="http://schemas.microsoft.com/office/drawing/2014/main" id="{22EE8A28-C240-4A92-B185-F22C2DD4CEF8}"/>
                </a:ext>
              </a:extLst>
            </p:cNvPr>
            <p:cNvSpPr>
              <a:spLocks noChangeAspect="1"/>
            </p:cNvSpPr>
            <p:nvPr/>
          </p:nvSpPr>
          <p:spPr>
            <a:xfrm rot="18900000">
              <a:off x="4518347" y="2964540"/>
              <a:ext cx="1763143" cy="1763540"/>
            </a:xfrm>
            <a:custGeom>
              <a:avLst/>
              <a:gdLst>
                <a:gd name="connsiteX0" fmla="*/ 647478 w 1294056"/>
                <a:gd name="connsiteY0" fmla="*/ 0 h 1294347"/>
                <a:gd name="connsiteX1" fmla="*/ 1294056 w 1294056"/>
                <a:gd name="connsiteY1" fmla="*/ 646578 h 1294347"/>
                <a:gd name="connsiteX2" fmla="*/ 647478 w 1294056"/>
                <a:gd name="connsiteY2" fmla="*/ 1293157 h 1294347"/>
                <a:gd name="connsiteX3" fmla="*/ 646621 w 1294056"/>
                <a:gd name="connsiteY3" fmla="*/ 1292300 h 1294347"/>
                <a:gd name="connsiteX4" fmla="*/ 644567 w 1294056"/>
                <a:gd name="connsiteY4" fmla="*/ 1294347 h 1294347"/>
                <a:gd name="connsiteX5" fmla="*/ 402907 w 1294056"/>
                <a:gd name="connsiteY5" fmla="*/ 1052687 h 1294347"/>
                <a:gd name="connsiteX6" fmla="*/ 301467 w 1294056"/>
                <a:gd name="connsiteY6" fmla="*/ 1134127 h 1294347"/>
                <a:gd name="connsiteX7" fmla="*/ 112872 w 1294056"/>
                <a:gd name="connsiteY7" fmla="*/ 1195563 h 1294347"/>
                <a:gd name="connsiteX8" fmla="*/ 102870 w 1294056"/>
                <a:gd name="connsiteY8" fmla="*/ 1185562 h 1294347"/>
                <a:gd name="connsiteX9" fmla="*/ 161448 w 1294056"/>
                <a:gd name="connsiteY9" fmla="*/ 994109 h 1294347"/>
                <a:gd name="connsiteX10" fmla="*/ 242888 w 1294056"/>
                <a:gd name="connsiteY10" fmla="*/ 892667 h 1294347"/>
                <a:gd name="connsiteX11" fmla="*/ 0 w 1294056"/>
                <a:gd name="connsiteY11" fmla="*/ 649780 h 1294347"/>
                <a:gd name="connsiteX12" fmla="*/ 2042 w 1294056"/>
                <a:gd name="connsiteY12" fmla="*/ 647721 h 1294347"/>
                <a:gd name="connsiteX13" fmla="*/ 899 w 1294056"/>
                <a:gd name="connsiteY13" fmla="*/ 646578 h 1294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94056" h="1294347">
                  <a:moveTo>
                    <a:pt x="647478" y="0"/>
                  </a:moveTo>
                  <a:lnTo>
                    <a:pt x="1294056" y="646578"/>
                  </a:lnTo>
                  <a:lnTo>
                    <a:pt x="647478" y="1293157"/>
                  </a:lnTo>
                  <a:lnTo>
                    <a:pt x="646621" y="1292300"/>
                  </a:lnTo>
                  <a:lnTo>
                    <a:pt x="644567" y="1294347"/>
                  </a:lnTo>
                  <a:lnTo>
                    <a:pt x="402907" y="1052687"/>
                  </a:lnTo>
                  <a:cubicBezTo>
                    <a:pt x="364332" y="1014112"/>
                    <a:pt x="300038" y="1079834"/>
                    <a:pt x="301467" y="1134127"/>
                  </a:cubicBezTo>
                  <a:cubicBezTo>
                    <a:pt x="304324" y="1228425"/>
                    <a:pt x="182880" y="1262715"/>
                    <a:pt x="112872" y="1195563"/>
                  </a:cubicBezTo>
                  <a:lnTo>
                    <a:pt x="102870" y="1185562"/>
                  </a:lnTo>
                  <a:cubicBezTo>
                    <a:pt x="35719" y="1115553"/>
                    <a:pt x="67152" y="991252"/>
                    <a:pt x="161448" y="994109"/>
                  </a:cubicBezTo>
                  <a:cubicBezTo>
                    <a:pt x="215742" y="995538"/>
                    <a:pt x="281465" y="931244"/>
                    <a:pt x="242888" y="892667"/>
                  </a:cubicBezTo>
                  <a:lnTo>
                    <a:pt x="0" y="649780"/>
                  </a:lnTo>
                  <a:lnTo>
                    <a:pt x="2042" y="647721"/>
                  </a:lnTo>
                  <a:lnTo>
                    <a:pt x="899" y="646578"/>
                  </a:lnTo>
                  <a:close/>
                </a:path>
              </a:pathLst>
            </a:custGeom>
            <a:solidFill>
              <a:srgbClr val="EE343C"/>
            </a:solidFill>
            <a:ln w="9525" cap="flat">
              <a:noFill/>
              <a:prstDash val="solid"/>
              <a:miter/>
            </a:ln>
          </p:spPr>
          <p:txBody>
            <a:bodyPr rtlCol="0" anchor="ctr"/>
            <a:lstStyle/>
            <a:p>
              <a:endParaRPr lang="en-US" dirty="0"/>
            </a:p>
          </p:txBody>
        </p:sp>
        <p:sp>
          <p:nvSpPr>
            <p:cNvPr id="44" name="1" descr="Puzzle with solid fill">
              <a:extLst>
                <a:ext uri="{FF2B5EF4-FFF2-40B4-BE49-F238E27FC236}">
                  <a16:creationId xmlns:a16="http://schemas.microsoft.com/office/drawing/2014/main" id="{C5994642-9692-48F6-B1DD-55B12943E06B}"/>
                </a:ext>
              </a:extLst>
            </p:cNvPr>
            <p:cNvSpPr>
              <a:spLocks noChangeAspect="1"/>
            </p:cNvSpPr>
            <p:nvPr/>
          </p:nvSpPr>
          <p:spPr>
            <a:xfrm rot="18900000">
              <a:off x="4519018" y="1719767"/>
              <a:ext cx="1761919" cy="1761919"/>
            </a:xfrm>
            <a:custGeom>
              <a:avLst/>
              <a:gdLst>
                <a:gd name="connsiteX0" fmla="*/ 646578 w 1293157"/>
                <a:gd name="connsiteY0" fmla="*/ 0 h 1293157"/>
                <a:gd name="connsiteX1" fmla="*/ 1293157 w 1293157"/>
                <a:gd name="connsiteY1" fmla="*/ 646579 h 1293157"/>
                <a:gd name="connsiteX2" fmla="*/ 646578 w 1293157"/>
                <a:gd name="connsiteY2" fmla="*/ 1293157 h 1293157"/>
                <a:gd name="connsiteX3" fmla="*/ 645718 w 1293157"/>
                <a:gd name="connsiteY3" fmla="*/ 1292297 h 1293157"/>
                <a:gd name="connsiteX4" fmla="*/ 645562 w 1293157"/>
                <a:gd name="connsiteY4" fmla="*/ 1292452 h 1293157"/>
                <a:gd name="connsiteX5" fmla="*/ 403902 w 1293157"/>
                <a:gd name="connsiteY5" fmla="*/ 1050792 h 1293157"/>
                <a:gd name="connsiteX6" fmla="*/ 302462 w 1293157"/>
                <a:gd name="connsiteY6" fmla="*/ 1132232 h 1293157"/>
                <a:gd name="connsiteX7" fmla="*/ 113867 w 1293157"/>
                <a:gd name="connsiteY7" fmla="*/ 1193668 h 1293157"/>
                <a:gd name="connsiteX8" fmla="*/ 103865 w 1293157"/>
                <a:gd name="connsiteY8" fmla="*/ 1183667 h 1293157"/>
                <a:gd name="connsiteX9" fmla="*/ 162443 w 1293157"/>
                <a:gd name="connsiteY9" fmla="*/ 992214 h 1293157"/>
                <a:gd name="connsiteX10" fmla="*/ 243883 w 1293157"/>
                <a:gd name="connsiteY10" fmla="*/ 890772 h 1293157"/>
                <a:gd name="connsiteX11" fmla="*/ 995 w 1293157"/>
                <a:gd name="connsiteY11" fmla="*/ 647885 h 1293157"/>
                <a:gd name="connsiteX12" fmla="*/ 1150 w 1293157"/>
                <a:gd name="connsiteY12" fmla="*/ 647729 h 1293157"/>
                <a:gd name="connsiteX13" fmla="*/ 0 w 1293157"/>
                <a:gd name="connsiteY13" fmla="*/ 646579 h 1293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93157" h="1293157">
                  <a:moveTo>
                    <a:pt x="646578" y="0"/>
                  </a:moveTo>
                  <a:lnTo>
                    <a:pt x="1293157" y="646579"/>
                  </a:lnTo>
                  <a:lnTo>
                    <a:pt x="646578" y="1293157"/>
                  </a:lnTo>
                  <a:lnTo>
                    <a:pt x="645718" y="1292297"/>
                  </a:lnTo>
                  <a:lnTo>
                    <a:pt x="645562" y="1292452"/>
                  </a:lnTo>
                  <a:lnTo>
                    <a:pt x="403902" y="1050792"/>
                  </a:lnTo>
                  <a:cubicBezTo>
                    <a:pt x="365327" y="1012217"/>
                    <a:pt x="301033" y="1077939"/>
                    <a:pt x="302462" y="1132232"/>
                  </a:cubicBezTo>
                  <a:cubicBezTo>
                    <a:pt x="305319" y="1226530"/>
                    <a:pt x="183875" y="1260820"/>
                    <a:pt x="113867" y="1193668"/>
                  </a:cubicBezTo>
                  <a:lnTo>
                    <a:pt x="103865" y="1183667"/>
                  </a:lnTo>
                  <a:cubicBezTo>
                    <a:pt x="36714" y="1113658"/>
                    <a:pt x="68147" y="989357"/>
                    <a:pt x="162443" y="992214"/>
                  </a:cubicBezTo>
                  <a:cubicBezTo>
                    <a:pt x="216737" y="993643"/>
                    <a:pt x="282460" y="929349"/>
                    <a:pt x="243883" y="890772"/>
                  </a:cubicBezTo>
                  <a:lnTo>
                    <a:pt x="995" y="647885"/>
                  </a:lnTo>
                  <a:lnTo>
                    <a:pt x="1150" y="647729"/>
                  </a:lnTo>
                  <a:lnTo>
                    <a:pt x="0" y="646579"/>
                  </a:lnTo>
                  <a:close/>
                </a:path>
              </a:pathLst>
            </a:custGeom>
            <a:solidFill>
              <a:srgbClr val="003463"/>
            </a:solidFill>
            <a:ln w="9525" cap="flat">
              <a:noFill/>
              <a:prstDash val="solid"/>
              <a:miter/>
            </a:ln>
          </p:spPr>
          <p:txBody>
            <a:bodyPr rtlCol="0" anchor="ctr"/>
            <a:lstStyle/>
            <a:p>
              <a:endParaRPr lang="en-US" dirty="0"/>
            </a:p>
          </p:txBody>
        </p:sp>
        <p:sp>
          <p:nvSpPr>
            <p:cNvPr id="38" name="2" descr="Puzzle with solid fill">
              <a:extLst>
                <a:ext uri="{FF2B5EF4-FFF2-40B4-BE49-F238E27FC236}">
                  <a16:creationId xmlns:a16="http://schemas.microsoft.com/office/drawing/2014/main" id="{42DF1984-D9A4-48FD-9AC5-EFF1DBA608AF}"/>
                </a:ext>
              </a:extLst>
            </p:cNvPr>
            <p:cNvSpPr>
              <a:spLocks noChangeAspect="1"/>
            </p:cNvSpPr>
            <p:nvPr/>
          </p:nvSpPr>
          <p:spPr>
            <a:xfrm rot="2700000">
              <a:off x="5764519" y="1720149"/>
              <a:ext cx="1764829" cy="1762434"/>
            </a:xfrm>
            <a:custGeom>
              <a:avLst/>
              <a:gdLst>
                <a:gd name="connsiteX0" fmla="*/ 78950 w 1295293"/>
                <a:gd name="connsiteY0" fmla="*/ 569365 h 1293535"/>
                <a:gd name="connsiteX1" fmla="*/ 79149 w 1295293"/>
                <a:gd name="connsiteY1" fmla="*/ 569565 h 1293535"/>
                <a:gd name="connsiteX2" fmla="*/ 648714 w 1295293"/>
                <a:gd name="connsiteY2" fmla="*/ 0 h 1293535"/>
                <a:gd name="connsiteX3" fmla="*/ 649411 w 1295293"/>
                <a:gd name="connsiteY3" fmla="*/ 697 h 1293535"/>
                <a:gd name="connsiteX4" fmla="*/ 649533 w 1295293"/>
                <a:gd name="connsiteY4" fmla="*/ 575 h 1293535"/>
                <a:gd name="connsiteX5" fmla="*/ 891193 w 1295293"/>
                <a:gd name="connsiteY5" fmla="*/ 242235 h 1293535"/>
                <a:gd name="connsiteX6" fmla="*/ 992632 w 1295293"/>
                <a:gd name="connsiteY6" fmla="*/ 160795 h 1293535"/>
                <a:gd name="connsiteX7" fmla="*/ 1181227 w 1295293"/>
                <a:gd name="connsiteY7" fmla="*/ 99359 h 1293535"/>
                <a:gd name="connsiteX8" fmla="*/ 1191230 w 1295293"/>
                <a:gd name="connsiteY8" fmla="*/ 109360 h 1293535"/>
                <a:gd name="connsiteX9" fmla="*/ 1132651 w 1295293"/>
                <a:gd name="connsiteY9" fmla="*/ 300813 h 1293535"/>
                <a:gd name="connsiteX10" fmla="*/ 1051211 w 1295293"/>
                <a:gd name="connsiteY10" fmla="*/ 402256 h 1293535"/>
                <a:gd name="connsiteX11" fmla="*/ 1294100 w 1295293"/>
                <a:gd name="connsiteY11" fmla="*/ 645142 h 1293535"/>
                <a:gd name="connsiteX12" fmla="*/ 1293979 w 1295293"/>
                <a:gd name="connsiteY12" fmla="*/ 645264 h 1293535"/>
                <a:gd name="connsiteX13" fmla="*/ 1295293 w 1295293"/>
                <a:gd name="connsiteY13" fmla="*/ 646579 h 1293535"/>
                <a:gd name="connsiteX14" fmla="*/ 648714 w 1295293"/>
                <a:gd name="connsiteY14" fmla="*/ 1293157 h 1293535"/>
                <a:gd name="connsiteX15" fmla="*/ 646833 w 1295293"/>
                <a:gd name="connsiteY15" fmla="*/ 1291276 h 1293535"/>
                <a:gd name="connsiteX16" fmla="*/ 644567 w 1295293"/>
                <a:gd name="connsiteY16" fmla="*/ 1293535 h 1293535"/>
                <a:gd name="connsiteX17" fmla="*/ 402907 w 1295293"/>
                <a:gd name="connsiteY17" fmla="*/ 1051875 h 1293535"/>
                <a:gd name="connsiteX18" fmla="*/ 301467 w 1295293"/>
                <a:gd name="connsiteY18" fmla="*/ 1133315 h 1293535"/>
                <a:gd name="connsiteX19" fmla="*/ 112872 w 1295293"/>
                <a:gd name="connsiteY19" fmla="*/ 1194751 h 1293535"/>
                <a:gd name="connsiteX20" fmla="*/ 102870 w 1295293"/>
                <a:gd name="connsiteY20" fmla="*/ 1184750 h 1293535"/>
                <a:gd name="connsiteX21" fmla="*/ 161448 w 1295293"/>
                <a:gd name="connsiteY21" fmla="*/ 993297 h 1293535"/>
                <a:gd name="connsiteX22" fmla="*/ 242888 w 1295293"/>
                <a:gd name="connsiteY22" fmla="*/ 891855 h 1293535"/>
                <a:gd name="connsiteX23" fmla="*/ 0 w 1295293"/>
                <a:gd name="connsiteY23" fmla="*/ 648968 h 1293535"/>
                <a:gd name="connsiteX24" fmla="*/ 2253 w 1295293"/>
                <a:gd name="connsiteY24" fmla="*/ 646696 h 1293535"/>
                <a:gd name="connsiteX25" fmla="*/ 2136 w 1295293"/>
                <a:gd name="connsiteY25" fmla="*/ 646579 h 1293535"/>
                <a:gd name="connsiteX26" fmla="*/ 30647 w 1295293"/>
                <a:gd name="connsiteY26" fmla="*/ 618067 h 1293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95293" h="1293535">
                  <a:moveTo>
                    <a:pt x="78950" y="569365"/>
                  </a:moveTo>
                  <a:lnTo>
                    <a:pt x="79149" y="569565"/>
                  </a:lnTo>
                  <a:lnTo>
                    <a:pt x="648714" y="0"/>
                  </a:lnTo>
                  <a:lnTo>
                    <a:pt x="649411" y="697"/>
                  </a:lnTo>
                  <a:lnTo>
                    <a:pt x="649533" y="575"/>
                  </a:lnTo>
                  <a:lnTo>
                    <a:pt x="891193" y="242235"/>
                  </a:lnTo>
                  <a:cubicBezTo>
                    <a:pt x="929768" y="280810"/>
                    <a:pt x="994062" y="215088"/>
                    <a:pt x="992632" y="160795"/>
                  </a:cubicBezTo>
                  <a:cubicBezTo>
                    <a:pt x="989775" y="66497"/>
                    <a:pt x="1111219" y="32207"/>
                    <a:pt x="1181227" y="99359"/>
                  </a:cubicBezTo>
                  <a:lnTo>
                    <a:pt x="1191230" y="109360"/>
                  </a:lnTo>
                  <a:cubicBezTo>
                    <a:pt x="1258381" y="179369"/>
                    <a:pt x="1226948" y="303670"/>
                    <a:pt x="1132651" y="300813"/>
                  </a:cubicBezTo>
                  <a:cubicBezTo>
                    <a:pt x="1078357" y="299384"/>
                    <a:pt x="1012634" y="363678"/>
                    <a:pt x="1051211" y="402256"/>
                  </a:cubicBezTo>
                  <a:lnTo>
                    <a:pt x="1294100" y="645142"/>
                  </a:lnTo>
                  <a:lnTo>
                    <a:pt x="1293979" y="645264"/>
                  </a:lnTo>
                  <a:lnTo>
                    <a:pt x="1295293" y="646579"/>
                  </a:lnTo>
                  <a:lnTo>
                    <a:pt x="648714" y="1293157"/>
                  </a:lnTo>
                  <a:lnTo>
                    <a:pt x="646833" y="1291276"/>
                  </a:lnTo>
                  <a:lnTo>
                    <a:pt x="644567" y="1293535"/>
                  </a:lnTo>
                  <a:lnTo>
                    <a:pt x="402907" y="1051875"/>
                  </a:lnTo>
                  <a:cubicBezTo>
                    <a:pt x="364332" y="1013300"/>
                    <a:pt x="300038" y="1079022"/>
                    <a:pt x="301467" y="1133315"/>
                  </a:cubicBezTo>
                  <a:cubicBezTo>
                    <a:pt x="304324" y="1227613"/>
                    <a:pt x="182880" y="1261903"/>
                    <a:pt x="112872" y="1194751"/>
                  </a:cubicBezTo>
                  <a:lnTo>
                    <a:pt x="102870" y="1184750"/>
                  </a:lnTo>
                  <a:cubicBezTo>
                    <a:pt x="35719" y="1114741"/>
                    <a:pt x="67152" y="990440"/>
                    <a:pt x="161448" y="993297"/>
                  </a:cubicBezTo>
                  <a:cubicBezTo>
                    <a:pt x="215742" y="994726"/>
                    <a:pt x="281465" y="930432"/>
                    <a:pt x="242888" y="891855"/>
                  </a:cubicBezTo>
                  <a:lnTo>
                    <a:pt x="0" y="648968"/>
                  </a:lnTo>
                  <a:lnTo>
                    <a:pt x="2253" y="646696"/>
                  </a:lnTo>
                  <a:lnTo>
                    <a:pt x="2136" y="646579"/>
                  </a:lnTo>
                  <a:lnTo>
                    <a:pt x="30647" y="618067"/>
                  </a:lnTo>
                  <a:close/>
                </a:path>
              </a:pathLst>
            </a:custGeom>
            <a:solidFill>
              <a:srgbClr val="00ABBD"/>
            </a:solidFill>
            <a:ln w="9525" cap="flat">
              <a:noFill/>
              <a:prstDash val="solid"/>
              <a:miter/>
            </a:ln>
          </p:spPr>
          <p:txBody>
            <a:bodyPr rtlCol="0" anchor="ctr"/>
            <a:lstStyle/>
            <a:p>
              <a:endParaRPr lang="en-US" dirty="0"/>
            </a:p>
          </p:txBody>
        </p:sp>
        <p:sp>
          <p:nvSpPr>
            <p:cNvPr id="53" name="Freeform: Shape 52" descr="Puzzle with solid fill">
              <a:extLst>
                <a:ext uri="{FF2B5EF4-FFF2-40B4-BE49-F238E27FC236}">
                  <a16:creationId xmlns:a16="http://schemas.microsoft.com/office/drawing/2014/main" id="{496BF157-F140-436E-A26B-277B90DA424A}"/>
                </a:ext>
              </a:extLst>
            </p:cNvPr>
            <p:cNvSpPr>
              <a:spLocks noChangeAspect="1"/>
            </p:cNvSpPr>
            <p:nvPr/>
          </p:nvSpPr>
          <p:spPr>
            <a:xfrm rot="13500000">
              <a:off x="5764740" y="2964929"/>
              <a:ext cx="1760776" cy="1761919"/>
            </a:xfrm>
            <a:custGeom>
              <a:avLst/>
              <a:gdLst>
                <a:gd name="connsiteX0" fmla="*/ 1182946 w 1292318"/>
                <a:gd name="connsiteY0" fmla="*/ 1189997 h 1293157"/>
                <a:gd name="connsiteX1" fmla="*/ 991492 w 1292318"/>
                <a:gd name="connsiteY1" fmla="*/ 1131419 h 1293157"/>
                <a:gd name="connsiteX2" fmla="*/ 890050 w 1292318"/>
                <a:gd name="connsiteY2" fmla="*/ 1049979 h 1293157"/>
                <a:gd name="connsiteX3" fmla="*/ 647164 w 1292318"/>
                <a:gd name="connsiteY3" fmla="*/ 1292867 h 1293157"/>
                <a:gd name="connsiteX4" fmla="*/ 646593 w 1292318"/>
                <a:gd name="connsiteY4" fmla="*/ 1292302 h 1293157"/>
                <a:gd name="connsiteX5" fmla="*/ 645738 w 1292318"/>
                <a:gd name="connsiteY5" fmla="*/ 1293157 h 1293157"/>
                <a:gd name="connsiteX6" fmla="*/ 0 w 1292318"/>
                <a:gd name="connsiteY6" fmla="*/ 647417 h 1293157"/>
                <a:gd name="connsiteX7" fmla="*/ 242722 w 1292318"/>
                <a:gd name="connsiteY7" fmla="*/ 404692 h 1293157"/>
                <a:gd name="connsiteX8" fmla="*/ 344165 w 1292318"/>
                <a:gd name="connsiteY8" fmla="*/ 486132 h 1293157"/>
                <a:gd name="connsiteX9" fmla="*/ 535618 w 1292318"/>
                <a:gd name="connsiteY9" fmla="*/ 544711 h 1293157"/>
                <a:gd name="connsiteX10" fmla="*/ 545618 w 1292318"/>
                <a:gd name="connsiteY10" fmla="*/ 534708 h 1293157"/>
                <a:gd name="connsiteX11" fmla="*/ 484184 w 1292318"/>
                <a:gd name="connsiteY11" fmla="*/ 346114 h 1293157"/>
                <a:gd name="connsiteX12" fmla="*/ 402743 w 1292318"/>
                <a:gd name="connsiteY12" fmla="*/ 244674 h 1293157"/>
                <a:gd name="connsiteX13" fmla="*/ 644404 w 1292318"/>
                <a:gd name="connsiteY13" fmla="*/ 3013 h 1293157"/>
                <a:gd name="connsiteX14" fmla="*/ 643565 w 1292318"/>
                <a:gd name="connsiteY14" fmla="*/ 2173 h 1293157"/>
                <a:gd name="connsiteX15" fmla="*/ 645738 w 1292318"/>
                <a:gd name="connsiteY15" fmla="*/ 0 h 1293157"/>
                <a:gd name="connsiteX16" fmla="*/ 894465 w 1292318"/>
                <a:gd name="connsiteY16" fmla="*/ 248726 h 1293157"/>
                <a:gd name="connsiteX17" fmla="*/ 904199 w 1292318"/>
                <a:gd name="connsiteY17" fmla="*/ 254884 h 1293157"/>
                <a:gd name="connsiteX18" fmla="*/ 990147 w 1292318"/>
                <a:gd name="connsiteY18" fmla="*/ 163642 h 1293157"/>
                <a:gd name="connsiteX19" fmla="*/ 1178741 w 1292318"/>
                <a:gd name="connsiteY19" fmla="*/ 102207 h 1293157"/>
                <a:gd name="connsiteX20" fmla="*/ 1188743 w 1292318"/>
                <a:gd name="connsiteY20" fmla="*/ 112207 h 1293157"/>
                <a:gd name="connsiteX21" fmla="*/ 1130166 w 1292318"/>
                <a:gd name="connsiteY21" fmla="*/ 303660 h 1293157"/>
                <a:gd name="connsiteX22" fmla="*/ 1038922 w 1292318"/>
                <a:gd name="connsiteY22" fmla="*/ 389609 h 1293157"/>
                <a:gd name="connsiteX23" fmla="*/ 1045081 w 1292318"/>
                <a:gd name="connsiteY23" fmla="*/ 399342 h 1293157"/>
                <a:gd name="connsiteX24" fmla="*/ 1292318 w 1292318"/>
                <a:gd name="connsiteY24" fmla="*/ 646578 h 1293157"/>
                <a:gd name="connsiteX25" fmla="*/ 1291259 w 1292318"/>
                <a:gd name="connsiteY25" fmla="*/ 647635 h 1293157"/>
                <a:gd name="connsiteX26" fmla="*/ 1291613 w 1292318"/>
                <a:gd name="connsiteY26" fmla="*/ 647989 h 1293157"/>
                <a:gd name="connsiteX27" fmla="*/ 1291518 w 1292318"/>
                <a:gd name="connsiteY27" fmla="*/ 648086 h 1293157"/>
                <a:gd name="connsiteX28" fmla="*/ 1291731 w 1292318"/>
                <a:gd name="connsiteY28" fmla="*/ 648300 h 1293157"/>
                <a:gd name="connsiteX29" fmla="*/ 1239979 w 1292318"/>
                <a:gd name="connsiteY29" fmla="*/ 700052 h 1293157"/>
                <a:gd name="connsiteX30" fmla="*/ 1212663 w 1292318"/>
                <a:gd name="connsiteY30" fmla="*/ 727592 h 1293157"/>
                <a:gd name="connsiteX31" fmla="*/ 1212552 w 1292318"/>
                <a:gd name="connsiteY31" fmla="*/ 727479 h 1293157"/>
                <a:gd name="connsiteX32" fmla="*/ 1050071 w 1292318"/>
                <a:gd name="connsiteY32" fmla="*/ 889960 h 1293157"/>
                <a:gd name="connsiteX33" fmla="*/ 1131510 w 1292318"/>
                <a:gd name="connsiteY33" fmla="*/ 991400 h 1293157"/>
                <a:gd name="connsiteX34" fmla="*/ 1192946 w 1292318"/>
                <a:gd name="connsiteY34" fmla="*/ 1179995 h 1293157"/>
                <a:gd name="connsiteX35" fmla="*/ 1182946 w 1292318"/>
                <a:gd name="connsiteY35" fmla="*/ 1189997 h 1293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92318" h="1293157">
                  <a:moveTo>
                    <a:pt x="1182946" y="1189997"/>
                  </a:moveTo>
                  <a:cubicBezTo>
                    <a:pt x="1112937" y="1257148"/>
                    <a:pt x="988635" y="1225715"/>
                    <a:pt x="991492" y="1131419"/>
                  </a:cubicBezTo>
                  <a:cubicBezTo>
                    <a:pt x="992921" y="1077125"/>
                    <a:pt x="928627" y="1011402"/>
                    <a:pt x="890050" y="1049979"/>
                  </a:cubicBezTo>
                  <a:lnTo>
                    <a:pt x="647164" y="1292867"/>
                  </a:lnTo>
                  <a:lnTo>
                    <a:pt x="646593" y="1292302"/>
                  </a:lnTo>
                  <a:lnTo>
                    <a:pt x="645738" y="1293157"/>
                  </a:lnTo>
                  <a:lnTo>
                    <a:pt x="0" y="647417"/>
                  </a:lnTo>
                  <a:lnTo>
                    <a:pt x="242722" y="404692"/>
                  </a:lnTo>
                  <a:cubicBezTo>
                    <a:pt x="281300" y="366116"/>
                    <a:pt x="345594" y="431838"/>
                    <a:pt x="344165" y="486132"/>
                  </a:cubicBezTo>
                  <a:cubicBezTo>
                    <a:pt x="341308" y="580429"/>
                    <a:pt x="465610" y="611861"/>
                    <a:pt x="535618" y="544711"/>
                  </a:cubicBezTo>
                  <a:lnTo>
                    <a:pt x="545618" y="534708"/>
                  </a:lnTo>
                  <a:cubicBezTo>
                    <a:pt x="612771" y="464701"/>
                    <a:pt x="578481" y="343256"/>
                    <a:pt x="484184" y="346114"/>
                  </a:cubicBezTo>
                  <a:cubicBezTo>
                    <a:pt x="429890" y="347543"/>
                    <a:pt x="364168" y="283249"/>
                    <a:pt x="402743" y="244674"/>
                  </a:cubicBezTo>
                  <a:lnTo>
                    <a:pt x="644404" y="3013"/>
                  </a:lnTo>
                  <a:lnTo>
                    <a:pt x="643565" y="2173"/>
                  </a:lnTo>
                  <a:lnTo>
                    <a:pt x="645738" y="0"/>
                  </a:lnTo>
                  <a:lnTo>
                    <a:pt x="894465" y="248726"/>
                  </a:lnTo>
                  <a:lnTo>
                    <a:pt x="904199" y="254884"/>
                  </a:lnTo>
                  <a:cubicBezTo>
                    <a:pt x="942328" y="267406"/>
                    <a:pt x="991398" y="211149"/>
                    <a:pt x="990147" y="163642"/>
                  </a:cubicBezTo>
                  <a:cubicBezTo>
                    <a:pt x="987289" y="69344"/>
                    <a:pt x="1108734" y="35054"/>
                    <a:pt x="1178741" y="102207"/>
                  </a:cubicBezTo>
                  <a:lnTo>
                    <a:pt x="1188743" y="112207"/>
                  </a:lnTo>
                  <a:cubicBezTo>
                    <a:pt x="1255895" y="182216"/>
                    <a:pt x="1224461" y="306518"/>
                    <a:pt x="1130166" y="303660"/>
                  </a:cubicBezTo>
                  <a:cubicBezTo>
                    <a:pt x="1082658" y="302410"/>
                    <a:pt x="1026400" y="351479"/>
                    <a:pt x="1038922" y="389609"/>
                  </a:cubicBezTo>
                  <a:lnTo>
                    <a:pt x="1045081" y="399342"/>
                  </a:lnTo>
                  <a:lnTo>
                    <a:pt x="1292318" y="646578"/>
                  </a:lnTo>
                  <a:lnTo>
                    <a:pt x="1291259" y="647635"/>
                  </a:lnTo>
                  <a:lnTo>
                    <a:pt x="1291613" y="647989"/>
                  </a:lnTo>
                  <a:lnTo>
                    <a:pt x="1291518" y="648086"/>
                  </a:lnTo>
                  <a:lnTo>
                    <a:pt x="1291731" y="648300"/>
                  </a:lnTo>
                  <a:lnTo>
                    <a:pt x="1239979" y="700052"/>
                  </a:lnTo>
                  <a:lnTo>
                    <a:pt x="1212663" y="727592"/>
                  </a:lnTo>
                  <a:lnTo>
                    <a:pt x="1212552" y="727479"/>
                  </a:lnTo>
                  <a:lnTo>
                    <a:pt x="1050071" y="889960"/>
                  </a:lnTo>
                  <a:cubicBezTo>
                    <a:pt x="1011496" y="928535"/>
                    <a:pt x="1077218" y="992829"/>
                    <a:pt x="1131510" y="991400"/>
                  </a:cubicBezTo>
                  <a:cubicBezTo>
                    <a:pt x="1225809" y="988543"/>
                    <a:pt x="1260098" y="1109986"/>
                    <a:pt x="1192946" y="1179995"/>
                  </a:cubicBezTo>
                  <a:lnTo>
                    <a:pt x="1182946" y="1189997"/>
                  </a:lnTo>
                  <a:close/>
                </a:path>
              </a:pathLst>
            </a:custGeom>
            <a:solidFill>
              <a:srgbClr val="F68222"/>
            </a:solidFill>
            <a:ln w="9525" cap="flat">
              <a:noFill/>
              <a:prstDash val="solid"/>
              <a:miter/>
            </a:ln>
          </p:spPr>
          <p:txBody>
            <a:bodyPr rtlCol="0" anchor="ctr"/>
            <a:lstStyle/>
            <a:p>
              <a:endParaRPr lang="en-US" dirty="0"/>
            </a:p>
          </p:txBody>
        </p:sp>
        <p:sp>
          <p:nvSpPr>
            <p:cNvPr id="43" name="6" descr="Puzzle with solid fill">
              <a:extLst>
                <a:ext uri="{FF2B5EF4-FFF2-40B4-BE49-F238E27FC236}">
                  <a16:creationId xmlns:a16="http://schemas.microsoft.com/office/drawing/2014/main" id="{F5B530DF-FEFE-4291-960B-A8205EECFBC9}"/>
                </a:ext>
              </a:extLst>
            </p:cNvPr>
            <p:cNvSpPr>
              <a:spLocks noChangeAspect="1"/>
            </p:cNvSpPr>
            <p:nvPr/>
          </p:nvSpPr>
          <p:spPr>
            <a:xfrm rot="8100000">
              <a:off x="7010630" y="2965350"/>
              <a:ext cx="1762717" cy="1761919"/>
            </a:xfrm>
            <a:custGeom>
              <a:avLst/>
              <a:gdLst>
                <a:gd name="connsiteX0" fmla="*/ 102870 w 1293743"/>
                <a:gd name="connsiteY0" fmla="*/ 1182911 h 1293157"/>
                <a:gd name="connsiteX1" fmla="*/ 161448 w 1293743"/>
                <a:gd name="connsiteY1" fmla="*/ 991458 h 1293157"/>
                <a:gd name="connsiteX2" fmla="*/ 242888 w 1293743"/>
                <a:gd name="connsiteY2" fmla="*/ 890016 h 1293157"/>
                <a:gd name="connsiteX3" fmla="*/ 0 w 1293743"/>
                <a:gd name="connsiteY3" fmla="*/ 647129 h 1293157"/>
                <a:gd name="connsiteX4" fmla="*/ 78950 w 1293743"/>
                <a:gd name="connsiteY4" fmla="*/ 567526 h 1293157"/>
                <a:gd name="connsiteX5" fmla="*/ 79293 w 1293743"/>
                <a:gd name="connsiteY5" fmla="*/ 567871 h 1293157"/>
                <a:gd name="connsiteX6" fmla="*/ 647164 w 1293743"/>
                <a:gd name="connsiteY6" fmla="*/ 0 h 1293157"/>
                <a:gd name="connsiteX7" fmla="*/ 1293743 w 1293743"/>
                <a:gd name="connsiteY7" fmla="*/ 646578 h 1293157"/>
                <a:gd name="connsiteX8" fmla="*/ 1044283 w 1293743"/>
                <a:gd name="connsiteY8" fmla="*/ 896038 h 1293157"/>
                <a:gd name="connsiteX9" fmla="*/ 1040386 w 1293743"/>
                <a:gd name="connsiteY9" fmla="*/ 902219 h 1293157"/>
                <a:gd name="connsiteX10" fmla="*/ 1131767 w 1293743"/>
                <a:gd name="connsiteY10" fmla="*/ 988020 h 1293157"/>
                <a:gd name="connsiteX11" fmla="*/ 1193505 w 1293743"/>
                <a:gd name="connsiteY11" fmla="*/ 1176516 h 1293157"/>
                <a:gd name="connsiteX12" fmla="*/ 1183520 w 1293743"/>
                <a:gd name="connsiteY12" fmla="*/ 1186534 h 1293157"/>
                <a:gd name="connsiteX13" fmla="*/ 991973 w 1293743"/>
                <a:gd name="connsiteY13" fmla="*/ 1128263 h 1293157"/>
                <a:gd name="connsiteX14" fmla="*/ 905878 w 1293743"/>
                <a:gd name="connsiteY14" fmla="*/ 1037158 h 1293157"/>
                <a:gd name="connsiteX15" fmla="*/ 898438 w 1293743"/>
                <a:gd name="connsiteY15" fmla="*/ 1041882 h 1293157"/>
                <a:gd name="connsiteX16" fmla="*/ 647164 w 1293743"/>
                <a:gd name="connsiteY16" fmla="*/ 1293157 h 1293157"/>
                <a:gd name="connsiteX17" fmla="*/ 645136 w 1293743"/>
                <a:gd name="connsiteY17" fmla="*/ 1291129 h 1293157"/>
                <a:gd name="connsiteX18" fmla="*/ 644567 w 1293743"/>
                <a:gd name="connsiteY18" fmla="*/ 1291696 h 1293157"/>
                <a:gd name="connsiteX19" fmla="*/ 402907 w 1293743"/>
                <a:gd name="connsiteY19" fmla="*/ 1050036 h 1293157"/>
                <a:gd name="connsiteX20" fmla="*/ 301467 w 1293743"/>
                <a:gd name="connsiteY20" fmla="*/ 1131476 h 1293157"/>
                <a:gd name="connsiteX21" fmla="*/ 112872 w 1293743"/>
                <a:gd name="connsiteY21" fmla="*/ 1192912 h 1293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93743" h="1293157">
                  <a:moveTo>
                    <a:pt x="102870" y="1182911"/>
                  </a:moveTo>
                  <a:cubicBezTo>
                    <a:pt x="35719" y="1112902"/>
                    <a:pt x="67152" y="988601"/>
                    <a:pt x="161448" y="991458"/>
                  </a:cubicBezTo>
                  <a:cubicBezTo>
                    <a:pt x="215742" y="992887"/>
                    <a:pt x="281465" y="928593"/>
                    <a:pt x="242888" y="890016"/>
                  </a:cubicBezTo>
                  <a:lnTo>
                    <a:pt x="0" y="647129"/>
                  </a:lnTo>
                  <a:lnTo>
                    <a:pt x="78950" y="567526"/>
                  </a:lnTo>
                  <a:lnTo>
                    <a:pt x="79293" y="567871"/>
                  </a:lnTo>
                  <a:lnTo>
                    <a:pt x="647164" y="0"/>
                  </a:lnTo>
                  <a:lnTo>
                    <a:pt x="1293743" y="646578"/>
                  </a:lnTo>
                  <a:lnTo>
                    <a:pt x="1044283" y="896038"/>
                  </a:lnTo>
                  <a:lnTo>
                    <a:pt x="1040386" y="902219"/>
                  </a:lnTo>
                  <a:cubicBezTo>
                    <a:pt x="1027927" y="940368"/>
                    <a:pt x="1084262" y="989346"/>
                    <a:pt x="1131767" y="988020"/>
                  </a:cubicBezTo>
                  <a:cubicBezTo>
                    <a:pt x="1226060" y="985012"/>
                    <a:pt x="1260545" y="1106401"/>
                    <a:pt x="1193505" y="1176516"/>
                  </a:cubicBezTo>
                  <a:lnTo>
                    <a:pt x="1183520" y="1186534"/>
                  </a:lnTo>
                  <a:cubicBezTo>
                    <a:pt x="1113619" y="1253797"/>
                    <a:pt x="989268" y="1222564"/>
                    <a:pt x="991973" y="1128263"/>
                  </a:cubicBezTo>
                  <a:cubicBezTo>
                    <a:pt x="993148" y="1080754"/>
                    <a:pt x="943989" y="1024575"/>
                    <a:pt x="905878" y="1037158"/>
                  </a:cubicBezTo>
                  <a:lnTo>
                    <a:pt x="898438" y="1041882"/>
                  </a:lnTo>
                  <a:lnTo>
                    <a:pt x="647164" y="1293157"/>
                  </a:lnTo>
                  <a:lnTo>
                    <a:pt x="645136" y="1291129"/>
                  </a:lnTo>
                  <a:lnTo>
                    <a:pt x="644567" y="1291696"/>
                  </a:lnTo>
                  <a:lnTo>
                    <a:pt x="402907" y="1050036"/>
                  </a:lnTo>
                  <a:cubicBezTo>
                    <a:pt x="364332" y="1011461"/>
                    <a:pt x="300038" y="1077183"/>
                    <a:pt x="301467" y="1131476"/>
                  </a:cubicBezTo>
                  <a:cubicBezTo>
                    <a:pt x="304324" y="1225774"/>
                    <a:pt x="182880" y="1260064"/>
                    <a:pt x="112872" y="1192912"/>
                  </a:cubicBezTo>
                  <a:close/>
                </a:path>
              </a:pathLst>
            </a:custGeom>
            <a:solidFill>
              <a:srgbClr val="FCAF1C"/>
            </a:solidFill>
            <a:ln w="9525" cap="flat">
              <a:noFill/>
              <a:prstDash val="solid"/>
              <a:miter/>
            </a:ln>
          </p:spPr>
          <p:txBody>
            <a:bodyPr rtlCol="0" anchor="ctr"/>
            <a:lstStyle/>
            <a:p>
              <a:endParaRPr lang="en-US" dirty="0"/>
            </a:p>
          </p:txBody>
        </p:sp>
        <p:sp>
          <p:nvSpPr>
            <p:cNvPr id="48" name="Freeform: Shape 47" descr="Puzzle with solid fill">
              <a:extLst>
                <a:ext uri="{FF2B5EF4-FFF2-40B4-BE49-F238E27FC236}">
                  <a16:creationId xmlns:a16="http://schemas.microsoft.com/office/drawing/2014/main" id="{06A329BF-DD6F-45F7-BDAB-33D5F95E083E}"/>
                </a:ext>
              </a:extLst>
            </p:cNvPr>
            <p:cNvSpPr>
              <a:spLocks noChangeAspect="1"/>
            </p:cNvSpPr>
            <p:nvPr/>
          </p:nvSpPr>
          <p:spPr>
            <a:xfrm rot="2700000">
              <a:off x="7008300" y="4209739"/>
              <a:ext cx="1764157" cy="1763434"/>
            </a:xfrm>
            <a:custGeom>
              <a:avLst/>
              <a:gdLst>
                <a:gd name="connsiteX0" fmla="*/ 111364 w 1294800"/>
                <a:gd name="connsiteY0" fmla="*/ 102870 h 1294269"/>
                <a:gd name="connsiteX1" fmla="*/ 302817 w 1294800"/>
                <a:gd name="connsiteY1" fmla="*/ 161448 h 1294269"/>
                <a:gd name="connsiteX2" fmla="*/ 404259 w 1294800"/>
                <a:gd name="connsiteY2" fmla="*/ 242888 h 1294269"/>
                <a:gd name="connsiteX3" fmla="*/ 647147 w 1294800"/>
                <a:gd name="connsiteY3" fmla="*/ 0 h 1294269"/>
                <a:gd name="connsiteX4" fmla="*/ 726750 w 1294800"/>
                <a:gd name="connsiteY4" fmla="*/ 78950 h 1294269"/>
                <a:gd name="connsiteX5" fmla="*/ 726403 w 1294800"/>
                <a:gd name="connsiteY5" fmla="*/ 79295 h 1294269"/>
                <a:gd name="connsiteX6" fmla="*/ 1294800 w 1294800"/>
                <a:gd name="connsiteY6" fmla="*/ 647690 h 1294269"/>
                <a:gd name="connsiteX7" fmla="*/ 648221 w 1294800"/>
                <a:gd name="connsiteY7" fmla="*/ 1294269 h 1294269"/>
                <a:gd name="connsiteX8" fmla="*/ 647218 w 1294800"/>
                <a:gd name="connsiteY8" fmla="*/ 1293266 h 1294269"/>
                <a:gd name="connsiteX9" fmla="*/ 646578 w 1294800"/>
                <a:gd name="connsiteY9" fmla="*/ 1293906 h 1294269"/>
                <a:gd name="connsiteX10" fmla="*/ 645718 w 1294800"/>
                <a:gd name="connsiteY10" fmla="*/ 1293046 h 1294269"/>
                <a:gd name="connsiteX11" fmla="*/ 645562 w 1294800"/>
                <a:gd name="connsiteY11" fmla="*/ 1293201 h 1294269"/>
                <a:gd name="connsiteX12" fmla="*/ 403902 w 1294800"/>
                <a:gd name="connsiteY12" fmla="*/ 1051541 h 1294269"/>
                <a:gd name="connsiteX13" fmla="*/ 302462 w 1294800"/>
                <a:gd name="connsiteY13" fmla="*/ 1132981 h 1294269"/>
                <a:gd name="connsiteX14" fmla="*/ 113867 w 1294800"/>
                <a:gd name="connsiteY14" fmla="*/ 1194417 h 1294269"/>
                <a:gd name="connsiteX15" fmla="*/ 103865 w 1294800"/>
                <a:gd name="connsiteY15" fmla="*/ 1184416 h 1294269"/>
                <a:gd name="connsiteX16" fmla="*/ 162443 w 1294800"/>
                <a:gd name="connsiteY16" fmla="*/ 992963 h 1294269"/>
                <a:gd name="connsiteX17" fmla="*/ 243883 w 1294800"/>
                <a:gd name="connsiteY17" fmla="*/ 891521 h 1294269"/>
                <a:gd name="connsiteX18" fmla="*/ 995 w 1294800"/>
                <a:gd name="connsiteY18" fmla="*/ 648634 h 1294269"/>
                <a:gd name="connsiteX19" fmla="*/ 1150 w 1294800"/>
                <a:gd name="connsiteY19" fmla="*/ 648478 h 1294269"/>
                <a:gd name="connsiteX20" fmla="*/ 0 w 1294800"/>
                <a:gd name="connsiteY20" fmla="*/ 647328 h 1294269"/>
                <a:gd name="connsiteX21" fmla="*/ 2670 w 1294800"/>
                <a:gd name="connsiteY21" fmla="*/ 644658 h 1294269"/>
                <a:gd name="connsiteX22" fmla="*/ 2580 w 1294800"/>
                <a:gd name="connsiteY22" fmla="*/ 644567 h 1294269"/>
                <a:gd name="connsiteX23" fmla="*/ 244240 w 1294800"/>
                <a:gd name="connsiteY23" fmla="*/ 402907 h 1294269"/>
                <a:gd name="connsiteX24" fmla="*/ 162800 w 1294800"/>
                <a:gd name="connsiteY24" fmla="*/ 301467 h 1294269"/>
                <a:gd name="connsiteX25" fmla="*/ 101364 w 1294800"/>
                <a:gd name="connsiteY25" fmla="*/ 112872 h 1294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94800" h="1294269">
                  <a:moveTo>
                    <a:pt x="111364" y="102870"/>
                  </a:moveTo>
                  <a:cubicBezTo>
                    <a:pt x="181374" y="35719"/>
                    <a:pt x="305675" y="67152"/>
                    <a:pt x="302817" y="161448"/>
                  </a:cubicBezTo>
                  <a:cubicBezTo>
                    <a:pt x="301389" y="215742"/>
                    <a:pt x="365682" y="281465"/>
                    <a:pt x="404259" y="242888"/>
                  </a:cubicBezTo>
                  <a:lnTo>
                    <a:pt x="647147" y="0"/>
                  </a:lnTo>
                  <a:lnTo>
                    <a:pt x="726750" y="78950"/>
                  </a:lnTo>
                  <a:lnTo>
                    <a:pt x="726403" y="79295"/>
                  </a:lnTo>
                  <a:lnTo>
                    <a:pt x="1294800" y="647690"/>
                  </a:lnTo>
                  <a:lnTo>
                    <a:pt x="648221" y="1294269"/>
                  </a:lnTo>
                  <a:lnTo>
                    <a:pt x="647218" y="1293266"/>
                  </a:lnTo>
                  <a:lnTo>
                    <a:pt x="646578" y="1293906"/>
                  </a:lnTo>
                  <a:lnTo>
                    <a:pt x="645718" y="1293046"/>
                  </a:lnTo>
                  <a:lnTo>
                    <a:pt x="645562" y="1293201"/>
                  </a:lnTo>
                  <a:lnTo>
                    <a:pt x="403902" y="1051541"/>
                  </a:lnTo>
                  <a:cubicBezTo>
                    <a:pt x="365327" y="1012966"/>
                    <a:pt x="301033" y="1078688"/>
                    <a:pt x="302462" y="1132981"/>
                  </a:cubicBezTo>
                  <a:cubicBezTo>
                    <a:pt x="305319" y="1227279"/>
                    <a:pt x="183875" y="1261569"/>
                    <a:pt x="113867" y="1194417"/>
                  </a:cubicBezTo>
                  <a:lnTo>
                    <a:pt x="103865" y="1184416"/>
                  </a:lnTo>
                  <a:cubicBezTo>
                    <a:pt x="36714" y="1114407"/>
                    <a:pt x="68147" y="990106"/>
                    <a:pt x="162443" y="992963"/>
                  </a:cubicBezTo>
                  <a:cubicBezTo>
                    <a:pt x="216737" y="994392"/>
                    <a:pt x="282460" y="930098"/>
                    <a:pt x="243883" y="891521"/>
                  </a:cubicBezTo>
                  <a:lnTo>
                    <a:pt x="995" y="648634"/>
                  </a:lnTo>
                  <a:lnTo>
                    <a:pt x="1150" y="648478"/>
                  </a:lnTo>
                  <a:lnTo>
                    <a:pt x="0" y="647328"/>
                  </a:lnTo>
                  <a:lnTo>
                    <a:pt x="2670" y="644658"/>
                  </a:lnTo>
                  <a:lnTo>
                    <a:pt x="2580" y="644567"/>
                  </a:lnTo>
                  <a:lnTo>
                    <a:pt x="244240" y="402907"/>
                  </a:lnTo>
                  <a:cubicBezTo>
                    <a:pt x="282814" y="364332"/>
                    <a:pt x="217093" y="300038"/>
                    <a:pt x="162800" y="301467"/>
                  </a:cubicBezTo>
                  <a:cubicBezTo>
                    <a:pt x="68502" y="304324"/>
                    <a:pt x="34211" y="182880"/>
                    <a:pt x="101364" y="112872"/>
                  </a:cubicBezTo>
                  <a:close/>
                </a:path>
              </a:pathLst>
            </a:custGeom>
            <a:solidFill>
              <a:srgbClr val="8857A4"/>
            </a:solidFill>
            <a:ln w="9525" cap="flat">
              <a:noFill/>
              <a:prstDash val="solid"/>
              <a:miter/>
            </a:ln>
          </p:spPr>
          <p:txBody>
            <a:bodyPr rtlCol="0" anchor="ctr"/>
            <a:lstStyle/>
            <a:p>
              <a:endParaRPr lang="en-US" dirty="0"/>
            </a:p>
          </p:txBody>
        </p:sp>
      </p:grpSp>
      <p:sp>
        <p:nvSpPr>
          <p:cNvPr id="74" name="TextBox 73">
            <a:extLst>
              <a:ext uri="{FF2B5EF4-FFF2-40B4-BE49-F238E27FC236}">
                <a16:creationId xmlns:a16="http://schemas.microsoft.com/office/drawing/2014/main" id="{D6E821A4-EE07-4A22-921B-5FBD3FAE6F3C}"/>
              </a:ext>
            </a:extLst>
          </p:cNvPr>
          <p:cNvSpPr txBox="1"/>
          <p:nvPr/>
        </p:nvSpPr>
        <p:spPr>
          <a:xfrm>
            <a:off x="4620462" y="4920281"/>
            <a:ext cx="1557660" cy="692497"/>
          </a:xfrm>
          <a:prstGeom prst="rect">
            <a:avLst/>
          </a:prstGeom>
          <a:noFill/>
        </p:spPr>
        <p:txBody>
          <a:bodyPr wrap="square" rtlCol="0">
            <a:spAutoFit/>
          </a:bodyPr>
          <a:lstStyle/>
          <a:p>
            <a:r>
              <a:rPr lang="en-US" sz="1300" dirty="0">
                <a:solidFill>
                  <a:schemeClr val="accent6"/>
                </a:solidFill>
                <a:latin typeface="+mn-lt"/>
              </a:rPr>
              <a:t>Other savings </a:t>
            </a:r>
            <a:br>
              <a:rPr lang="en-US" sz="1300" dirty="0">
                <a:solidFill>
                  <a:schemeClr val="accent6"/>
                </a:solidFill>
                <a:latin typeface="+mn-lt"/>
              </a:rPr>
            </a:br>
            <a:r>
              <a:rPr lang="en-US" sz="1300" dirty="0">
                <a:solidFill>
                  <a:schemeClr val="accent6"/>
                </a:solidFill>
                <a:latin typeface="+mn-lt"/>
              </a:rPr>
              <a:t>or gifts from </a:t>
            </a:r>
            <a:br>
              <a:rPr lang="en-US" sz="1300" dirty="0">
                <a:solidFill>
                  <a:schemeClr val="accent6"/>
                </a:solidFill>
                <a:latin typeface="+mn-lt"/>
              </a:rPr>
            </a:br>
            <a:r>
              <a:rPr lang="en-US" sz="1300" dirty="0">
                <a:solidFill>
                  <a:schemeClr val="accent6"/>
                </a:solidFill>
                <a:latin typeface="+mn-lt"/>
              </a:rPr>
              <a:t>family members</a:t>
            </a:r>
          </a:p>
        </p:txBody>
      </p:sp>
      <p:sp>
        <p:nvSpPr>
          <p:cNvPr id="75" name="TextBox 74">
            <a:extLst>
              <a:ext uri="{FF2B5EF4-FFF2-40B4-BE49-F238E27FC236}">
                <a16:creationId xmlns:a16="http://schemas.microsoft.com/office/drawing/2014/main" id="{F83B3265-F67B-4549-BD03-7B5D821C9A76}"/>
              </a:ext>
            </a:extLst>
          </p:cNvPr>
          <p:cNvSpPr txBox="1"/>
          <p:nvPr/>
        </p:nvSpPr>
        <p:spPr>
          <a:xfrm>
            <a:off x="6972980" y="3299100"/>
            <a:ext cx="1847369" cy="692497"/>
          </a:xfrm>
          <a:prstGeom prst="rect">
            <a:avLst/>
          </a:prstGeom>
          <a:noFill/>
        </p:spPr>
        <p:txBody>
          <a:bodyPr wrap="square" rtlCol="0">
            <a:spAutoFit/>
          </a:bodyPr>
          <a:lstStyle/>
          <a:p>
            <a:r>
              <a:rPr lang="en-US" sz="1300" dirty="0">
                <a:solidFill>
                  <a:schemeClr val="accent6"/>
                </a:solidFill>
                <a:latin typeface="+mn-lt"/>
              </a:rPr>
              <a:t>Funds from </a:t>
            </a:r>
            <a:br>
              <a:rPr lang="en-US" sz="1300" dirty="0">
                <a:solidFill>
                  <a:schemeClr val="accent6"/>
                </a:solidFill>
                <a:latin typeface="+mn-lt"/>
              </a:rPr>
            </a:br>
            <a:r>
              <a:rPr lang="en-US" sz="1300" dirty="0">
                <a:solidFill>
                  <a:schemeClr val="accent6"/>
                </a:solidFill>
                <a:latin typeface="+mn-lt"/>
              </a:rPr>
              <a:t>student </a:t>
            </a:r>
            <a:br>
              <a:rPr lang="en-US" sz="1300" dirty="0">
                <a:solidFill>
                  <a:schemeClr val="accent6"/>
                </a:solidFill>
                <a:latin typeface="+mn-lt"/>
              </a:rPr>
            </a:br>
            <a:r>
              <a:rPr lang="en-US" sz="1300" dirty="0">
                <a:solidFill>
                  <a:schemeClr val="accent6"/>
                </a:solidFill>
                <a:latin typeface="+mn-lt"/>
              </a:rPr>
              <a:t>employment</a:t>
            </a:r>
          </a:p>
        </p:txBody>
      </p:sp>
      <p:sp>
        <p:nvSpPr>
          <p:cNvPr id="76" name="TextBox 75">
            <a:extLst>
              <a:ext uri="{FF2B5EF4-FFF2-40B4-BE49-F238E27FC236}">
                <a16:creationId xmlns:a16="http://schemas.microsoft.com/office/drawing/2014/main" id="{747DBE3F-3F23-4F59-858F-DC2FC56C0747}"/>
              </a:ext>
            </a:extLst>
          </p:cNvPr>
          <p:cNvSpPr txBox="1"/>
          <p:nvPr/>
        </p:nvSpPr>
        <p:spPr>
          <a:xfrm>
            <a:off x="6122698" y="4602682"/>
            <a:ext cx="1053494" cy="292388"/>
          </a:xfrm>
          <a:prstGeom prst="rect">
            <a:avLst/>
          </a:prstGeom>
          <a:noFill/>
        </p:spPr>
        <p:txBody>
          <a:bodyPr wrap="none" rtlCol="0">
            <a:spAutoFit/>
          </a:bodyPr>
          <a:lstStyle/>
          <a:p>
            <a:r>
              <a:rPr lang="en-US" sz="1300" dirty="0">
                <a:solidFill>
                  <a:schemeClr val="accent6"/>
                </a:solidFill>
                <a:latin typeface="+mn-lt"/>
              </a:rPr>
              <a:t>Scholarships</a:t>
            </a:r>
          </a:p>
        </p:txBody>
      </p:sp>
      <p:sp>
        <p:nvSpPr>
          <p:cNvPr id="77" name="TextBox 76">
            <a:extLst>
              <a:ext uri="{FF2B5EF4-FFF2-40B4-BE49-F238E27FC236}">
                <a16:creationId xmlns:a16="http://schemas.microsoft.com/office/drawing/2014/main" id="{593DC620-E3BE-40D9-95D7-7D6E5345DC89}"/>
              </a:ext>
            </a:extLst>
          </p:cNvPr>
          <p:cNvSpPr txBox="1"/>
          <p:nvPr/>
        </p:nvSpPr>
        <p:spPr>
          <a:xfrm>
            <a:off x="6270225" y="3601514"/>
            <a:ext cx="591829" cy="292388"/>
          </a:xfrm>
          <a:prstGeom prst="rect">
            <a:avLst/>
          </a:prstGeom>
          <a:noFill/>
        </p:spPr>
        <p:txBody>
          <a:bodyPr wrap="none" rtlCol="0">
            <a:spAutoFit/>
          </a:bodyPr>
          <a:lstStyle/>
          <a:p>
            <a:r>
              <a:rPr lang="en-US" sz="1300" dirty="0">
                <a:solidFill>
                  <a:schemeClr val="accent6"/>
                </a:solidFill>
                <a:latin typeface="+mn-lt"/>
              </a:rPr>
              <a:t>Loans</a:t>
            </a:r>
          </a:p>
        </p:txBody>
      </p:sp>
      <p:sp>
        <p:nvSpPr>
          <p:cNvPr id="78" name="TextBox 77">
            <a:extLst>
              <a:ext uri="{FF2B5EF4-FFF2-40B4-BE49-F238E27FC236}">
                <a16:creationId xmlns:a16="http://schemas.microsoft.com/office/drawing/2014/main" id="{37B1D030-B7E6-41A5-B3CB-7FE026134224}"/>
              </a:ext>
            </a:extLst>
          </p:cNvPr>
          <p:cNvSpPr txBox="1"/>
          <p:nvPr/>
        </p:nvSpPr>
        <p:spPr>
          <a:xfrm>
            <a:off x="7176192" y="4677685"/>
            <a:ext cx="1389920" cy="692497"/>
          </a:xfrm>
          <a:prstGeom prst="rect">
            <a:avLst/>
          </a:prstGeom>
          <a:noFill/>
        </p:spPr>
        <p:txBody>
          <a:bodyPr wrap="square" rtlCol="0">
            <a:spAutoFit/>
          </a:bodyPr>
          <a:lstStyle/>
          <a:p>
            <a:r>
              <a:rPr lang="en-US" sz="1300" dirty="0">
                <a:solidFill>
                  <a:schemeClr val="accent6"/>
                </a:solidFill>
                <a:latin typeface="+mn-lt"/>
              </a:rPr>
              <a:t>“Pay as you go” from current income</a:t>
            </a:r>
          </a:p>
        </p:txBody>
      </p:sp>
      <p:sp>
        <p:nvSpPr>
          <p:cNvPr id="79" name="TextBox 78">
            <a:extLst>
              <a:ext uri="{FF2B5EF4-FFF2-40B4-BE49-F238E27FC236}">
                <a16:creationId xmlns:a16="http://schemas.microsoft.com/office/drawing/2014/main" id="{299E5329-636D-4234-9466-B121A38DACC1}"/>
              </a:ext>
            </a:extLst>
          </p:cNvPr>
          <p:cNvSpPr txBox="1"/>
          <p:nvPr/>
        </p:nvSpPr>
        <p:spPr>
          <a:xfrm>
            <a:off x="4815671" y="2869111"/>
            <a:ext cx="1048685" cy="292388"/>
          </a:xfrm>
          <a:prstGeom prst="rect">
            <a:avLst/>
          </a:prstGeom>
          <a:noFill/>
        </p:spPr>
        <p:txBody>
          <a:bodyPr wrap="none" rtlCol="0">
            <a:spAutoFit/>
          </a:bodyPr>
          <a:lstStyle/>
          <a:p>
            <a:r>
              <a:rPr lang="en-US" sz="1300" dirty="0">
                <a:solidFill>
                  <a:schemeClr val="accent6"/>
                </a:solidFill>
                <a:latin typeface="+mn-lt"/>
              </a:rPr>
              <a:t>Home equity</a:t>
            </a:r>
          </a:p>
        </p:txBody>
      </p:sp>
      <p:sp>
        <p:nvSpPr>
          <p:cNvPr id="80" name="TextBox 79">
            <a:extLst>
              <a:ext uri="{FF2B5EF4-FFF2-40B4-BE49-F238E27FC236}">
                <a16:creationId xmlns:a16="http://schemas.microsoft.com/office/drawing/2014/main" id="{2E425DD0-FCD6-4405-9370-399CB111EF09}"/>
              </a:ext>
            </a:extLst>
          </p:cNvPr>
          <p:cNvSpPr txBox="1"/>
          <p:nvPr/>
        </p:nvSpPr>
        <p:spPr>
          <a:xfrm>
            <a:off x="5864356" y="2104919"/>
            <a:ext cx="1557660" cy="692497"/>
          </a:xfrm>
          <a:prstGeom prst="rect">
            <a:avLst/>
          </a:prstGeom>
          <a:noFill/>
        </p:spPr>
        <p:txBody>
          <a:bodyPr wrap="square" rtlCol="0">
            <a:spAutoFit/>
          </a:bodyPr>
          <a:lstStyle/>
          <a:p>
            <a:r>
              <a:rPr lang="en-US" sz="1300" dirty="0">
                <a:solidFill>
                  <a:schemeClr val="accent6"/>
                </a:solidFill>
                <a:latin typeface="+mn-lt"/>
              </a:rPr>
              <a:t>Dedicated </a:t>
            </a:r>
            <a:br>
              <a:rPr lang="en-US" sz="1300" dirty="0">
                <a:solidFill>
                  <a:schemeClr val="accent6"/>
                </a:solidFill>
                <a:latin typeface="+mn-lt"/>
              </a:rPr>
            </a:br>
            <a:r>
              <a:rPr lang="en-US" sz="1300" dirty="0">
                <a:solidFill>
                  <a:schemeClr val="accent6"/>
                </a:solidFill>
                <a:latin typeface="+mn-lt"/>
              </a:rPr>
              <a:t>college savings </a:t>
            </a:r>
            <a:br>
              <a:rPr lang="en-US" sz="1300" dirty="0">
                <a:solidFill>
                  <a:schemeClr val="accent6"/>
                </a:solidFill>
                <a:latin typeface="+mn-lt"/>
              </a:rPr>
            </a:br>
            <a:r>
              <a:rPr lang="en-US" sz="1300" dirty="0">
                <a:solidFill>
                  <a:schemeClr val="accent6"/>
                </a:solidFill>
                <a:latin typeface="+mn-lt"/>
              </a:rPr>
              <a:t>(529)</a:t>
            </a:r>
          </a:p>
        </p:txBody>
      </p:sp>
      <p:sp>
        <p:nvSpPr>
          <p:cNvPr id="81" name="TextBox 80">
            <a:extLst>
              <a:ext uri="{FF2B5EF4-FFF2-40B4-BE49-F238E27FC236}">
                <a16:creationId xmlns:a16="http://schemas.microsoft.com/office/drawing/2014/main" id="{9BE8114D-2253-44A8-BFF5-3D52B7477AB4}"/>
              </a:ext>
            </a:extLst>
          </p:cNvPr>
          <p:cNvSpPr txBox="1"/>
          <p:nvPr/>
        </p:nvSpPr>
        <p:spPr>
          <a:xfrm>
            <a:off x="7680202" y="2398666"/>
            <a:ext cx="771365" cy="292388"/>
          </a:xfrm>
          <a:prstGeom prst="rect">
            <a:avLst/>
          </a:prstGeom>
          <a:noFill/>
        </p:spPr>
        <p:txBody>
          <a:bodyPr wrap="none" rtlCol="0">
            <a:spAutoFit/>
          </a:bodyPr>
          <a:lstStyle/>
          <a:p>
            <a:r>
              <a:rPr lang="en-US" sz="1300" dirty="0">
                <a:solidFill>
                  <a:schemeClr val="accent6"/>
                </a:solidFill>
                <a:latin typeface="+mn-lt"/>
              </a:rPr>
              <a:t>Merit aid</a:t>
            </a:r>
          </a:p>
        </p:txBody>
      </p:sp>
      <p:sp>
        <p:nvSpPr>
          <p:cNvPr id="82" name="TextBox 81">
            <a:extLst>
              <a:ext uri="{FF2B5EF4-FFF2-40B4-BE49-F238E27FC236}">
                <a16:creationId xmlns:a16="http://schemas.microsoft.com/office/drawing/2014/main" id="{61EED743-7433-4366-9BD8-B24089A07FC9}"/>
              </a:ext>
            </a:extLst>
          </p:cNvPr>
          <p:cNvSpPr txBox="1"/>
          <p:nvPr/>
        </p:nvSpPr>
        <p:spPr>
          <a:xfrm>
            <a:off x="4800056" y="3984383"/>
            <a:ext cx="1063112" cy="292388"/>
          </a:xfrm>
          <a:prstGeom prst="rect">
            <a:avLst/>
          </a:prstGeom>
          <a:noFill/>
        </p:spPr>
        <p:txBody>
          <a:bodyPr wrap="none" rtlCol="0">
            <a:spAutoFit/>
          </a:bodyPr>
          <a:lstStyle/>
          <a:p>
            <a:r>
              <a:rPr lang="en-US" sz="1300" dirty="0">
                <a:solidFill>
                  <a:schemeClr val="accent6"/>
                </a:solidFill>
                <a:latin typeface="Source Sans Pro Semibold" panose="020B0603030403020204" pitchFamily="34" charset="0"/>
              </a:rPr>
              <a:t>Tax benefits</a:t>
            </a:r>
          </a:p>
        </p:txBody>
      </p:sp>
      <p:sp>
        <p:nvSpPr>
          <p:cNvPr id="83" name="TextBox 82">
            <a:extLst>
              <a:ext uri="{FF2B5EF4-FFF2-40B4-BE49-F238E27FC236}">
                <a16:creationId xmlns:a16="http://schemas.microsoft.com/office/drawing/2014/main" id="{FE18D852-E555-4630-8752-69DAB5E5C9FE}"/>
              </a:ext>
            </a:extLst>
          </p:cNvPr>
          <p:cNvSpPr txBox="1"/>
          <p:nvPr/>
        </p:nvSpPr>
        <p:spPr>
          <a:xfrm>
            <a:off x="1329127" y="2394762"/>
            <a:ext cx="2677336" cy="369332"/>
          </a:xfrm>
          <a:prstGeom prst="rect">
            <a:avLst/>
          </a:prstGeom>
          <a:noFill/>
        </p:spPr>
        <p:txBody>
          <a:bodyPr wrap="none" rtlCol="0">
            <a:spAutoFit/>
          </a:bodyPr>
          <a:lstStyle/>
          <a:p>
            <a:pPr algn="l"/>
            <a:r>
              <a:rPr lang="en-US" sz="1800" dirty="0">
                <a:latin typeface="Source Sans Pro Semibold" panose="020B0603030403020204" pitchFamily="34" charset="0"/>
              </a:rPr>
              <a:t>Cost of attendance (COA)</a:t>
            </a:r>
          </a:p>
        </p:txBody>
      </p:sp>
      <p:sp>
        <p:nvSpPr>
          <p:cNvPr id="84" name="TextBox 83">
            <a:extLst>
              <a:ext uri="{FF2B5EF4-FFF2-40B4-BE49-F238E27FC236}">
                <a16:creationId xmlns:a16="http://schemas.microsoft.com/office/drawing/2014/main" id="{729E6076-0405-4097-8828-226BBB35073A}"/>
              </a:ext>
            </a:extLst>
          </p:cNvPr>
          <p:cNvSpPr txBox="1"/>
          <p:nvPr/>
        </p:nvSpPr>
        <p:spPr>
          <a:xfrm>
            <a:off x="1329127" y="2839632"/>
            <a:ext cx="3711145" cy="523220"/>
          </a:xfrm>
          <a:prstGeom prst="rect">
            <a:avLst/>
          </a:prstGeom>
          <a:noFill/>
        </p:spPr>
        <p:txBody>
          <a:bodyPr wrap="square" rtlCol="0">
            <a:spAutoFit/>
          </a:bodyPr>
          <a:lstStyle/>
          <a:p>
            <a:pPr algn="l"/>
            <a:r>
              <a:rPr lang="en-US" sz="1600" dirty="0">
                <a:latin typeface="Source Sans Pro Semibold" panose="020B0603030403020204" pitchFamily="34" charset="0"/>
              </a:rPr>
              <a:t>Financial aid estimate </a:t>
            </a:r>
            <a:br>
              <a:rPr lang="en-US" sz="1600" dirty="0">
                <a:latin typeface="Source Sans Pro Semibold" panose="020B0603030403020204" pitchFamily="34" charset="0"/>
              </a:rPr>
            </a:br>
            <a:r>
              <a:rPr lang="en-US" sz="1200" dirty="0">
                <a:latin typeface="Source Sans Pro Semibold" panose="020B0603030403020204" pitchFamily="34" charset="0"/>
              </a:rPr>
              <a:t>(</a:t>
            </a:r>
            <a:r>
              <a:rPr lang="en-US" sz="1100" dirty="0">
                <a:latin typeface="Source Sans Pro Semibold" panose="020B0603030403020204" pitchFamily="34" charset="0"/>
              </a:rPr>
              <a:t>FAFSA4caster tool or college net price calculator)</a:t>
            </a:r>
            <a:endParaRPr lang="en-US" sz="1600" dirty="0">
              <a:latin typeface="Source Sans Pro Semibold" panose="020B0603030403020204" pitchFamily="34" charset="0"/>
            </a:endParaRPr>
          </a:p>
        </p:txBody>
      </p:sp>
      <p:cxnSp>
        <p:nvCxnSpPr>
          <p:cNvPr id="86" name="Straight Connector 85">
            <a:extLst>
              <a:ext uri="{FF2B5EF4-FFF2-40B4-BE49-F238E27FC236}">
                <a16:creationId xmlns:a16="http://schemas.microsoft.com/office/drawing/2014/main" id="{31AF4E8E-9E9A-4307-B55C-C4B7ED32AA33}"/>
              </a:ext>
            </a:extLst>
          </p:cNvPr>
          <p:cNvCxnSpPr/>
          <p:nvPr/>
        </p:nvCxnSpPr>
        <p:spPr bwMode="auto">
          <a:xfrm>
            <a:off x="685800" y="3601514"/>
            <a:ext cx="3886200"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87" name="TextBox 86">
            <a:extLst>
              <a:ext uri="{FF2B5EF4-FFF2-40B4-BE49-F238E27FC236}">
                <a16:creationId xmlns:a16="http://schemas.microsoft.com/office/drawing/2014/main" id="{052EDFFF-48D3-4467-A60A-4F1998691C0E}"/>
              </a:ext>
            </a:extLst>
          </p:cNvPr>
          <p:cNvSpPr txBox="1"/>
          <p:nvPr/>
        </p:nvSpPr>
        <p:spPr>
          <a:xfrm>
            <a:off x="1329127" y="3983656"/>
            <a:ext cx="1391728" cy="338554"/>
          </a:xfrm>
          <a:prstGeom prst="rect">
            <a:avLst/>
          </a:prstGeom>
          <a:noFill/>
        </p:spPr>
        <p:txBody>
          <a:bodyPr wrap="none" rtlCol="0">
            <a:spAutoFit/>
          </a:bodyPr>
          <a:lstStyle/>
          <a:p>
            <a:pPr algn="l"/>
            <a:r>
              <a:rPr lang="en-US" sz="1600" dirty="0">
                <a:latin typeface="Source Sans Pro Semibold" panose="020B0603030403020204" pitchFamily="34" charset="0"/>
              </a:rPr>
              <a:t>Funding need</a:t>
            </a:r>
          </a:p>
        </p:txBody>
      </p:sp>
      <p:sp>
        <p:nvSpPr>
          <p:cNvPr id="92" name="Equals 91">
            <a:extLst>
              <a:ext uri="{FF2B5EF4-FFF2-40B4-BE49-F238E27FC236}">
                <a16:creationId xmlns:a16="http://schemas.microsoft.com/office/drawing/2014/main" id="{8AAB0AE9-0F75-4DBA-A1BE-A09B2458534E}"/>
              </a:ext>
            </a:extLst>
          </p:cNvPr>
          <p:cNvSpPr/>
          <p:nvPr/>
        </p:nvSpPr>
        <p:spPr bwMode="auto">
          <a:xfrm>
            <a:off x="685800" y="3844264"/>
            <a:ext cx="678764" cy="678764"/>
          </a:xfrm>
          <a:prstGeom prst="mathEqual">
            <a:avLst/>
          </a:prstGeom>
          <a:solidFill>
            <a:srgbClr val="0073BC"/>
          </a:solidFill>
          <a:ln>
            <a:noFill/>
          </a:ln>
          <a:effectLst/>
        </p:spPr>
        <p:txBody>
          <a:bodyPr rtlCol="0" anchor="ctr"/>
          <a:lstStyle/>
          <a:p>
            <a:pPr algn="ctr">
              <a:spcBef>
                <a:spcPct val="0"/>
              </a:spcBef>
              <a:spcAft>
                <a:spcPct val="25000"/>
              </a:spcAft>
              <a:buClr>
                <a:srgbClr val="FFFF99"/>
              </a:buClr>
              <a:tabLst>
                <a:tab pos="3886200" algn="dec"/>
                <a:tab pos="5032375" algn="dec"/>
                <a:tab pos="6169025" algn="dec"/>
                <a:tab pos="7315200" algn="dec"/>
              </a:tabLst>
            </a:pPr>
            <a:endParaRPr lang="en-US" sz="2000" dirty="0">
              <a:solidFill>
                <a:srgbClr val="000000"/>
              </a:solidFill>
              <a:latin typeface="Source Sans Pro Semibold" panose="020B0603030403020204" pitchFamily="34" charset="0"/>
            </a:endParaRPr>
          </a:p>
        </p:txBody>
      </p:sp>
      <p:sp>
        <p:nvSpPr>
          <p:cNvPr id="93" name="TextBox 92">
            <a:extLst>
              <a:ext uri="{FF2B5EF4-FFF2-40B4-BE49-F238E27FC236}">
                <a16:creationId xmlns:a16="http://schemas.microsoft.com/office/drawing/2014/main" id="{50A5A65F-93DF-4352-AFBB-CF4594951139}"/>
              </a:ext>
            </a:extLst>
          </p:cNvPr>
          <p:cNvSpPr txBox="1"/>
          <p:nvPr/>
        </p:nvSpPr>
        <p:spPr>
          <a:xfrm>
            <a:off x="734018" y="3062028"/>
            <a:ext cx="566181" cy="261610"/>
          </a:xfrm>
          <a:prstGeom prst="rect">
            <a:avLst/>
          </a:prstGeom>
          <a:noFill/>
        </p:spPr>
        <p:txBody>
          <a:bodyPr wrap="none" rtlCol="0">
            <a:spAutoFit/>
          </a:bodyPr>
          <a:lstStyle/>
          <a:p>
            <a:pPr algn="l"/>
            <a:r>
              <a:rPr lang="en-US" sz="1100" dirty="0">
                <a:latin typeface="Source Sans Pro Semibold" panose="020B0603030403020204" pitchFamily="34" charset="0"/>
              </a:rPr>
              <a:t>minus</a:t>
            </a:r>
          </a:p>
        </p:txBody>
      </p:sp>
      <p:sp>
        <p:nvSpPr>
          <p:cNvPr id="5" name="Minus Sign 4">
            <a:extLst>
              <a:ext uri="{FF2B5EF4-FFF2-40B4-BE49-F238E27FC236}">
                <a16:creationId xmlns:a16="http://schemas.microsoft.com/office/drawing/2014/main" id="{D99EAB7E-9BD2-4DF6-A770-452E657D2837}"/>
              </a:ext>
            </a:extLst>
          </p:cNvPr>
          <p:cNvSpPr/>
          <p:nvPr/>
        </p:nvSpPr>
        <p:spPr bwMode="auto">
          <a:xfrm>
            <a:off x="726981" y="2862238"/>
            <a:ext cx="580254" cy="338554"/>
          </a:xfrm>
          <a:prstGeom prst="mathMinus">
            <a:avLst/>
          </a:prstGeom>
          <a:solidFill>
            <a:srgbClr val="0073BC"/>
          </a:solidFill>
          <a:ln>
            <a:noFill/>
          </a:ln>
          <a:effectLst/>
        </p:spPr>
        <p:txBody>
          <a:bodyPr rtlCol="0" anchor="ctr"/>
          <a:lstStyle/>
          <a:p>
            <a:pPr algn="ctr">
              <a:spcBef>
                <a:spcPct val="0"/>
              </a:spcBef>
              <a:spcAft>
                <a:spcPct val="25000"/>
              </a:spcAft>
              <a:buClr>
                <a:srgbClr val="FFFF99"/>
              </a:buClr>
              <a:tabLst>
                <a:tab pos="3886200" algn="dec"/>
                <a:tab pos="5032375" algn="dec"/>
                <a:tab pos="6169025" algn="dec"/>
                <a:tab pos="7315200" algn="dec"/>
              </a:tabLst>
            </a:pPr>
            <a:endParaRPr lang="en-US" sz="2000" dirty="0">
              <a:solidFill>
                <a:srgbClr val="000000"/>
              </a:solidFill>
              <a:latin typeface="Source Sans Pro Semibold" panose="020B0603030403020204" pitchFamily="34" charset="0"/>
            </a:endParaRPr>
          </a:p>
        </p:txBody>
      </p:sp>
      <p:sp>
        <p:nvSpPr>
          <p:cNvPr id="33" name="TextBox 32">
            <a:extLst>
              <a:ext uri="{FF2B5EF4-FFF2-40B4-BE49-F238E27FC236}">
                <a16:creationId xmlns:a16="http://schemas.microsoft.com/office/drawing/2014/main" id="{543DBAE0-1822-4B2C-A830-985DA389569A}"/>
              </a:ext>
            </a:extLst>
          </p:cNvPr>
          <p:cNvSpPr txBox="1"/>
          <p:nvPr/>
        </p:nvSpPr>
        <p:spPr>
          <a:xfrm>
            <a:off x="734018" y="3732508"/>
            <a:ext cx="596638" cy="261610"/>
          </a:xfrm>
          <a:prstGeom prst="rect">
            <a:avLst/>
          </a:prstGeom>
          <a:noFill/>
        </p:spPr>
        <p:txBody>
          <a:bodyPr wrap="none" rtlCol="0">
            <a:spAutoFit/>
          </a:bodyPr>
          <a:lstStyle/>
          <a:p>
            <a:pPr algn="l"/>
            <a:r>
              <a:rPr lang="en-US" sz="1100" dirty="0">
                <a:latin typeface="Source Sans Pro Semibold" panose="020B0603030403020204" pitchFamily="34" charset="0"/>
              </a:rPr>
              <a:t>equals</a:t>
            </a:r>
          </a:p>
        </p:txBody>
      </p:sp>
    </p:spTree>
    <p:extLst>
      <p:ext uri="{BB962C8B-B14F-4D97-AF65-F5344CB8AC3E}">
        <p14:creationId xmlns:p14="http://schemas.microsoft.com/office/powerpoint/2010/main" val="22900567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9"/>
          <p:cNvGraphicFramePr/>
          <p:nvPr>
            <p:extLst>
              <p:ext uri="{D42A27DB-BD31-4B8C-83A1-F6EECF244321}">
                <p14:modId xmlns:p14="http://schemas.microsoft.com/office/powerpoint/2010/main" val="3672069044"/>
              </p:ext>
            </p:extLst>
          </p:nvPr>
        </p:nvGraphicFramePr>
        <p:xfrm>
          <a:off x="134471" y="1679359"/>
          <a:ext cx="8323729" cy="3948288"/>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a:extLst>
              <a:ext uri="{FF2B5EF4-FFF2-40B4-BE49-F238E27FC236}">
                <a16:creationId xmlns:a16="http://schemas.microsoft.com/office/drawing/2014/main" id="{60D2FB25-198B-2444-8DF2-9798171D6C09}"/>
              </a:ext>
            </a:extLst>
          </p:cNvPr>
          <p:cNvSpPr>
            <a:spLocks noGrp="1"/>
          </p:cNvSpPr>
          <p:nvPr>
            <p:ph type="title"/>
          </p:nvPr>
        </p:nvSpPr>
        <p:spPr>
          <a:xfrm>
            <a:off x="575234" y="1503002"/>
            <a:ext cx="7882966" cy="278746"/>
          </a:xfrm>
        </p:spPr>
        <p:txBody>
          <a:bodyPr/>
          <a:lstStyle/>
          <a:p>
            <a:r>
              <a:rPr lang="en-US" dirty="0"/>
              <a:t>How the typical family pays for college</a:t>
            </a:r>
          </a:p>
        </p:txBody>
      </p:sp>
      <p:sp>
        <p:nvSpPr>
          <p:cNvPr id="8" name="Text Placeholder 7">
            <a:extLst>
              <a:ext uri="{FF2B5EF4-FFF2-40B4-BE49-F238E27FC236}">
                <a16:creationId xmlns:a16="http://schemas.microsoft.com/office/drawing/2014/main" id="{BB97F744-4483-714E-835E-8D1A71F0E8D7}"/>
              </a:ext>
            </a:extLst>
          </p:cNvPr>
          <p:cNvSpPr>
            <a:spLocks noGrp="1"/>
          </p:cNvSpPr>
          <p:nvPr>
            <p:ph type="body" sz="quarter" idx="10"/>
          </p:nvPr>
        </p:nvSpPr>
        <p:spPr>
          <a:xfrm>
            <a:off x="575234" y="5910738"/>
            <a:ext cx="7882966" cy="198904"/>
          </a:xfrm>
        </p:spPr>
        <p:txBody>
          <a:bodyPr/>
          <a:lstStyle/>
          <a:p>
            <a:endParaRPr lang="en-US" dirty="0"/>
          </a:p>
          <a:p>
            <a:r>
              <a:rPr lang="en-US" dirty="0"/>
              <a:t>Source: SallieMae, 2023.</a:t>
            </a:r>
          </a:p>
        </p:txBody>
      </p:sp>
      <p:sp>
        <p:nvSpPr>
          <p:cNvPr id="2" name="Rectangle 1">
            <a:extLst>
              <a:ext uri="{FF2B5EF4-FFF2-40B4-BE49-F238E27FC236}">
                <a16:creationId xmlns:a16="http://schemas.microsoft.com/office/drawing/2014/main" id="{8EDDBF42-0E75-6944-AE65-C7F998BF7AC4}"/>
              </a:ext>
            </a:extLst>
          </p:cNvPr>
          <p:cNvSpPr/>
          <p:nvPr/>
        </p:nvSpPr>
        <p:spPr bwMode="auto">
          <a:xfrm>
            <a:off x="5737860" y="1703070"/>
            <a:ext cx="1748790" cy="320040"/>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chor="ctr"/>
          <a:lstStyle/>
          <a:p>
            <a:pPr algn="ctr">
              <a:spcBef>
                <a:spcPct val="0"/>
              </a:spcBef>
              <a:spcAft>
                <a:spcPct val="25000"/>
              </a:spcAft>
              <a:buClr>
                <a:srgbClr val="FFFF99"/>
              </a:buClr>
              <a:tabLst>
                <a:tab pos="3886200" algn="dec"/>
                <a:tab pos="5032375" algn="dec"/>
                <a:tab pos="6169025" algn="dec"/>
                <a:tab pos="7315200" algn="dec"/>
              </a:tabLst>
            </a:pPr>
            <a:endParaRPr lang="en-US" sz="2000" dirty="0">
              <a:solidFill>
                <a:srgbClr val="FF0000"/>
              </a:solidFill>
              <a:latin typeface="+mj-lt"/>
            </a:endParaRPr>
          </a:p>
        </p:txBody>
      </p:sp>
    </p:spTree>
    <p:extLst>
      <p:ext uri="{BB962C8B-B14F-4D97-AF65-F5344CB8AC3E}">
        <p14:creationId xmlns:p14="http://schemas.microsoft.com/office/powerpoint/2010/main" val="9242958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FFCF0-0032-A040-A616-59A8122A51A2}"/>
              </a:ext>
            </a:extLst>
          </p:cNvPr>
          <p:cNvSpPr>
            <a:spLocks noGrp="1"/>
          </p:cNvSpPr>
          <p:nvPr>
            <p:ph type="title"/>
          </p:nvPr>
        </p:nvSpPr>
        <p:spPr/>
        <p:txBody>
          <a:bodyPr/>
          <a:lstStyle/>
          <a:p>
            <a:r>
              <a:rPr lang="en-US" dirty="0"/>
              <a:t>Comparing different </a:t>
            </a:r>
            <a:br>
              <a:rPr lang="en-US" dirty="0"/>
            </a:br>
            <a:r>
              <a:rPr lang="en-US" dirty="0"/>
              <a:t>college savings options</a:t>
            </a:r>
          </a:p>
        </p:txBody>
      </p:sp>
      <p:graphicFrame>
        <p:nvGraphicFramePr>
          <p:cNvPr id="4" name="Table 7">
            <a:extLst>
              <a:ext uri="{FF2B5EF4-FFF2-40B4-BE49-F238E27FC236}">
                <a16:creationId xmlns:a16="http://schemas.microsoft.com/office/drawing/2014/main" id="{DDFFCF17-CA1C-4F48-8C93-01408FA6E7B6}"/>
              </a:ext>
            </a:extLst>
          </p:cNvPr>
          <p:cNvGraphicFramePr>
            <a:graphicFrameLocks noGrp="1"/>
          </p:cNvGraphicFramePr>
          <p:nvPr>
            <p:ph idx="1"/>
            <p:extLst>
              <p:ext uri="{D42A27DB-BD31-4B8C-83A1-F6EECF244321}">
                <p14:modId xmlns:p14="http://schemas.microsoft.com/office/powerpoint/2010/main" val="1189810573"/>
              </p:ext>
            </p:extLst>
          </p:nvPr>
        </p:nvGraphicFramePr>
        <p:xfrm>
          <a:off x="685799" y="1785377"/>
          <a:ext cx="7772402" cy="3624472"/>
        </p:xfrm>
        <a:graphic>
          <a:graphicData uri="http://schemas.openxmlformats.org/drawingml/2006/table">
            <a:tbl>
              <a:tblPr firstRow="1" bandRow="1">
                <a:tableStyleId>{7DF18680-E054-41AD-8BC1-D1AEF772440D}</a:tableStyleId>
              </a:tblPr>
              <a:tblGrid>
                <a:gridCol w="1106906">
                  <a:extLst>
                    <a:ext uri="{9D8B030D-6E8A-4147-A177-3AD203B41FA5}">
                      <a16:colId xmlns:a16="http://schemas.microsoft.com/office/drawing/2014/main" val="314469071"/>
                    </a:ext>
                  </a:extLst>
                </a:gridCol>
                <a:gridCol w="2221832">
                  <a:extLst>
                    <a:ext uri="{9D8B030D-6E8A-4147-A177-3AD203B41FA5}">
                      <a16:colId xmlns:a16="http://schemas.microsoft.com/office/drawing/2014/main" val="1546190452"/>
                    </a:ext>
                  </a:extLst>
                </a:gridCol>
                <a:gridCol w="2221832">
                  <a:extLst>
                    <a:ext uri="{9D8B030D-6E8A-4147-A177-3AD203B41FA5}">
                      <a16:colId xmlns:a16="http://schemas.microsoft.com/office/drawing/2014/main" val="2591706560"/>
                    </a:ext>
                  </a:extLst>
                </a:gridCol>
                <a:gridCol w="2221832">
                  <a:extLst>
                    <a:ext uri="{9D8B030D-6E8A-4147-A177-3AD203B41FA5}">
                      <a16:colId xmlns:a16="http://schemas.microsoft.com/office/drawing/2014/main" val="2550345443"/>
                    </a:ext>
                  </a:extLst>
                </a:gridCol>
              </a:tblGrid>
              <a:tr h="455569">
                <a:tc>
                  <a:txBody>
                    <a:bodyPr/>
                    <a:lstStyle/>
                    <a:p>
                      <a:pPr algn="l" fontAlgn="ctr"/>
                      <a:endParaRPr lang="en-US" sz="1400" b="0" i="0" u="none" strike="noStrike" dirty="0">
                        <a:solidFill>
                          <a:schemeClr val="accent6"/>
                        </a:solidFill>
                        <a:effectLst/>
                        <a:latin typeface="Source Sans Pro Semibold" panose="020B0603030403020204" pitchFamily="34" charset="0"/>
                      </a:endParaRPr>
                    </a:p>
                  </a:txBody>
                  <a:tcPr marL="9525" marR="9525" marT="9525"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rgbClr val="0073BC"/>
                    </a:solidFill>
                  </a:tcPr>
                </a:tc>
                <a:tc>
                  <a:txBody>
                    <a:bodyPr/>
                    <a:lstStyle/>
                    <a:p>
                      <a:pPr algn="l" fontAlgn="ctr"/>
                      <a:r>
                        <a:rPr lang="en-US" sz="1200" b="0" i="0" u="none" strike="noStrike" dirty="0">
                          <a:solidFill>
                            <a:schemeClr val="accent6"/>
                          </a:solidFill>
                          <a:effectLst/>
                          <a:latin typeface="Source Sans Pro Semibold" panose="020B0603030403020204" pitchFamily="34" charset="0"/>
                        </a:rPr>
                        <a:t>529 PLAN</a:t>
                      </a:r>
                    </a:p>
                  </a:txBody>
                  <a:tcPr marR="9525" marT="9525"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rgbClr val="0073BC"/>
                    </a:solidFill>
                  </a:tcPr>
                </a:tc>
                <a:tc>
                  <a:txBody>
                    <a:bodyPr/>
                    <a:lstStyle/>
                    <a:p>
                      <a:pPr algn="l" fontAlgn="ctr"/>
                      <a:r>
                        <a:rPr lang="en-US" sz="1200" b="0" i="0" u="none" strike="noStrike" dirty="0">
                          <a:solidFill>
                            <a:schemeClr val="accent6"/>
                          </a:solidFill>
                          <a:effectLst/>
                          <a:latin typeface="Source Sans Pro Semibold" panose="020B0603030403020204" pitchFamily="34" charset="0"/>
                        </a:rPr>
                        <a:t>CUSTODIAL ACCOUNT </a:t>
                      </a:r>
                      <a:r>
                        <a:rPr lang="en-US" sz="1000" b="0" i="0" u="none" strike="noStrike" dirty="0">
                          <a:solidFill>
                            <a:schemeClr val="accent6"/>
                          </a:solidFill>
                          <a:effectLst/>
                          <a:latin typeface="Source Sans Pro Semibold" panose="020B0603030403020204" pitchFamily="34" charset="0"/>
                        </a:rPr>
                        <a:t>(UGMA/UTMA)</a:t>
                      </a:r>
                      <a:endParaRPr lang="en-US" sz="1200" b="0" i="0" u="none" strike="noStrike" dirty="0">
                        <a:solidFill>
                          <a:schemeClr val="accent6"/>
                        </a:solidFill>
                        <a:effectLst/>
                        <a:latin typeface="Source Sans Pro Semibold" panose="020B0603030403020204" pitchFamily="34" charset="0"/>
                      </a:endParaRPr>
                    </a:p>
                  </a:txBody>
                  <a:tcPr marR="9525" marT="9525"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rgbClr val="0073BC"/>
                    </a:solidFill>
                  </a:tcPr>
                </a:tc>
                <a:tc>
                  <a:txBody>
                    <a:bodyPr/>
                    <a:lstStyle/>
                    <a:p>
                      <a:pPr algn="l" fontAlgn="ctr"/>
                      <a:r>
                        <a:rPr lang="en-US" sz="1200" b="0" i="0" u="none" strike="noStrike" dirty="0">
                          <a:solidFill>
                            <a:schemeClr val="accent6"/>
                          </a:solidFill>
                          <a:effectLst/>
                          <a:latin typeface="Source Sans Pro Semibold" panose="020B0603030403020204" pitchFamily="34" charset="0"/>
                        </a:rPr>
                        <a:t>ROTH IRA</a:t>
                      </a:r>
                    </a:p>
                  </a:txBody>
                  <a:tcPr marR="9525" marT="9525"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rgbClr val="0073BC"/>
                    </a:solidFill>
                  </a:tcPr>
                </a:tc>
                <a:extLst>
                  <a:ext uri="{0D108BD9-81ED-4DB2-BD59-A6C34878D82A}">
                    <a16:rowId xmlns:a16="http://schemas.microsoft.com/office/drawing/2014/main" val="2820269816"/>
                  </a:ext>
                </a:extLst>
              </a:tr>
              <a:tr h="387267">
                <a:tc>
                  <a:txBody>
                    <a:bodyPr/>
                    <a:lstStyle/>
                    <a:p>
                      <a:pPr algn="l" fontAlgn="ctr"/>
                      <a:r>
                        <a:rPr lang="en-US" sz="1050" b="0" i="0" u="none" strike="noStrike" dirty="0">
                          <a:solidFill>
                            <a:srgbClr val="000000"/>
                          </a:solidFill>
                          <a:effectLst/>
                          <a:latin typeface="Source Sans Pro Semibold" panose="020B0603030403020204" pitchFamily="34" charset="0"/>
                        </a:rPr>
                        <a:t>Control of assets</a:t>
                      </a:r>
                    </a:p>
                  </a:txBody>
                  <a:tcPr marR="9525" marT="27432" marB="27432">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rgbClr val="D0E3F4"/>
                    </a:solidFill>
                  </a:tcPr>
                </a:tc>
                <a:tc>
                  <a:txBody>
                    <a:bodyPr/>
                    <a:lstStyle/>
                    <a:p>
                      <a:pPr algn="l" fontAlgn="ctr"/>
                      <a:r>
                        <a:rPr lang="en-US" sz="1000" b="0" i="0" u="none" strike="noStrike" dirty="0">
                          <a:solidFill>
                            <a:srgbClr val="000000"/>
                          </a:solidFill>
                          <a:effectLst/>
                          <a:latin typeface="Source Sans Pro Light" panose="020B0403030403020204" pitchFamily="34" charset="0"/>
                        </a:rPr>
                        <a:t>Owner of account, who may change beneficiary at any time</a:t>
                      </a:r>
                    </a:p>
                  </a:txBody>
                  <a:tcPr marR="27432" marT="27432" marB="27432">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rgbClr val="D0E3F4"/>
                    </a:solidFill>
                  </a:tcPr>
                </a:tc>
                <a:tc>
                  <a:txBody>
                    <a:bodyPr/>
                    <a:lstStyle/>
                    <a:p>
                      <a:pPr algn="l" fontAlgn="ctr"/>
                      <a:r>
                        <a:rPr lang="en-US" sz="1000" b="0" i="0" u="none" strike="noStrike" dirty="0">
                          <a:solidFill>
                            <a:srgbClr val="000000"/>
                          </a:solidFill>
                          <a:effectLst/>
                          <a:latin typeface="Source Sans Pro Light" panose="020B0403030403020204" pitchFamily="34" charset="0"/>
                        </a:rPr>
                        <a:t>Beneficiary becomes owner at age of majority</a:t>
                      </a:r>
                    </a:p>
                  </a:txBody>
                  <a:tcPr marR="27432" marT="27432" marB="27432">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rgbClr val="D0E3F4"/>
                    </a:solidFill>
                  </a:tcPr>
                </a:tc>
                <a:tc>
                  <a:txBody>
                    <a:bodyPr/>
                    <a:lstStyle/>
                    <a:p>
                      <a:pPr algn="l" fontAlgn="ctr"/>
                      <a:r>
                        <a:rPr lang="en-US" sz="1000" b="0" i="0" u="none" strike="noStrike" dirty="0">
                          <a:solidFill>
                            <a:srgbClr val="000000"/>
                          </a:solidFill>
                          <a:effectLst/>
                          <a:latin typeface="Source Sans Pro Light" panose="020B0403030403020204" pitchFamily="34" charset="0"/>
                        </a:rPr>
                        <a:t>Owner of account</a:t>
                      </a:r>
                    </a:p>
                  </a:txBody>
                  <a:tcPr marR="27432" marT="27432" marB="27432">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rgbClr val="D0E3F4"/>
                    </a:solidFill>
                  </a:tcPr>
                </a:tc>
                <a:extLst>
                  <a:ext uri="{0D108BD9-81ED-4DB2-BD59-A6C34878D82A}">
                    <a16:rowId xmlns:a16="http://schemas.microsoft.com/office/drawing/2014/main" val="3445796225"/>
                  </a:ext>
                </a:extLst>
              </a:tr>
              <a:tr h="909071">
                <a:tc>
                  <a:txBody>
                    <a:bodyPr/>
                    <a:lstStyle/>
                    <a:p>
                      <a:pPr algn="l" fontAlgn="ctr"/>
                      <a:r>
                        <a:rPr lang="en-US" sz="1050" b="0" i="0" u="none" strike="noStrike" dirty="0">
                          <a:solidFill>
                            <a:srgbClr val="000000"/>
                          </a:solidFill>
                          <a:effectLst/>
                          <a:latin typeface="Source Sans Pro Semibold" panose="020B0603030403020204" pitchFamily="34" charset="0"/>
                        </a:rPr>
                        <a:t>Federal tax benefits</a:t>
                      </a:r>
                    </a:p>
                  </a:txBody>
                  <a:tcPr marR="9525" marT="27432" marB="27432">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rgbClr val="D0E3F4"/>
                    </a:solidFill>
                  </a:tcPr>
                </a:tc>
                <a:tc>
                  <a:txBody>
                    <a:bodyPr/>
                    <a:lstStyle/>
                    <a:p>
                      <a:pPr algn="l" fontAlgn="ctr"/>
                      <a:r>
                        <a:rPr lang="en-US" sz="1000" b="0" i="0" u="none" strike="noStrike" dirty="0">
                          <a:solidFill>
                            <a:srgbClr val="000000"/>
                          </a:solidFill>
                          <a:effectLst/>
                          <a:latin typeface="Source Sans Pro Light" panose="020B0403030403020204" pitchFamily="34" charset="0"/>
                        </a:rPr>
                        <a:t>After-tax contributions grow and distribute tax free for qualified college expenses (or up to $10,000 per student, per year in K–12 tuition)*</a:t>
                      </a:r>
                      <a:endParaRPr lang="en-US" sz="1000" b="0" i="0" u="none" strike="noStrike" dirty="0">
                        <a:solidFill>
                          <a:srgbClr val="FF0000"/>
                        </a:solidFill>
                        <a:effectLst/>
                        <a:latin typeface="Source Sans Pro Light" panose="020B0403030403020204" pitchFamily="34" charset="0"/>
                      </a:endParaRPr>
                    </a:p>
                  </a:txBody>
                  <a:tcPr marR="27432" marT="27432" marB="27432">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rgbClr val="D0E3F4"/>
                    </a:solidFill>
                  </a:tcPr>
                </a:tc>
                <a:tc>
                  <a:txBody>
                    <a:bodyPr/>
                    <a:lstStyle/>
                    <a:p>
                      <a:pPr algn="l" fontAlgn="ctr"/>
                      <a:r>
                        <a:rPr lang="en-US" sz="1000" b="0" i="0" u="none" strike="noStrike" dirty="0">
                          <a:solidFill>
                            <a:schemeClr val="accent4"/>
                          </a:solidFill>
                          <a:effectLst/>
                          <a:latin typeface="Source Sans Pro Light" panose="020B0403030403020204" pitchFamily="34" charset="0"/>
                        </a:rPr>
                        <a:t>After-tax contributions. First $1,250 in unearned income not taxed. The next $1,250 taxed at child’s tax bracket, and excess earnings are generally taxed at the parent’s marginal tax bracket</a:t>
                      </a:r>
                    </a:p>
                  </a:txBody>
                  <a:tcPr marR="27432" marT="27432" marB="27432">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rgbClr val="D0E3F4"/>
                    </a:solidFill>
                  </a:tcPr>
                </a:tc>
                <a:tc>
                  <a:txBody>
                    <a:bodyPr/>
                    <a:lstStyle/>
                    <a:p>
                      <a:pPr algn="l" fontAlgn="ctr"/>
                      <a:r>
                        <a:rPr lang="en-US" sz="1000" b="0" i="0" u="none" strike="noStrike" dirty="0">
                          <a:solidFill>
                            <a:srgbClr val="000000"/>
                          </a:solidFill>
                          <a:effectLst/>
                          <a:latin typeface="Source Sans Pro Light" panose="020B0403030403020204" pitchFamily="34" charset="0"/>
                        </a:rPr>
                        <a:t>Contributions withdrawn without tax and penalty for any reason. Withdrawal of account earnings for higher education expenses not subject to an early withdrawal penalty</a:t>
                      </a:r>
                      <a:r>
                        <a:rPr lang="en-US" sz="1000" baseline="30000" dirty="0">
                          <a:solidFill>
                            <a:srgbClr val="000000"/>
                          </a:solidFill>
                        </a:rPr>
                        <a:t>§</a:t>
                      </a:r>
                      <a:endParaRPr lang="en-US" sz="1000" b="0" i="0" u="none" strike="noStrike" dirty="0">
                        <a:solidFill>
                          <a:srgbClr val="000000"/>
                        </a:solidFill>
                        <a:effectLst/>
                        <a:latin typeface="Source Sans Pro Light" panose="020B0403030403020204" pitchFamily="34" charset="0"/>
                      </a:endParaRPr>
                    </a:p>
                  </a:txBody>
                  <a:tcPr marR="27432" marT="27432" marB="27432">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rgbClr val="D0E3F4"/>
                    </a:solidFill>
                  </a:tcPr>
                </a:tc>
                <a:extLst>
                  <a:ext uri="{0D108BD9-81ED-4DB2-BD59-A6C34878D82A}">
                    <a16:rowId xmlns:a16="http://schemas.microsoft.com/office/drawing/2014/main" val="697803048"/>
                  </a:ext>
                </a:extLst>
              </a:tr>
              <a:tr h="668434">
                <a:tc>
                  <a:txBody>
                    <a:bodyPr/>
                    <a:lstStyle/>
                    <a:p>
                      <a:pPr algn="l" fontAlgn="ctr"/>
                      <a:r>
                        <a:rPr lang="en-US" sz="1050" b="0" i="0" u="none" strike="noStrike" dirty="0">
                          <a:solidFill>
                            <a:srgbClr val="000000"/>
                          </a:solidFill>
                          <a:effectLst/>
                          <a:latin typeface="Source Sans Pro Semibold" panose="020B0603030403020204" pitchFamily="34" charset="0"/>
                        </a:rPr>
                        <a:t>Annual contributions </a:t>
                      </a:r>
                    </a:p>
                  </a:txBody>
                  <a:tcPr marR="9525" marT="27432" marB="27432">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rgbClr val="D0E3F4"/>
                    </a:solidFill>
                  </a:tcPr>
                </a:tc>
                <a:tc>
                  <a:txBody>
                    <a:bodyPr/>
                    <a:lstStyle/>
                    <a:p>
                      <a:pPr algn="l" fontAlgn="ctr"/>
                      <a:r>
                        <a:rPr lang="en-US" sz="1000" b="0" i="0" u="none" strike="noStrike" dirty="0">
                          <a:solidFill>
                            <a:srgbClr val="000000"/>
                          </a:solidFill>
                          <a:effectLst/>
                          <a:latin typeface="Source Sans Pro Light" panose="020B0403030403020204" pitchFamily="34" charset="0"/>
                        </a:rPr>
                        <a:t>May front-load up to five years’ worth </a:t>
                      </a:r>
                      <a:br>
                        <a:rPr lang="en-US" sz="1000" b="0" i="0" u="none" strike="noStrike" dirty="0">
                          <a:solidFill>
                            <a:srgbClr val="000000"/>
                          </a:solidFill>
                          <a:effectLst/>
                          <a:latin typeface="Source Sans Pro Light" panose="020B0403030403020204" pitchFamily="34" charset="0"/>
                        </a:rPr>
                      </a:br>
                      <a:r>
                        <a:rPr lang="en-US" sz="1000" b="0" i="0" u="none" strike="noStrike" dirty="0">
                          <a:solidFill>
                            <a:srgbClr val="000000"/>
                          </a:solidFill>
                          <a:effectLst/>
                          <a:latin typeface="Source Sans Pro Light" panose="020B0403030403020204" pitchFamily="34" charset="0"/>
                        </a:rPr>
                        <a:t>of gifts at one time ($85,000 for individuals/$170,000 for married couples)</a:t>
                      </a:r>
                    </a:p>
                  </a:txBody>
                  <a:tcPr marR="27432" marT="27432" marB="27432">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rgbClr val="D0E3F4"/>
                    </a:solidFill>
                  </a:tcPr>
                </a:tc>
                <a:tc>
                  <a:txBody>
                    <a:bodyPr/>
                    <a:lstStyle/>
                    <a:p>
                      <a:pPr algn="l" fontAlgn="ctr"/>
                      <a:r>
                        <a:rPr lang="en-US" sz="1000" b="0" i="0" u="none" strike="noStrike" dirty="0">
                          <a:solidFill>
                            <a:srgbClr val="000000"/>
                          </a:solidFill>
                          <a:effectLst/>
                          <a:latin typeface="Source Sans Pro Light" panose="020B0403030403020204" pitchFamily="34" charset="0"/>
                        </a:rPr>
                        <a:t>$17,000 for individuals/</a:t>
                      </a:r>
                      <a:br>
                        <a:rPr lang="en-US" sz="1000" b="0" i="0" u="none" strike="noStrike" dirty="0">
                          <a:solidFill>
                            <a:srgbClr val="000000"/>
                          </a:solidFill>
                          <a:effectLst/>
                          <a:latin typeface="Source Sans Pro Light" panose="020B0403030403020204" pitchFamily="34" charset="0"/>
                        </a:rPr>
                      </a:br>
                      <a:r>
                        <a:rPr lang="en-US" sz="1000" b="0" i="0" u="none" strike="noStrike" dirty="0">
                          <a:solidFill>
                            <a:srgbClr val="000000"/>
                          </a:solidFill>
                          <a:effectLst/>
                          <a:latin typeface="Source Sans Pro Light" panose="020B0403030403020204" pitchFamily="34" charset="0"/>
                        </a:rPr>
                        <a:t>$34,000 for married couples</a:t>
                      </a:r>
                    </a:p>
                  </a:txBody>
                  <a:tcPr marR="27432" marT="27432" marB="27432">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rgbClr val="D0E3F4"/>
                    </a:solidFill>
                  </a:tcPr>
                </a:tc>
                <a:tc>
                  <a:txBody>
                    <a:bodyPr/>
                    <a:lstStyle/>
                    <a:p>
                      <a:pPr algn="l" fontAlgn="ctr"/>
                      <a:r>
                        <a:rPr lang="en-US" sz="1000" b="0" i="0" u="none" strike="noStrike" dirty="0">
                          <a:solidFill>
                            <a:srgbClr val="000000"/>
                          </a:solidFill>
                          <a:effectLst/>
                          <a:latin typeface="Source Sans Pro Light" panose="020B0403030403020204" pitchFamily="34" charset="0"/>
                        </a:rPr>
                        <a:t>$6,500 ($7,500 for taxpayers age 50 and over). Must have taxable compensation, and the limit is phased out based on income</a:t>
                      </a:r>
                    </a:p>
                  </a:txBody>
                  <a:tcPr marR="27432" marT="27432" marB="27432">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rgbClr val="D0E3F4"/>
                    </a:solidFill>
                  </a:tcPr>
                </a:tc>
                <a:extLst>
                  <a:ext uri="{0D108BD9-81ED-4DB2-BD59-A6C34878D82A}">
                    <a16:rowId xmlns:a16="http://schemas.microsoft.com/office/drawing/2014/main" val="3472461187"/>
                  </a:ext>
                </a:extLst>
              </a:tr>
              <a:tr h="387267">
                <a:tc>
                  <a:txBody>
                    <a:bodyPr/>
                    <a:lstStyle/>
                    <a:p>
                      <a:pPr algn="l" fontAlgn="ctr"/>
                      <a:r>
                        <a:rPr lang="en-US" sz="1050" b="0" i="0" u="none" strike="noStrike" dirty="0">
                          <a:solidFill>
                            <a:srgbClr val="000000"/>
                          </a:solidFill>
                          <a:effectLst/>
                          <a:latin typeface="Source Sans Pro Semibold" panose="020B0603030403020204" pitchFamily="34" charset="0"/>
                        </a:rPr>
                        <a:t>Federal financial aid treatment</a:t>
                      </a:r>
                      <a:r>
                        <a:rPr lang="en-US" sz="1050" b="0" i="0" u="none" strike="noStrike" baseline="30000" dirty="0">
                          <a:solidFill>
                            <a:srgbClr val="000000"/>
                          </a:solidFill>
                          <a:effectLst/>
                          <a:latin typeface="Source Sans Pro Semibold" panose="020B0603030403020204" pitchFamily="34" charset="0"/>
                        </a:rPr>
                        <a:t>†</a:t>
                      </a:r>
                    </a:p>
                  </a:txBody>
                  <a:tcPr marR="9525" marT="27432" marB="27432">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rgbClr val="D0E3F4"/>
                    </a:solidFill>
                  </a:tcPr>
                </a:tc>
                <a:tc>
                  <a:txBody>
                    <a:bodyPr/>
                    <a:lstStyle/>
                    <a:p>
                      <a:pPr algn="l" fontAlgn="ctr"/>
                      <a:r>
                        <a:rPr lang="en-US" sz="1000" b="0" i="0" u="none" strike="noStrike" dirty="0">
                          <a:solidFill>
                            <a:srgbClr val="000000"/>
                          </a:solidFill>
                          <a:effectLst/>
                          <a:latin typeface="Source Sans Pro Light" panose="020B0403030403020204" pitchFamily="34" charset="0"/>
                        </a:rPr>
                        <a:t>Parent asset (favorable)</a:t>
                      </a:r>
                    </a:p>
                  </a:txBody>
                  <a:tcPr marR="27432" marT="27432" marB="27432">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rgbClr val="D0E3F4"/>
                    </a:solidFill>
                  </a:tcPr>
                </a:tc>
                <a:tc>
                  <a:txBody>
                    <a:bodyPr/>
                    <a:lstStyle/>
                    <a:p>
                      <a:pPr algn="l" fontAlgn="ctr"/>
                      <a:r>
                        <a:rPr lang="en-US" sz="1000" b="0" i="0" u="none" strike="noStrike" dirty="0">
                          <a:solidFill>
                            <a:srgbClr val="000000"/>
                          </a:solidFill>
                          <a:effectLst/>
                          <a:latin typeface="Source Sans Pro Light" panose="020B0403030403020204" pitchFamily="34" charset="0"/>
                        </a:rPr>
                        <a:t>Student asset (less favorable)</a:t>
                      </a:r>
                    </a:p>
                  </a:txBody>
                  <a:tcPr marR="27432" marT="27432" marB="27432">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rgbClr val="D0E3F4"/>
                    </a:solidFill>
                  </a:tcPr>
                </a:tc>
                <a:tc>
                  <a:txBody>
                    <a:bodyPr/>
                    <a:lstStyle/>
                    <a:p>
                      <a:pPr algn="l" fontAlgn="ctr"/>
                      <a:r>
                        <a:rPr lang="en-US" sz="1000" b="0" i="0" u="none" strike="noStrike" dirty="0">
                          <a:solidFill>
                            <a:srgbClr val="000000"/>
                          </a:solidFill>
                          <a:effectLst/>
                          <a:latin typeface="Source Sans Pro Light" panose="020B0403030403020204" pitchFamily="34" charset="0"/>
                        </a:rPr>
                        <a:t>Not counted as asset</a:t>
                      </a:r>
                    </a:p>
                  </a:txBody>
                  <a:tcPr marR="27432" marT="27432" marB="27432">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rgbClr val="D0E3F4"/>
                    </a:solidFill>
                  </a:tcPr>
                </a:tc>
                <a:extLst>
                  <a:ext uri="{0D108BD9-81ED-4DB2-BD59-A6C34878D82A}">
                    <a16:rowId xmlns:a16="http://schemas.microsoft.com/office/drawing/2014/main" val="1794361707"/>
                  </a:ext>
                </a:extLst>
              </a:tr>
              <a:tr h="668434">
                <a:tc>
                  <a:txBody>
                    <a:bodyPr/>
                    <a:lstStyle/>
                    <a:p>
                      <a:pPr algn="l" fontAlgn="ctr"/>
                      <a:r>
                        <a:rPr lang="en-US" sz="1050" b="0" i="0" u="none" strike="noStrike" dirty="0">
                          <a:solidFill>
                            <a:srgbClr val="000000"/>
                          </a:solidFill>
                          <a:effectLst/>
                          <a:latin typeface="Source Sans Pro Semibold" panose="020B0603030403020204" pitchFamily="34" charset="0"/>
                        </a:rPr>
                        <a:t>Allowed use </a:t>
                      </a:r>
                      <a:br>
                        <a:rPr lang="en-US" sz="1050" b="0" i="0" u="none" strike="noStrike" dirty="0">
                          <a:solidFill>
                            <a:srgbClr val="000000"/>
                          </a:solidFill>
                          <a:effectLst/>
                          <a:latin typeface="Source Sans Pro Semibold" panose="020B0603030403020204" pitchFamily="34" charset="0"/>
                        </a:rPr>
                      </a:br>
                      <a:r>
                        <a:rPr lang="en-US" sz="1050" b="0" i="0" u="none" strike="noStrike" dirty="0">
                          <a:solidFill>
                            <a:srgbClr val="000000"/>
                          </a:solidFill>
                          <a:effectLst/>
                          <a:latin typeface="Source Sans Pro Semibold" panose="020B0603030403020204" pitchFamily="34" charset="0"/>
                        </a:rPr>
                        <a:t>of funds</a:t>
                      </a:r>
                      <a:r>
                        <a:rPr lang="en-US" sz="1050" b="0" i="0" u="none" strike="noStrike" baseline="30000" dirty="0">
                          <a:solidFill>
                            <a:srgbClr val="000000"/>
                          </a:solidFill>
                          <a:effectLst/>
                          <a:latin typeface="Source Sans Pro Semibold" panose="020B0603030403020204" pitchFamily="34" charset="0"/>
                        </a:rPr>
                        <a:t>‡</a:t>
                      </a:r>
                    </a:p>
                  </a:txBody>
                  <a:tcPr marR="9525" marT="27432" marB="27432">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rgbClr val="D0E3F4"/>
                    </a:solidFill>
                  </a:tcPr>
                </a:tc>
                <a:tc>
                  <a:txBody>
                    <a:bodyPr/>
                    <a:lstStyle/>
                    <a:p>
                      <a:pPr algn="l" fontAlgn="ctr"/>
                      <a:r>
                        <a:rPr lang="en-US" sz="1000" b="0" i="0" u="none" strike="noStrike" dirty="0">
                          <a:solidFill>
                            <a:srgbClr val="000000"/>
                          </a:solidFill>
                          <a:effectLst/>
                          <a:latin typeface="Source Sans Pro Light" panose="020B0403030403020204" pitchFamily="34" charset="0"/>
                        </a:rPr>
                        <a:t>Tuition, room and board, qualified apprenticeship programs, and other qualified expenses at any accredited college. Up to $10,000 annually per student for K–12 tuition</a:t>
                      </a:r>
                    </a:p>
                  </a:txBody>
                  <a:tcPr marR="27432" marT="27432" marB="27432">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rgbClr val="D0E3F4"/>
                    </a:solidFill>
                  </a:tcPr>
                </a:tc>
                <a:tc>
                  <a:txBody>
                    <a:bodyPr/>
                    <a:lstStyle/>
                    <a:p>
                      <a:pPr algn="l" fontAlgn="ctr"/>
                      <a:r>
                        <a:rPr lang="en-US" sz="1000" b="0" i="0" u="none" strike="noStrike" dirty="0">
                          <a:solidFill>
                            <a:srgbClr val="000000"/>
                          </a:solidFill>
                          <a:effectLst/>
                          <a:latin typeface="Source Sans Pro Light" panose="020B0403030403020204" pitchFamily="34" charset="0"/>
                        </a:rPr>
                        <a:t>Funds must be used on behalf of the minor</a:t>
                      </a:r>
                    </a:p>
                  </a:txBody>
                  <a:tcPr marR="27432" marT="27432" marB="27432">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rgbClr val="D0E3F4"/>
                    </a:solidFill>
                  </a:tcPr>
                </a:tc>
                <a:tc>
                  <a:txBody>
                    <a:bodyPr/>
                    <a:lstStyle/>
                    <a:p>
                      <a:pPr algn="l" fontAlgn="ctr"/>
                      <a:r>
                        <a:rPr lang="en-US" sz="1000" b="0" i="0" u="none" strike="noStrike" dirty="0">
                          <a:solidFill>
                            <a:srgbClr val="000000"/>
                          </a:solidFill>
                          <a:effectLst/>
                          <a:latin typeface="Source Sans Pro Light" panose="020B0403030403020204" pitchFamily="34" charset="0"/>
                        </a:rPr>
                        <a:t>Can be used for retirement, education, and up to $10,000 for first-time home purchase</a:t>
                      </a:r>
                    </a:p>
                  </a:txBody>
                  <a:tcPr marR="27432" marT="27432" marB="27432">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rgbClr val="D0E3F4"/>
                    </a:solidFill>
                  </a:tcPr>
                </a:tc>
                <a:extLst>
                  <a:ext uri="{0D108BD9-81ED-4DB2-BD59-A6C34878D82A}">
                    <a16:rowId xmlns:a16="http://schemas.microsoft.com/office/drawing/2014/main" val="3008316950"/>
                  </a:ext>
                </a:extLst>
              </a:tr>
            </a:tbl>
          </a:graphicData>
        </a:graphic>
      </p:graphicFrame>
      <p:sp>
        <p:nvSpPr>
          <p:cNvPr id="9" name="Text Placeholder 8">
            <a:extLst>
              <a:ext uri="{FF2B5EF4-FFF2-40B4-BE49-F238E27FC236}">
                <a16:creationId xmlns:a16="http://schemas.microsoft.com/office/drawing/2014/main" id="{00442D1B-B061-4552-8AF6-186BBA94A5A8}"/>
              </a:ext>
            </a:extLst>
          </p:cNvPr>
          <p:cNvSpPr>
            <a:spLocks noGrp="1"/>
          </p:cNvSpPr>
          <p:nvPr>
            <p:ph type="body" sz="quarter" idx="10"/>
          </p:nvPr>
        </p:nvSpPr>
        <p:spPr>
          <a:xfrm>
            <a:off x="464668" y="5478379"/>
            <a:ext cx="7882966" cy="711473"/>
          </a:xfrm>
        </p:spPr>
        <p:txBody>
          <a:bodyPr/>
          <a:lstStyle/>
          <a:p>
            <a:pPr marL="114300" indent="-114300">
              <a:spcAft>
                <a:spcPts val="200"/>
              </a:spcAft>
              <a:tabLst>
                <a:tab pos="57150" algn="r"/>
              </a:tabLst>
            </a:pPr>
            <a:r>
              <a:rPr lang="en-US" dirty="0">
                <a:latin typeface="+mn-lt"/>
              </a:rPr>
              <a:t>	*	Federal tax-free distributions (taken after December 31, 2017). Earnings may be subject to state income taxes in certain states. </a:t>
            </a:r>
          </a:p>
          <a:p>
            <a:pPr marL="114300" indent="-114300">
              <a:spcAft>
                <a:spcPts val="200"/>
              </a:spcAft>
              <a:tabLst>
                <a:tab pos="57150" algn="r"/>
              </a:tabLst>
            </a:pPr>
            <a:r>
              <a:rPr lang="en-US" dirty="0">
                <a:latin typeface="+mn-lt"/>
              </a:rPr>
              <a:t>	†	Other types of financial aid calculations may differ from FAFSA.</a:t>
            </a:r>
          </a:p>
          <a:p>
            <a:pPr marL="114300" indent="-114300">
              <a:spcAft>
                <a:spcPts val="200"/>
              </a:spcAft>
              <a:tabLst>
                <a:tab pos="57150" algn="r"/>
              </a:tabLst>
            </a:pPr>
            <a:r>
              <a:rPr lang="en-US" dirty="0">
                <a:latin typeface="+mn-lt"/>
              </a:rPr>
              <a:t>	‡	Withdrawn earnings subject to federal tax and 10% penalty if not used for qualified expenses. A 529 plan can also be used to pay off student loans (up to $10,000 total).</a:t>
            </a:r>
          </a:p>
          <a:p>
            <a:pPr marL="114300" indent="-114300">
              <a:spcAft>
                <a:spcPts val="200"/>
              </a:spcAft>
              <a:tabLst>
                <a:tab pos="57150" algn="r"/>
              </a:tabLst>
            </a:pPr>
            <a:r>
              <a:rPr lang="en-US" sz="800" baseline="1000" dirty="0"/>
              <a:t>	§	</a:t>
            </a:r>
            <a:r>
              <a:rPr lang="en-US" sz="800" dirty="0"/>
              <a:t>R</a:t>
            </a:r>
            <a:r>
              <a:rPr lang="en-US" dirty="0">
                <a:latin typeface="+mn-lt"/>
              </a:rPr>
              <a:t>oth distributions are free from taxes and penalty if the account is held for 5 years and there has been a qualifying event such as the account owner turning age 59½.</a:t>
            </a:r>
          </a:p>
        </p:txBody>
      </p:sp>
    </p:spTree>
    <p:extLst>
      <p:ext uri="{BB962C8B-B14F-4D97-AF65-F5344CB8AC3E}">
        <p14:creationId xmlns:p14="http://schemas.microsoft.com/office/powerpoint/2010/main" val="8501936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9622" name="Rectangle 1030"/>
          <p:cNvSpPr>
            <a:spLocks noGrp="1" noChangeArrowheads="1"/>
          </p:cNvSpPr>
          <p:nvPr>
            <p:ph type="title"/>
          </p:nvPr>
        </p:nvSpPr>
        <p:spPr/>
        <p:txBody>
          <a:bodyPr/>
          <a:lstStyle/>
          <a:p>
            <a:r>
              <a:rPr lang="en-US" dirty="0"/>
              <a:t>Understanding financial aid</a:t>
            </a:r>
          </a:p>
        </p:txBody>
      </p:sp>
      <p:sp>
        <p:nvSpPr>
          <p:cNvPr id="22" name="Content Placeholder 1">
            <a:extLst>
              <a:ext uri="{FF2B5EF4-FFF2-40B4-BE49-F238E27FC236}">
                <a16:creationId xmlns:a16="http://schemas.microsoft.com/office/drawing/2014/main" id="{3D746D56-2B65-7C44-B7CE-211D84759AAF}"/>
              </a:ext>
            </a:extLst>
          </p:cNvPr>
          <p:cNvSpPr>
            <a:spLocks noGrp="1"/>
          </p:cNvSpPr>
          <p:nvPr>
            <p:ph idx="1"/>
          </p:nvPr>
        </p:nvSpPr>
        <p:spPr>
          <a:xfrm>
            <a:off x="575233" y="1953304"/>
            <a:ext cx="8062329" cy="3798974"/>
          </a:xfrm>
        </p:spPr>
        <p:txBody>
          <a:bodyPr/>
          <a:lstStyle/>
          <a:p>
            <a:r>
              <a:rPr lang="en-US" sz="1800" dirty="0"/>
              <a:t>Broadly considers household finances and includes an asset test and income test</a:t>
            </a:r>
          </a:p>
          <a:p>
            <a:r>
              <a:rPr lang="en-US" sz="1800" dirty="0"/>
              <a:t>Items not (currently) considered on the asset test</a:t>
            </a:r>
          </a:p>
          <a:p>
            <a:pPr lvl="2"/>
            <a:r>
              <a:rPr lang="en-US" sz="1400" dirty="0"/>
              <a:t>Retirement savings (401(k), IRA, etc.)</a:t>
            </a:r>
          </a:p>
          <a:p>
            <a:pPr lvl="2"/>
            <a:r>
              <a:rPr lang="en-US" sz="1400" dirty="0"/>
              <a:t>529 account owned by non-parent (ex. grandparent)</a:t>
            </a:r>
          </a:p>
          <a:p>
            <a:pPr lvl="2"/>
            <a:r>
              <a:rPr lang="en-US" sz="1400" dirty="0"/>
              <a:t>Equity in primary residence</a:t>
            </a:r>
          </a:p>
          <a:p>
            <a:pPr lvl="2"/>
            <a:r>
              <a:rPr lang="en-US" sz="1400" dirty="0"/>
              <a:t>Small-business ownership (family owned/controlled, less than 100 FT employees)</a:t>
            </a:r>
          </a:p>
          <a:p>
            <a:pPr lvl="2"/>
            <a:r>
              <a:rPr lang="en-US" sz="1400" dirty="0"/>
              <a:t>Cash value of life insurance</a:t>
            </a:r>
          </a:p>
          <a:p>
            <a:pPr lvl="2"/>
            <a:r>
              <a:rPr lang="en-US" sz="1400" dirty="0"/>
              <a:t>Personal possessions</a:t>
            </a:r>
          </a:p>
          <a:p>
            <a:r>
              <a:rPr lang="en-US" sz="1800" dirty="0"/>
              <a:t>Parent asset (5.6% factor) vs. child asset (20% factor)</a:t>
            </a:r>
          </a:p>
          <a:p>
            <a:r>
              <a:rPr lang="en-US" sz="1800" dirty="0"/>
              <a:t>“Base year” for calculating aid is two years prior (e.g., 2021 for 2023–24 school year)</a:t>
            </a:r>
          </a:p>
        </p:txBody>
      </p:sp>
      <p:sp>
        <p:nvSpPr>
          <p:cNvPr id="7" name="Text Placeholder 6">
            <a:extLst>
              <a:ext uri="{FF2B5EF4-FFF2-40B4-BE49-F238E27FC236}">
                <a16:creationId xmlns:a16="http://schemas.microsoft.com/office/drawing/2014/main" id="{982DCB7D-3943-4AF4-92FE-102895D83602}"/>
              </a:ext>
            </a:extLst>
          </p:cNvPr>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26524638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9622" name="Rectangle 1030"/>
          <p:cNvSpPr>
            <a:spLocks noGrp="1" noChangeArrowheads="1"/>
          </p:cNvSpPr>
          <p:nvPr>
            <p:ph type="title"/>
          </p:nvPr>
        </p:nvSpPr>
        <p:spPr/>
        <p:txBody>
          <a:bodyPr/>
          <a:lstStyle/>
          <a:p>
            <a:r>
              <a:rPr lang="en-US" dirty="0"/>
              <a:t>Understanding financial aid (cont.)</a:t>
            </a:r>
          </a:p>
        </p:txBody>
      </p:sp>
      <p:sp>
        <p:nvSpPr>
          <p:cNvPr id="22" name="Content Placeholder 1">
            <a:extLst>
              <a:ext uri="{FF2B5EF4-FFF2-40B4-BE49-F238E27FC236}">
                <a16:creationId xmlns:a16="http://schemas.microsoft.com/office/drawing/2014/main" id="{3D746D56-2B65-7C44-B7CE-211D84759AAF}"/>
              </a:ext>
            </a:extLst>
          </p:cNvPr>
          <p:cNvSpPr>
            <a:spLocks noGrp="1"/>
          </p:cNvSpPr>
          <p:nvPr>
            <p:ph idx="1"/>
          </p:nvPr>
        </p:nvSpPr>
        <p:spPr/>
        <p:txBody>
          <a:bodyPr/>
          <a:lstStyle/>
          <a:p>
            <a:r>
              <a:rPr lang="en-US" sz="2000" dirty="0"/>
              <a:t>Many private colleges will require the CSS-Profile in addition to FAFSA</a:t>
            </a:r>
          </a:p>
          <a:p>
            <a:r>
              <a:rPr lang="en-US" sz="2000" dirty="0"/>
              <a:t>Potential pitfalls that may impact aid</a:t>
            </a:r>
          </a:p>
          <a:p>
            <a:pPr lvl="1"/>
            <a:r>
              <a:rPr lang="en-US" sz="1800" dirty="0"/>
              <a:t>Income test impact on distribution from grandparent-owned 529</a:t>
            </a:r>
          </a:p>
          <a:p>
            <a:pPr lvl="1"/>
            <a:r>
              <a:rPr lang="en-US" sz="1800" dirty="0"/>
              <a:t>Large financial transaction two years prior to first FAFSA filing</a:t>
            </a:r>
            <a:endParaRPr lang="en-US" sz="2000" dirty="0"/>
          </a:p>
          <a:p>
            <a:r>
              <a:rPr lang="en-US" sz="2000" dirty="0"/>
              <a:t>FAFSA changes on the way for 2024–25 school year</a:t>
            </a:r>
          </a:p>
          <a:p>
            <a:pPr lvl="1"/>
            <a:r>
              <a:rPr lang="en-US" sz="1800" dirty="0"/>
              <a:t>Simplified form</a:t>
            </a:r>
          </a:p>
          <a:p>
            <a:pPr lvl="1"/>
            <a:r>
              <a:rPr lang="en-US" sz="1800" dirty="0"/>
              <a:t>No income test penalty for grandparent-owned 529 withdrawals</a:t>
            </a:r>
          </a:p>
          <a:p>
            <a:pPr lvl="1"/>
            <a:r>
              <a:rPr lang="en-US" sz="1800" dirty="0"/>
              <a:t>No advantage for families w/multiple students in college at same time</a:t>
            </a:r>
          </a:p>
          <a:p>
            <a:endParaRPr lang="en-US" sz="2000" dirty="0"/>
          </a:p>
        </p:txBody>
      </p:sp>
      <p:sp>
        <p:nvSpPr>
          <p:cNvPr id="2" name="Text Placeholder 1">
            <a:extLst>
              <a:ext uri="{FF2B5EF4-FFF2-40B4-BE49-F238E27FC236}">
                <a16:creationId xmlns:a16="http://schemas.microsoft.com/office/drawing/2014/main" id="{22F22653-C463-44B7-BB33-DE9B2A3B257D}"/>
              </a:ext>
            </a:extLst>
          </p:cNvPr>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407376513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ELTIME" val="9/26/2016 1:54:02 PM"/>
</p:tagLst>
</file>

<file path=ppt/tags/tag2.xml><?xml version="1.0" encoding="utf-8"?>
<p:tagLst xmlns:a="http://schemas.openxmlformats.org/drawingml/2006/main" xmlns:r="http://schemas.openxmlformats.org/officeDocument/2006/relationships" xmlns:p="http://schemas.openxmlformats.org/presentationml/2006/main">
  <p:tag name="SELTIME" val="9/26/2016 1:54:06 PM"/>
</p:tagLst>
</file>

<file path=ppt/tags/tag3.xml><?xml version="1.0" encoding="utf-8"?>
<p:tagLst xmlns:a="http://schemas.openxmlformats.org/drawingml/2006/main" xmlns:r="http://schemas.openxmlformats.org/officeDocument/2006/relationships" xmlns:p="http://schemas.openxmlformats.org/presentationml/2006/main">
  <p:tag name="SELTIME" val="11/28/2018 4:43:29 PM"/>
</p:tagLst>
</file>

<file path=ppt/tags/tag4.xml><?xml version="1.0" encoding="utf-8"?>
<p:tagLst xmlns:a="http://schemas.openxmlformats.org/drawingml/2006/main" xmlns:r="http://schemas.openxmlformats.org/officeDocument/2006/relationships" xmlns:p="http://schemas.openxmlformats.org/presentationml/2006/main">
  <p:tag name="SELTIME" val="9/26/2016 1:54:13 PM"/>
</p:tagLst>
</file>

<file path=ppt/tags/tag5.xml><?xml version="1.0" encoding="utf-8"?>
<p:tagLst xmlns:a="http://schemas.openxmlformats.org/drawingml/2006/main" xmlns:r="http://schemas.openxmlformats.org/officeDocument/2006/relationships" xmlns:p="http://schemas.openxmlformats.org/presentationml/2006/main">
  <p:tag name="SELTIME" val="11/28/2018 4:43:32 PM"/>
</p:tagLst>
</file>

<file path=ppt/theme/theme1.xml><?xml version="1.0" encoding="utf-8"?>
<a:theme xmlns:a="http://schemas.openxmlformats.org/drawingml/2006/main" name="2015_PI_WM_template">
  <a:themeElements>
    <a:clrScheme name="Wealth Management">
      <a:dk1>
        <a:srgbClr val="003463"/>
      </a:dk1>
      <a:lt1>
        <a:srgbClr val="005F6C"/>
      </a:lt1>
      <a:dk2>
        <a:srgbClr val="285A21"/>
      </a:dk2>
      <a:lt2>
        <a:srgbClr val="C68F1D"/>
      </a:lt2>
      <a:accent1>
        <a:srgbClr val="BA6027"/>
      </a:accent1>
      <a:accent2>
        <a:srgbClr val="96132B"/>
      </a:accent2>
      <a:accent3>
        <a:srgbClr val="4E1C65"/>
      </a:accent3>
      <a:accent4>
        <a:srgbClr val="0C0C0C"/>
      </a:accent4>
      <a:accent5>
        <a:srgbClr val="50AEE2"/>
      </a:accent5>
      <a:accent6>
        <a:srgbClr val="FFFFFF"/>
      </a:accent6>
      <a:hlink>
        <a:srgbClr val="808080"/>
      </a:hlink>
      <a:folHlink>
        <a:srgbClr val="CDDDE9"/>
      </a:folHlink>
    </a:clrScheme>
    <a:fontScheme name="Wealth Management">
      <a:majorFont>
        <a:latin typeface="Source Sans Pro"/>
        <a:ea typeface=""/>
        <a:cs typeface=""/>
      </a:majorFont>
      <a:minorFont>
        <a:latin typeface="Source Sans Pro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lstStyle>
        <a:defPPr algn="ctr">
          <a:spcBef>
            <a:spcPct val="0"/>
          </a:spcBef>
          <a:spcAft>
            <a:spcPct val="25000"/>
          </a:spcAft>
          <a:buClr>
            <a:srgbClr val="FFFF99"/>
          </a:buClr>
          <a:tabLst>
            <a:tab pos="3886200" algn="dec"/>
            <a:tab pos="5032375" algn="dec"/>
            <a:tab pos="6169025" algn="dec"/>
            <a:tab pos="7315200" algn="dec"/>
          </a:tabLst>
          <a:defRPr sz="2000" dirty="0">
            <a:solidFill>
              <a:srgbClr val="000000"/>
            </a:solidFill>
            <a:latin typeface="+mj-lt"/>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1019175" rtl="0" eaLnBrk="1" fontAlgn="base" latinLnBrk="0" hangingPunct="1">
          <a:lnSpc>
            <a:spcPct val="100000"/>
          </a:lnSpc>
          <a:spcBef>
            <a:spcPct val="0"/>
          </a:spcBef>
          <a:spcAft>
            <a:spcPct val="0"/>
          </a:spcAft>
          <a:buClrTx/>
          <a:buSzTx/>
          <a:buFontTx/>
          <a:buNone/>
          <a:tabLst/>
          <a:defRPr kumimoji="0" lang="en-US" sz="2000" b="0" i="0" u="none" strike="noStrike" cap="none" normalizeH="0" baseline="0">
            <a:ln>
              <a:noFill/>
            </a:ln>
            <a:solidFill>
              <a:schemeClr val="tx1"/>
            </a:solidFill>
            <a:effectLst/>
            <a:latin typeface="Gotham C2 Text" charset="0"/>
            <a:ea typeface="ＭＳ Ｐゴシック" charset="0"/>
            <a:cs typeface="ＭＳ Ｐゴシック" charset="0"/>
          </a:defRPr>
        </a:defPPr>
      </a:lstStyle>
    </a:lnDef>
    <a:txDef>
      <a:spPr>
        <a:noFill/>
      </a:spPr>
      <a:bodyPr wrap="none" rtlCol="0">
        <a:spAutoFit/>
      </a:bodyPr>
      <a:lstStyle>
        <a:defPPr algn="l">
          <a:defRPr sz="1400" dirty="0" smtClean="0">
            <a:latin typeface="+mn-lt"/>
          </a:defRPr>
        </a:defPPr>
      </a:lstStyle>
    </a:txDef>
  </a:objectDefaults>
  <a:extraClrSchemeLst>
    <a:extraClrScheme>
      <a:clrScheme name="3_Default Design 1">
        <a:dk1>
          <a:srgbClr val="000000"/>
        </a:dk1>
        <a:lt1>
          <a:srgbClr val="FFFFFF"/>
        </a:lt1>
        <a:dk2>
          <a:srgbClr val="1A7FBA"/>
        </a:dk2>
        <a:lt2>
          <a:srgbClr val="808080"/>
        </a:lt2>
        <a:accent1>
          <a:srgbClr val="EBA539"/>
        </a:accent1>
        <a:accent2>
          <a:srgbClr val="84C2EA"/>
        </a:accent2>
        <a:accent3>
          <a:srgbClr val="FFFFFF"/>
        </a:accent3>
        <a:accent4>
          <a:srgbClr val="000000"/>
        </a:accent4>
        <a:accent5>
          <a:srgbClr val="F3CFAE"/>
        </a:accent5>
        <a:accent6>
          <a:srgbClr val="77B0D4"/>
        </a:accent6>
        <a:hlink>
          <a:srgbClr val="D91355"/>
        </a:hlink>
        <a:folHlink>
          <a:srgbClr val="25AC6D"/>
        </a:folHlink>
      </a:clrScheme>
      <a:clrMap bg1="lt1" tx1="dk1" bg2="lt2" tx2="dk2" accent1="accent1" accent2="accent2" accent3="accent3" accent4="accent4" accent5="accent5" accent6="accent6" hlink="hlink" folHlink="folHlink"/>
    </a:extraClrScheme>
    <a:extraClrScheme>
      <a:clrScheme name="3_Default Design 2">
        <a:dk1>
          <a:srgbClr val="E7603D"/>
        </a:dk1>
        <a:lt1>
          <a:srgbClr val="84C2EA"/>
        </a:lt1>
        <a:dk2>
          <a:srgbClr val="2B9E9C"/>
        </a:dk2>
        <a:lt2>
          <a:srgbClr val="F0B146"/>
        </a:lt2>
        <a:accent1>
          <a:srgbClr val="8BB141"/>
        </a:accent1>
        <a:accent2>
          <a:srgbClr val="B13469"/>
        </a:accent2>
        <a:accent3>
          <a:srgbClr val="ACCCCB"/>
        </a:accent3>
        <a:accent4>
          <a:srgbClr val="70A5C8"/>
        </a:accent4>
        <a:accent5>
          <a:srgbClr val="C4D5B0"/>
        </a:accent5>
        <a:accent6>
          <a:srgbClr val="A02E5E"/>
        </a:accent6>
        <a:hlink>
          <a:srgbClr val="808080"/>
        </a:hlink>
        <a:folHlink>
          <a:srgbClr val="000000"/>
        </a:folHlink>
      </a:clrScheme>
      <a:clrMap bg1="dk2" tx1="lt1" bg2="dk1" tx2="lt2" accent1="accent1" accent2="accent2" accent3="accent3" accent4="accent4" accent5="accent5" accent6="accent6" hlink="hlink" folHlink="folHlink"/>
    </a:extraClrScheme>
    <a:extraClrScheme>
      <a:clrScheme name="3_Default Design 1">
        <a:dk1>
          <a:srgbClr val="004675"/>
        </a:dk1>
        <a:lt1>
          <a:srgbClr val="1B7FBA"/>
        </a:lt1>
        <a:dk2>
          <a:srgbClr val="4B81A5"/>
        </a:dk2>
        <a:lt2>
          <a:srgbClr val="589DC6"/>
        </a:lt2>
        <a:accent1>
          <a:srgbClr val="87CAE0"/>
        </a:accent1>
        <a:accent2>
          <a:srgbClr val="50AEE2"/>
        </a:accent2>
        <a:accent3>
          <a:srgbClr val="ABC0D9"/>
        </a:accent3>
        <a:accent4>
          <a:srgbClr val="003A63"/>
        </a:accent4>
        <a:accent5>
          <a:srgbClr val="C3E1ED"/>
        </a:accent5>
        <a:accent6>
          <a:srgbClr val="489DCD"/>
        </a:accent6>
        <a:hlink>
          <a:srgbClr val="D3E8F0"/>
        </a:hlink>
        <a:folHlink>
          <a:srgbClr val="000000"/>
        </a:folHlink>
      </a:clrScheme>
      <a:clrMap bg1="lt1" tx1="dk1" bg2="lt2" tx2="dk2" accent1="accent1" accent2="accent2" accent3="accent3" accent4="accent4" accent5="accent5" accent6="accent6" hlink="hlink" folHlink="folHlink"/>
    </a:extraClrScheme>
    <a:extraClrScheme>
      <a:clrScheme name="3_Default Design 1">
        <a:dk1>
          <a:srgbClr val="000000"/>
        </a:dk1>
        <a:lt1>
          <a:srgbClr val="FFFFFF"/>
        </a:lt1>
        <a:dk2>
          <a:srgbClr val="1A7FBA"/>
        </a:dk2>
        <a:lt2>
          <a:srgbClr val="808080"/>
        </a:lt2>
        <a:accent1>
          <a:srgbClr val="EBA539"/>
        </a:accent1>
        <a:accent2>
          <a:srgbClr val="84C2EA"/>
        </a:accent2>
        <a:accent3>
          <a:srgbClr val="FFFFFF"/>
        </a:accent3>
        <a:accent4>
          <a:srgbClr val="000000"/>
        </a:accent4>
        <a:accent5>
          <a:srgbClr val="F3CFAE"/>
        </a:accent5>
        <a:accent6>
          <a:srgbClr val="77B0D4"/>
        </a:accent6>
        <a:hlink>
          <a:srgbClr val="D91355"/>
        </a:hlink>
        <a:folHlink>
          <a:srgbClr val="25AC6D"/>
        </a:folHlink>
      </a:clrScheme>
      <a:clrMap bg1="lt1" tx1="dk1" bg2="lt2" tx2="dk2" accent1="accent1" accent2="accent2" accent3="accent3" accent4="accent4" accent5="accent5" accent6="accent6" hlink="hlink" folHlink="folHlink"/>
    </a:extraClrScheme>
    <a:extraClrScheme>
      <a:clrScheme name="3_Default Design 2">
        <a:dk1>
          <a:srgbClr val="004675"/>
        </a:dk1>
        <a:lt1>
          <a:srgbClr val="1B7FBA"/>
        </a:lt1>
        <a:dk2>
          <a:srgbClr val="4B81A5"/>
        </a:dk2>
        <a:lt2>
          <a:srgbClr val="589DC6"/>
        </a:lt2>
        <a:accent1>
          <a:srgbClr val="87CAE0"/>
        </a:accent1>
        <a:accent2>
          <a:srgbClr val="50AEE2"/>
        </a:accent2>
        <a:accent3>
          <a:srgbClr val="ABC0D9"/>
        </a:accent3>
        <a:accent4>
          <a:srgbClr val="003A63"/>
        </a:accent4>
        <a:accent5>
          <a:srgbClr val="C3E1ED"/>
        </a:accent5>
        <a:accent6>
          <a:srgbClr val="489DCD"/>
        </a:accent6>
        <a:hlink>
          <a:srgbClr val="DDE8F0"/>
        </a:hlink>
        <a:folHlink>
          <a:srgbClr val="0000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16_WM_Templates.pptx" id="{C36817A2-A78F-45E1-88E5-D9DBE76D94D9}" vid="{B7B6FA1D-3A84-4A16-AFE5-B4175605F1EF}"/>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item1.xml><?xml version="1.0" encoding="utf-8"?>
<VariableListDefinition name="Computed" displayName="Computed" id="6e379aa1-2aa6-4a8c-b142-fa9cd70c2df8" isdomainofvalue="False" dataSourceId="b12576aa-2be6-4b3e-9016-a12d8c879851"/>
</file>

<file path=customXml/item2.xml><?xml version="1.0" encoding="utf-8"?>
<VariableList UniqueId="5fe8899c-77b0-4608-b952-9bb224ba58bd" Name="System" ContentType="XML" MajorVersion="0" MinorVersion="1" isLocalCopy="False" IsBaseObject="False" DataSourceId="bb135412-cebc-426f-bc47-cfc0a0bf5b35" DataSourceMajorVersion="0" DataSourceMinorVersion="1"/>
</file>

<file path=customXml/item3.xml><?xml version="1.0" encoding="utf-8"?>
<AllExternalAdhocVariableMappings/>
</file>

<file path=customXml/item4.xml><?xml version="1.0" encoding="utf-8"?>
<VariableListDefinition name="AD_HOC" displayName="AD_HOC" id="34c30211-2781-4fbb-b618-2d14a4c62c57" isdomainofvalue="False" dataSourceId="30484c88-3486-4630-aded-ecc810a1c354"/>
</file>

<file path=customXml/item5.xml><?xml version="1.0" encoding="utf-8"?>
<VariableList UniqueId="34c30211-2781-4fbb-b618-2d14a4c62c57" Name="AD_HOC" ContentType="XML" MajorVersion="0" MinorVersion="1" isLocalCopy="False" IsBaseObject="False" DataSourceId="30484c88-3486-4630-aded-ecc810a1c354" DataSourceMajorVersion="0" DataSourceMinorVersion="1"/>
</file>

<file path=customXml/item6.xml><?xml version="1.0" encoding="utf-8"?>
<VariableListDefinition name="System" displayName="System" id="5fe8899c-77b0-4608-b952-9bb224ba58bd" isdomainofvalue="False" dataSourceId="bb135412-cebc-426f-bc47-cfc0a0bf5b35"/>
</file>

<file path=customXml/item7.xml><?xml version="1.0" encoding="utf-8"?>
<VariableList UniqueId="6e379aa1-2aa6-4a8c-b142-fa9cd70c2df8" Name="Computed" ContentType="XML" MajorVersion="0" MinorVersion="1" isLocalCopy="False" IsBaseObject="False" DataSourceId="b12576aa-2be6-4b3e-9016-a12d8c879851" DataSourceMajorVersion="0" DataSourceMinorVersion="1"/>
</file>

<file path=customXml/itemProps1.xml><?xml version="1.0" encoding="utf-8"?>
<ds:datastoreItem xmlns:ds="http://schemas.openxmlformats.org/officeDocument/2006/customXml" ds:itemID="{67BD5E43-BF1E-4278-81EE-D386E0EBBA41}">
  <ds:schemaRefs/>
</ds:datastoreItem>
</file>

<file path=customXml/itemProps2.xml><?xml version="1.0" encoding="utf-8"?>
<ds:datastoreItem xmlns:ds="http://schemas.openxmlformats.org/officeDocument/2006/customXml" ds:itemID="{78CD397D-C9AE-4EE4-B540-2F6CDEDE05F6}">
  <ds:schemaRefs/>
</ds:datastoreItem>
</file>

<file path=customXml/itemProps3.xml><?xml version="1.0" encoding="utf-8"?>
<ds:datastoreItem xmlns:ds="http://schemas.openxmlformats.org/officeDocument/2006/customXml" ds:itemID="{20014242-1E28-4C82-AE85-2BDC13D7FF55}">
  <ds:schemaRefs/>
</ds:datastoreItem>
</file>

<file path=customXml/itemProps4.xml><?xml version="1.0" encoding="utf-8"?>
<ds:datastoreItem xmlns:ds="http://schemas.openxmlformats.org/officeDocument/2006/customXml" ds:itemID="{0125C1F3-9417-41EF-A9EC-C37903410E84}">
  <ds:schemaRefs/>
</ds:datastoreItem>
</file>

<file path=customXml/itemProps5.xml><?xml version="1.0" encoding="utf-8"?>
<ds:datastoreItem xmlns:ds="http://schemas.openxmlformats.org/officeDocument/2006/customXml" ds:itemID="{5E3E6059-792D-431E-A5C0-98BC5FF638FE}">
  <ds:schemaRefs/>
</ds:datastoreItem>
</file>

<file path=customXml/itemProps6.xml><?xml version="1.0" encoding="utf-8"?>
<ds:datastoreItem xmlns:ds="http://schemas.openxmlformats.org/officeDocument/2006/customXml" ds:itemID="{E88C4997-5645-4477-9D3C-431BF3A71B3C}">
  <ds:schemaRefs/>
</ds:datastoreItem>
</file>

<file path=customXml/itemProps7.xml><?xml version="1.0" encoding="utf-8"?>
<ds:datastoreItem xmlns:ds="http://schemas.openxmlformats.org/officeDocument/2006/customXml" ds:itemID="{D3C95FB9-2A68-41A4-8EBE-AF8D2D7161B9}">
  <ds:schemaRefs/>
</ds:datastoreItem>
</file>

<file path=docProps/app.xml><?xml version="1.0" encoding="utf-8"?>
<Properties xmlns="http://schemas.openxmlformats.org/officeDocument/2006/extended-properties" xmlns:vt="http://schemas.openxmlformats.org/officeDocument/2006/docPropsVTypes">
  <Template/>
  <TotalTime>5226</TotalTime>
  <Words>5676</Words>
  <Application>Microsoft Office PowerPoint</Application>
  <PresentationFormat>On-screen Show (4:3)</PresentationFormat>
  <Paragraphs>260</Paragraphs>
  <Slides>23</Slides>
  <Notes>23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Arial</vt:lpstr>
      <vt:lpstr>Arial Black</vt:lpstr>
      <vt:lpstr>Gotham C1 Head</vt:lpstr>
      <vt:lpstr>Gotham C2 Text</vt:lpstr>
      <vt:lpstr>Source Sans Pro</vt:lpstr>
      <vt:lpstr>Source Sans Pro Light</vt:lpstr>
      <vt:lpstr>Source Sans Pro Semibold</vt:lpstr>
      <vt:lpstr>2015_PI_WM_template</vt:lpstr>
      <vt:lpstr>Navigating the road to college</vt:lpstr>
      <vt:lpstr>Topics for today</vt:lpstr>
      <vt:lpstr>Current college planning trends</vt:lpstr>
      <vt:lpstr>Financing college education</vt:lpstr>
      <vt:lpstr>Solving the college funding puzzle</vt:lpstr>
      <vt:lpstr>How the typical family pays for college</vt:lpstr>
      <vt:lpstr>Comparing different  college savings options</vt:lpstr>
      <vt:lpstr>Understanding financial aid</vt:lpstr>
      <vt:lpstr>Understanding financial aid (cont.)</vt:lpstr>
      <vt:lpstr>College loan options</vt:lpstr>
      <vt:lpstr>Tax benefits for education</vt:lpstr>
      <vt:lpstr>Other financing considerations</vt:lpstr>
      <vt:lpstr>Student action plan  for high school</vt:lpstr>
      <vt:lpstr>Freshmen &amp; sophomore years:  Getting started</vt:lpstr>
      <vt:lpstr>Junior year: Sharpen the focus</vt:lpstr>
      <vt:lpstr>Senior year: Finish strong</vt:lpstr>
      <vt:lpstr>Planning considerations</vt:lpstr>
      <vt:lpstr>Planning considerations</vt:lpstr>
      <vt:lpstr>Planning considerations (cont.)</vt:lpstr>
      <vt:lpstr>Additional resources</vt:lpstr>
      <vt:lpstr>Appendix: State specific information  on 529 provision conformity</vt:lpstr>
      <vt:lpstr>PowerPoint Presentation</vt:lpstr>
      <vt:lpstr>PowerPoint Presentation</vt:lpstr>
    </vt:vector>
  </TitlesOfParts>
  <Company>Putnam Investments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tax-smart strategies  of successful women in retirement</dc:title>
  <dc:creator>Steve Madero</dc:creator>
  <cp:lastModifiedBy>Kendra Rideout</cp:lastModifiedBy>
  <cp:revision>496</cp:revision>
  <cp:lastPrinted>2018-12-06T16:41:47Z</cp:lastPrinted>
  <dcterms:created xsi:type="dcterms:W3CDTF">2016-09-14T13:23:21Z</dcterms:created>
  <dcterms:modified xsi:type="dcterms:W3CDTF">2023-08-17T13:35:08Z</dcterms:modified>
</cp:coreProperties>
</file>