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8"/>
  </p:sldMasterIdLst>
  <p:notesMasterIdLst>
    <p:notesMasterId r:id="rId31"/>
  </p:notesMasterIdLst>
  <p:handoutMasterIdLst>
    <p:handoutMasterId r:id="rId32"/>
  </p:handoutMasterIdLst>
  <p:sldIdLst>
    <p:sldId id="794" r:id="rId9"/>
    <p:sldId id="884" r:id="rId10"/>
    <p:sldId id="855" r:id="rId11"/>
    <p:sldId id="790" r:id="rId12"/>
    <p:sldId id="886" r:id="rId13"/>
    <p:sldId id="888" r:id="rId14"/>
    <p:sldId id="879" r:id="rId15"/>
    <p:sldId id="889" r:id="rId16"/>
    <p:sldId id="789" r:id="rId17"/>
    <p:sldId id="866" r:id="rId18"/>
    <p:sldId id="890" r:id="rId19"/>
    <p:sldId id="891" r:id="rId20"/>
    <p:sldId id="892" r:id="rId21"/>
    <p:sldId id="900" r:id="rId22"/>
    <p:sldId id="893" r:id="rId23"/>
    <p:sldId id="894" r:id="rId24"/>
    <p:sldId id="901" r:id="rId25"/>
    <p:sldId id="795" r:id="rId26"/>
    <p:sldId id="824" r:id="rId27"/>
    <p:sldId id="898" r:id="rId28"/>
    <p:sldId id="899" r:id="rId29"/>
    <p:sldId id="822" r:id="rId30"/>
  </p:sldIdLst>
  <p:sldSz cx="9144000" cy="6858000" type="screen4x3"/>
  <p:notesSz cx="7315200" cy="9601200"/>
  <p:custDataLst>
    <p:custData r:id="rId2"/>
    <p:custData r:id="rId1"/>
    <p:custData r:id="rId6"/>
    <p:custData r:id="rId5"/>
    <p:custData r:id="rId4"/>
    <p:custData r:id="rId3"/>
    <p:custData r:id="rId7"/>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3936" userDrawn="1">
          <p15:clr>
            <a:srgbClr val="A4A3A4"/>
          </p15:clr>
        </p15:guide>
        <p15:guide id="3" orient="horz" pos="4152" userDrawn="1">
          <p15:clr>
            <a:srgbClr val="A4A3A4"/>
          </p15:clr>
        </p15:guide>
        <p15:guide id="4" orient="horz" pos="3504" userDrawn="1">
          <p15:clr>
            <a:srgbClr val="A4A3A4"/>
          </p15:clr>
        </p15:guide>
        <p15:guide id="5" orient="horz" pos="384" userDrawn="1">
          <p15:clr>
            <a:srgbClr val="A4A3A4"/>
          </p15:clr>
        </p15:guide>
        <p15:guide id="6" orient="horz" pos="1014" userDrawn="1">
          <p15:clr>
            <a:srgbClr val="A4A3A4"/>
          </p15:clr>
        </p15:guide>
        <p15:guide id="7" orient="horz" pos="1344" userDrawn="1">
          <p15:clr>
            <a:srgbClr val="A4A3A4"/>
          </p15:clr>
        </p15:guide>
        <p15:guide id="8" orient="horz" pos="2808" userDrawn="1">
          <p15:clr>
            <a:srgbClr val="A4A3A4"/>
          </p15:clr>
        </p15:guide>
        <p15:guide id="9" orient="horz" pos="2544" userDrawn="1">
          <p15:clr>
            <a:srgbClr val="A4A3A4"/>
          </p15:clr>
        </p15:guide>
        <p15:guide id="10" pos="504" userDrawn="1">
          <p15:clr>
            <a:srgbClr val="A4A3A4"/>
          </p15:clr>
        </p15:guide>
        <p15:guide id="11" pos="5760" userDrawn="1">
          <p15:clr>
            <a:srgbClr val="A4A3A4"/>
          </p15:clr>
        </p15:guide>
        <p15:guide id="12" pos="2832" userDrawn="1">
          <p15:clr>
            <a:srgbClr val="A4A3A4"/>
          </p15:clr>
        </p15:guide>
        <p15:guide id="13" pos="5232" userDrawn="1">
          <p15:clr>
            <a:srgbClr val="A4A3A4"/>
          </p15:clr>
        </p15:guide>
        <p15:guide id="14" pos="2928" userDrawn="1">
          <p15:clr>
            <a:srgbClr val="A4A3A4"/>
          </p15:clr>
        </p15:guide>
        <p15:guide id="15" pos="1632" userDrawn="1">
          <p15:clr>
            <a:srgbClr val="A4A3A4"/>
          </p15:clr>
        </p15:guide>
        <p15:guide id="16" pos="5112" userDrawn="1">
          <p15:clr>
            <a:srgbClr val="A4A3A4"/>
          </p15:clr>
        </p15:guide>
        <p15:guide id="17" pos="912" userDrawn="1">
          <p15:clr>
            <a:srgbClr val="A4A3A4"/>
          </p15:clr>
        </p15:guide>
        <p15:guide id="18" orient="horz" pos="2160" userDrawn="1">
          <p15:clr>
            <a:srgbClr val="A4A3A4"/>
          </p15:clr>
        </p15:guide>
      </p15:sldGuideLst>
    </p:ext>
    <p:ext uri="{2D200454-40CA-4A62-9FC3-DE9A4176ACB9}">
      <p15:notesGuideLst xmlns:p15="http://schemas.microsoft.com/office/powerpoint/2012/main">
        <p15:guide id="2" orient="horz" pos="302" userDrawn="1">
          <p15:clr>
            <a:srgbClr val="A4A3A4"/>
          </p15:clr>
        </p15:guide>
        <p15:guide id="3" pos="4249" userDrawn="1">
          <p15:clr>
            <a:srgbClr val="A4A3A4"/>
          </p15:clr>
        </p15:guide>
        <p15:guide id="4" pos="3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C"/>
    <a:srgbClr val="4D4D4D"/>
    <a:srgbClr val="808080"/>
    <a:srgbClr val="777777"/>
    <a:srgbClr val="DA7334"/>
    <a:srgbClr val="FFFFFF"/>
    <a:srgbClr val="0072BC"/>
    <a:srgbClr val="007B89"/>
    <a:srgbClr val="BA6027"/>
    <a:srgbClr val="005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7" autoAdjust="0"/>
    <p:restoredTop sz="78816" autoAdjust="0"/>
  </p:normalViewPr>
  <p:slideViewPr>
    <p:cSldViewPr snapToGrid="0">
      <p:cViewPr varScale="1">
        <p:scale>
          <a:sx n="67" d="100"/>
          <a:sy n="67" d="100"/>
        </p:scale>
        <p:origin x="2179" y="67"/>
      </p:cViewPr>
      <p:guideLst>
        <p:guide orient="horz" pos="4074"/>
        <p:guide orient="horz" pos="3936"/>
        <p:guide orient="horz" pos="4152"/>
        <p:guide orient="horz" pos="3504"/>
        <p:guide orient="horz" pos="384"/>
        <p:guide orient="horz" pos="1014"/>
        <p:guide orient="horz" pos="1344"/>
        <p:guide orient="horz" pos="2808"/>
        <p:guide orient="horz" pos="2544"/>
        <p:guide pos="504"/>
        <p:guide pos="5760"/>
        <p:guide pos="2832"/>
        <p:guide pos="5232"/>
        <p:guide pos="2928"/>
        <p:guide pos="1632"/>
        <p:guide pos="5112"/>
        <p:guide pos="912"/>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22" d="100"/>
          <a:sy n="122" d="100"/>
        </p:scale>
        <p:origin x="2424" y="216"/>
      </p:cViewPr>
      <p:guideLst>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 Target="../theme/theme3.xml"/><Relationship Id="rId4" Type="http://schemas.openxmlformats.org/officeDocument/2006/relationships/tags" Target="../tags/tag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3902308023"/>
              </p:ext>
            </p:extLst>
          </p:nvPr>
        </p:nvGraphicFramePr>
        <p:xfrm>
          <a:off x="3006111" y="8962653"/>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marL="0" marR="0" lvl="0" indent="0" algn="r" defTabSz="899320" rtl="0" eaLnBrk="1" fontAlgn="base" latinLnBrk="0" hangingPunct="1">
                        <a:lnSpc>
                          <a:spcPct val="100000"/>
                        </a:lnSpc>
                        <a:spcBef>
                          <a:spcPct val="0"/>
                        </a:spcBef>
                        <a:spcAft>
                          <a:spcPct val="0"/>
                        </a:spcAft>
                        <a:buClrTx/>
                        <a:buSzTx/>
                        <a:buFontTx/>
                        <a:buNone/>
                        <a:tabLst/>
                        <a:defRPr/>
                      </a:pPr>
                      <a:r>
                        <a:rPr lang="en-US" sz="800" kern="1200" dirty="0">
                          <a:solidFill>
                            <a:srgbClr val="000000"/>
                          </a:solidFill>
                          <a:latin typeface="+mn-lt"/>
                          <a:ea typeface="ＭＳ Ｐゴシック" charset="-128"/>
                          <a:cs typeface="Arial" panose="020B0604020202020204" pitchFamily="34" charset="0"/>
                        </a:rPr>
                        <a:t>PPT102  323748  10/20</a:t>
                      </a:r>
                    </a:p>
                  </a:txBody>
                  <a:tcPr marL="77531" marR="7753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custDataLst>
              <p:tags r:id="rId3"/>
            </p:custDataLst>
          </p:nvPr>
        </p:nvSpPr>
        <p:spPr bwMode="auto">
          <a:xfrm>
            <a:off x="462988" y="8911896"/>
            <a:ext cx="1446530" cy="22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33" tIns="48269" rIns="96533" bIns="48269">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mj-lt"/>
              </a:rPr>
              <a:t>PUTNAM INVESTMENTS</a:t>
            </a:r>
          </a:p>
        </p:txBody>
      </p:sp>
      <p:sp>
        <p:nvSpPr>
          <p:cNvPr id="41990" name="Rectangle 27"/>
          <p:cNvSpPr>
            <a:spLocks noChangeArrowheads="1"/>
          </p:cNvSpPr>
          <p:nvPr>
            <p:custDataLst>
              <p:tags r:id="rId4"/>
            </p:custDataLst>
          </p:nvPr>
        </p:nvSpPr>
        <p:spPr bwMode="auto">
          <a:xfrm>
            <a:off x="6726548" y="8982300"/>
            <a:ext cx="322931" cy="22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297" tIns="47150" rIns="94297" bIns="47150">
            <a:spAutoFit/>
          </a:bodyPr>
          <a:lstStyle/>
          <a:p>
            <a:pPr algn="l" defTabSz="953482">
              <a:buClr>
                <a:schemeClr val="tx2"/>
              </a:buClr>
            </a:pPr>
            <a:fld id="{1A797CE9-049D-415B-B10C-828B86054992}" type="slidenum">
              <a:rPr lang="en-US" sz="800">
                <a:latin typeface="+mn-lt"/>
              </a:rPr>
              <a:pPr algn="l" defTabSz="953482">
                <a:buClr>
                  <a:schemeClr val="tx2"/>
                </a:buClr>
              </a:pPr>
              <a:t>‹#›</a:t>
            </a:fld>
            <a:endParaRPr lang="en-US" sz="800" dirty="0">
              <a:latin typeface="+mn-lt"/>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tags" Target="../tags/tag4.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20" y="4080183"/>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33" tIns="48269" rIns="96533" bIns="4826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3"/>
            </p:custDataLst>
          </p:nvPr>
        </p:nvSpPr>
        <p:spPr bwMode="auto">
          <a:xfrm>
            <a:off x="462988" y="8911896"/>
            <a:ext cx="1446530" cy="22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33" tIns="48269" rIns="96533" bIns="48269">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mj-lt"/>
              </a:rPr>
              <a:t>PUTNAM INVESTMENTS</a:t>
            </a:r>
          </a:p>
        </p:txBody>
      </p:sp>
      <p:graphicFrame>
        <p:nvGraphicFramePr>
          <p:cNvPr id="7192" name="Group 24"/>
          <p:cNvGraphicFramePr>
            <a:graphicFrameLocks noGrp="1"/>
          </p:cNvGraphicFramePr>
          <p:nvPr>
            <p:custDataLst>
              <p:tags r:id="rId4"/>
            </p:custDataLst>
            <p:extLst>
              <p:ext uri="{D42A27DB-BD31-4B8C-83A1-F6EECF244321}">
                <p14:modId xmlns:p14="http://schemas.microsoft.com/office/powerpoint/2010/main" val="3868784192"/>
              </p:ext>
            </p:extLst>
          </p:nvPr>
        </p:nvGraphicFramePr>
        <p:xfrm>
          <a:off x="3006111" y="8962653"/>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marL="0" marR="0" lvl="0" indent="0" algn="r" defTabSz="899320" rtl="0" eaLnBrk="1" fontAlgn="base" latinLnBrk="0" hangingPunct="1">
                        <a:lnSpc>
                          <a:spcPct val="100000"/>
                        </a:lnSpc>
                        <a:spcBef>
                          <a:spcPct val="0"/>
                        </a:spcBef>
                        <a:spcAft>
                          <a:spcPct val="0"/>
                        </a:spcAft>
                        <a:buClrTx/>
                        <a:buSzTx/>
                        <a:buFontTx/>
                        <a:buNone/>
                        <a:tabLst/>
                        <a:defRPr/>
                      </a:pPr>
                      <a:r>
                        <a:rPr lang="en-US" sz="800" kern="1200" dirty="0">
                          <a:solidFill>
                            <a:srgbClr val="000000"/>
                          </a:solidFill>
                          <a:latin typeface="+mn-lt"/>
                          <a:ea typeface="ＭＳ Ｐゴシック" charset="-128"/>
                          <a:cs typeface="Arial" panose="020B0604020202020204" pitchFamily="34" charset="0"/>
                        </a:rPr>
                        <a:t>PPT102  AD2460192  10/22</a:t>
                      </a:r>
                    </a:p>
                  </a:txBody>
                  <a:tcPr marL="77531" marR="7753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5"/>
            </p:custDataLst>
          </p:nvPr>
        </p:nvSpPr>
        <p:spPr bwMode="auto">
          <a:xfrm>
            <a:off x="6726548" y="8982300"/>
            <a:ext cx="322931" cy="22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297" tIns="47150" rIns="94297" bIns="47150">
            <a:spAutoFit/>
          </a:bodyPr>
          <a:lstStyle/>
          <a:p>
            <a:pPr algn="l" defTabSz="953482">
              <a:buClr>
                <a:schemeClr val="tx2"/>
              </a:buClr>
            </a:pPr>
            <a:fld id="{B25AA5A6-AEB3-4D94-8E34-E1A3F4EB3ADA}" type="slidenum">
              <a:rPr lang="en-US" sz="800">
                <a:latin typeface="+mn-lt"/>
              </a:rPr>
              <a:pPr algn="l" defTabSz="953482">
                <a:buClr>
                  <a:schemeClr val="tx2"/>
                </a:buClr>
              </a:pPr>
              <a:t>‹#›</a:t>
            </a:fld>
            <a:endParaRPr lang="en-US" sz="800" dirty="0">
              <a:latin typeface="+mn-lt"/>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900" kern="1200">
        <a:solidFill>
          <a:schemeClr val="tx1"/>
        </a:solidFill>
        <a:latin typeface="+mn-lt"/>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900" kern="1200">
        <a:solidFill>
          <a:schemeClr val="tx1"/>
        </a:solidFill>
        <a:latin typeface="+mn-lt"/>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900" kern="1200">
        <a:solidFill>
          <a:schemeClr val="tx1"/>
        </a:solidFill>
        <a:latin typeface="+mn-lt"/>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900" kern="1200">
        <a:solidFill>
          <a:schemeClr val="tx1"/>
        </a:solidFill>
        <a:latin typeface="+mn-lt"/>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900" kern="1200">
        <a:solidFill>
          <a:schemeClr val="tx1"/>
        </a:solidFill>
        <a:latin typeface="+mn-lt"/>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62695-284C-4C14-A2C9-96944D437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57BA2-31F7-4A86-9ABA-83337855D6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94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Rot="1" noChangeAspect="1" noChangeArrowheads="1" noTextEdit="1"/>
          </p:cNvSpPr>
          <p:nvPr>
            <p:ph type="sldImg"/>
          </p:nvPr>
        </p:nvSpPr>
        <p:spPr>
          <a:ln/>
        </p:spPr>
      </p:sp>
      <p:sp>
        <p:nvSpPr>
          <p:cNvPr id="806917"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33" tIns="48269" rIns="96533" bIns="48269" numCol="1" anchor="t" anchorCtr="0" compatLnSpc="1">
            <a:prstTxWarp prst="textNoShape">
              <a:avLst/>
            </a:prstTxWarp>
          </a:bodyPr>
          <a:lstStyle/>
          <a:p>
            <a:r>
              <a:rPr lang="en-US" sz="900" dirty="0"/>
              <a:t>During today’s discussion we will begin by discussing some basic techniques such as umbrella liability insurance or</a:t>
            </a:r>
          </a:p>
          <a:p>
            <a:r>
              <a:rPr lang="en-US" sz="900" dirty="0"/>
              <a:t>homestead protections. Then we will delve into more complex areas such as Limited Liability Companies (LLCs) and</a:t>
            </a:r>
          </a:p>
          <a:p>
            <a:r>
              <a:rPr lang="en-US" sz="900" dirty="0"/>
              <a:t>certain trusts.</a:t>
            </a:r>
            <a:endParaRPr lang="en-US" sz="900" strike="noStrike" dirty="0"/>
          </a:p>
        </p:txBody>
      </p:sp>
    </p:spTree>
    <p:extLst>
      <p:ext uri="{BB962C8B-B14F-4D97-AF65-F5344CB8AC3E}">
        <p14:creationId xmlns:p14="http://schemas.microsoft.com/office/powerpoint/2010/main" val="83802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body" idx="1"/>
          </p:nvPr>
        </p:nvSpPr>
        <p:spPr/>
        <p:txBody>
          <a:bodyPr/>
          <a:lstStyle/>
          <a:p>
            <a:r>
              <a:rPr lang="en-US" altLang="en-US" sz="900" dirty="0"/>
              <a:t>Let’s start with some basic strategies.</a:t>
            </a:r>
          </a:p>
          <a:p>
            <a:endParaRPr lang="en-US" altLang="en-US" sz="900" dirty="0"/>
          </a:p>
          <a:p>
            <a:r>
              <a:rPr lang="en-US" altLang="en-US" sz="900" dirty="0"/>
              <a:t>Insurance: Review your existing home and auto policies to determine if the appropriate amount of coverage is in place. Does it make sense to increase the underlying liability coverage within these policies? If you have home equity and savings, you should consider an umbrella liability policy, which can provide additional protection beyond your home and auto policies. </a:t>
            </a:r>
          </a:p>
          <a:p>
            <a:endParaRPr lang="en-US" altLang="en-US" sz="900" dirty="0"/>
          </a:p>
          <a:p>
            <a:r>
              <a:rPr lang="en-US" altLang="en-US" sz="900" dirty="0"/>
              <a:t>Homestead exemption: A homestead exemption is another way to protect a primary residence from creditors’ claims. The level of protection depends on the length of ownership. In most states, there also are caps on the amount of equity that can be protected. For states with high or unlimited caps on home equity protection (e.g., Florida and Texas), one way to maximize the protection of a primary residence from claims is to pay down the property mortgage with assets considered at risk of creditor attachment, such as cash or investment accounts. In this case, you are shifting assets (cash, investments) that may not be protected, to an asset (e.g., the home) that may receive protection from creditors due to the homestead exemption. Consult a legal professional knowledgeable about homestead-exemption statutes in your state because these rules can vary considerably.</a:t>
            </a:r>
          </a:p>
          <a:p>
            <a:endParaRPr lang="en-US" altLang="en-US" sz="900" dirty="0"/>
          </a:p>
          <a:p>
            <a:r>
              <a:rPr lang="en-US" altLang="en-US" sz="900" dirty="0"/>
              <a:t>Titling or transferring assets: A simple and inexpensive method of protecting certain assets is merely to transfer the ownership of that asset. For example, one straightforward strategy for protecting a home is to transfer property ownership from the high-risk spouse (in the case of a doctor) to the other spouse who is considered low risk. There are, of course, certain complications that may arise if, for example, the marriage were to end in divorce or if the individuals reside in a community property state (e.g., California), so be sure to consult your financial representative or legal professional. Another factor to consider is whether it makes sense to add a joint owner to an account. For example, maybe a surviving spouse decides to add an adult child as a joint owner of a bank or stock account. There may be certain convenient benefits to this approach but there are also asset protection considerations as well. By adding a joint owner, you have (maybe unknowingly) increased potential liability exposure to include the new owner on the account. If the newly added joint owner gets sued, that entire joint account may be targeted by creditors. Some states allow marital property to be titled as “tenants by entirety,” which means creditors generally cannot take joint assets to pay for one spouse’s debts.</a:t>
            </a:r>
          </a:p>
          <a:p>
            <a:endParaRPr lang="en-US" altLang="en-US" sz="900" dirty="0"/>
          </a:p>
          <a:p>
            <a:r>
              <a:rPr lang="en-US" altLang="en-US" sz="900" dirty="0"/>
              <a:t>Lastly, it’s wise to review property for potential hazards, avoid an ostentatious lifestyle, maintain amicable dealings with others and most importantly, implement a plan BEFORE anything happens! </a:t>
            </a:r>
          </a:p>
          <a:p>
            <a:endParaRPr lang="en-US" altLang="en-US" sz="90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423261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7" name="Rectangle 5"/>
          <p:cNvSpPr>
            <a:spLocks noGrp="1" noChangeArrowheads="1"/>
          </p:cNvSpPr>
          <p:nvPr>
            <p:ph type="body" idx="1"/>
          </p:nvPr>
        </p:nvSpPr>
        <p:spPr/>
        <p:txBody>
          <a:bodyPr/>
          <a:lstStyle/>
          <a:p>
            <a:r>
              <a:rPr lang="en-US" altLang="en-US" sz="900" dirty="0"/>
              <a:t>For many people, retirement accounts represent a large proportion of their overall wealth. When determining whether a retirement account is protected from potential creditors there are two main factors that need to be considered:</a:t>
            </a:r>
          </a:p>
          <a:p>
            <a:r>
              <a:rPr lang="en-US" altLang="en-US" sz="900" dirty="0"/>
              <a:t>1.) Is the retirement plan considered “qualified” under ERISA?</a:t>
            </a:r>
          </a:p>
          <a:p>
            <a:r>
              <a:rPr lang="en-US" altLang="en-US" sz="900" dirty="0"/>
              <a:t>2.) Is the account owner filing for federal bankruptcy under Chapter 7?</a:t>
            </a:r>
          </a:p>
          <a:p>
            <a:endParaRPr lang="en-US" altLang="en-US" sz="900" dirty="0"/>
          </a:p>
          <a:p>
            <a:r>
              <a:rPr lang="en-US" altLang="en-US" sz="900" dirty="0"/>
              <a:t>Retirement assets fall into two categories — those considered “qualified” under the Employee Retirement Income Security Act of 1974 (ERISA) and those that are not, including individual retirement accounts (IRAs). ERISA plans are given full protection from attachment by creditors, regardless of whether the individual files for bankruptcy. In the words of the U.S. Supreme Court (Patterson v. Shumate, 1992), retirement benefits under an employer plan “may not be assigned or alienated.” Examples of ERISA-qualified retirement plans include pensions, profit-sharing plans, and other employer-sponsored plans such as 401(k)s.</a:t>
            </a:r>
          </a:p>
          <a:p>
            <a:endParaRPr lang="en-GB" altLang="en-US" sz="900" dirty="0"/>
          </a:p>
          <a:p>
            <a:r>
              <a:rPr lang="en-GB" altLang="en-US" sz="900" dirty="0"/>
              <a:t>As you can see in the chart, all retirement accounts receive some type of protection at a federal level in the event of bankruptcy proceedings. However, if the account owner does not declare bankruptcy, those retirement savings may be at risk. At that point, it’s important to work with a local attorney to determine if non-ERISA retirement accounts such as IRAs receive any type of creditor protection at the specific state level. </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40352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7" name="Rectangle 5"/>
          <p:cNvSpPr>
            <a:spLocks noGrp="1" noChangeArrowheads="1"/>
          </p:cNvSpPr>
          <p:nvPr>
            <p:ph type="body" idx="1"/>
          </p:nvPr>
        </p:nvSpPr>
        <p:spPr/>
        <p:txBody>
          <a:bodyPr/>
          <a:lstStyle/>
          <a:p>
            <a:r>
              <a:rPr lang="en-US" altLang="en-US" sz="900" dirty="0"/>
              <a:t>Under federal bankruptcy law, only 529 and Coverdell ESA contributions (not necessarily earnings) are protected from creditors. State law may protect total value or some percentage of college savings assets.</a:t>
            </a:r>
          </a:p>
          <a:p>
            <a:endParaRPr lang="en-US" altLang="en-US" sz="900" dirty="0"/>
          </a:p>
          <a:p>
            <a:pPr lvl="1"/>
            <a:r>
              <a:rPr lang="en-US" altLang="en-US" sz="900" dirty="0"/>
              <a:t>100% of contributions made more than 720 days prior to a bankruptcy filing are excluded from the bankruptcy estate</a:t>
            </a:r>
          </a:p>
          <a:p>
            <a:pPr lvl="1"/>
            <a:endParaRPr lang="en-US" altLang="en-US" sz="900" dirty="0"/>
          </a:p>
          <a:p>
            <a:pPr lvl="1"/>
            <a:r>
              <a:rPr lang="en-US" altLang="en-US" sz="900" dirty="0"/>
              <a:t>Up to $5,000 of contributions made more than one year and less than 720 days prior to the bankruptcy filings are excluded</a:t>
            </a:r>
          </a:p>
          <a:p>
            <a:pPr lvl="1"/>
            <a:endParaRPr lang="en-US" altLang="en-US" sz="900" dirty="0"/>
          </a:p>
          <a:p>
            <a:pPr lvl="1"/>
            <a:r>
              <a:rPr lang="en-US" altLang="en-US" sz="900" dirty="0"/>
              <a:t>Contributions made less than one year prior to bankruptcy filing are not excluded</a:t>
            </a:r>
          </a:p>
          <a:p>
            <a:pPr lvl="1"/>
            <a:endParaRPr lang="en-US" altLang="en-US" sz="900" dirty="0"/>
          </a:p>
          <a:p>
            <a:pPr lvl="1"/>
            <a:r>
              <a:rPr lang="en-US" altLang="en-US" sz="900" dirty="0"/>
              <a:t>All 529 accounts and Coverdell ESAs having the same beneficiary are aggregated</a:t>
            </a:r>
          </a:p>
          <a:p>
            <a:pPr lvl="1"/>
            <a:endParaRPr lang="en-US" altLang="en-US" sz="900" dirty="0"/>
          </a:p>
          <a:p>
            <a:pPr lvl="1"/>
            <a:r>
              <a:rPr lang="en-US" altLang="en-US" sz="900" dirty="0"/>
              <a:t>To be excluded from the bankruptcy estate, the account beneficiary must be the debtor’s child, stepchild, grandchild, or step grandchild</a:t>
            </a:r>
          </a:p>
          <a:p>
            <a:pPr lvl="1"/>
            <a:endParaRPr lang="en-US" altLang="en-US" sz="900" dirty="0"/>
          </a:p>
          <a:p>
            <a:pPr lvl="1"/>
            <a:r>
              <a:rPr lang="en-US" altLang="en-US" sz="900" dirty="0"/>
              <a:t>Some states afford additional protection that may apply regardless of whether the account owner declares bankruptcy </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70009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27">
              <a:defRPr/>
            </a:pPr>
            <a:r>
              <a:rPr lang="en-US" sz="900" dirty="0"/>
              <a:t>Many states provide protection from creditors — amounts will vary (cash value, death benefit, monthly income). </a:t>
            </a:r>
          </a:p>
          <a:p>
            <a:endParaRPr lang="en-US" dirty="0"/>
          </a:p>
        </p:txBody>
      </p:sp>
    </p:spTree>
    <p:extLst>
      <p:ext uri="{BB962C8B-B14F-4D97-AF65-F5344CB8AC3E}">
        <p14:creationId xmlns:p14="http://schemas.microsoft.com/office/powerpoint/2010/main" val="410127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900" dirty="0"/>
              <a:t>Any business owner who may be at risk of litigation by patients, customers, or employees should consider protection from claims against the business. Without a formal business structure, personal assets may be at risk due to a legal claim against the business. </a:t>
            </a:r>
          </a:p>
          <a:p>
            <a:endParaRPr lang="en-US" altLang="en-US" sz="900" dirty="0"/>
          </a:p>
          <a:p>
            <a:r>
              <a:rPr lang="en-US" altLang="en-US" sz="900" dirty="0"/>
              <a:t>The idea is to structure business ownership to make it difficult or expensive for someone to access your assets. We will explore several options in more detail.</a:t>
            </a:r>
          </a:p>
          <a:p>
            <a:endParaRPr lang="en-US" altLang="en-US" sz="900" dirty="0"/>
          </a:p>
          <a:p>
            <a:r>
              <a:rPr lang="en-US" altLang="en-US" sz="900" dirty="0"/>
              <a:t>Consult an attorney to determine which option is appropriate based on the business and prevailing state laws.</a:t>
            </a:r>
          </a:p>
          <a:p>
            <a:endParaRPr lang="en-GB" altLang="en-US" sz="9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78934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7" name="Rectangle 5"/>
          <p:cNvSpPr>
            <a:spLocks noGrp="1" noChangeArrowheads="1"/>
          </p:cNvSpPr>
          <p:nvPr>
            <p:ph type="body" idx="1"/>
          </p:nvPr>
        </p:nvSpPr>
        <p:spPr/>
        <p:txBody>
          <a:bodyPr/>
          <a:lstStyle/>
          <a:p>
            <a:r>
              <a:rPr lang="en-US" altLang="en-US" sz="900" dirty="0"/>
              <a:t>There are several options a business owner may choose to provide a measure of protection. For example, you can form a Corporation (C Corp or S Corp) or opt for a Limited Liability Company (LLC) or a Limited Liability Partnership (LLP). Because LLCs and LLPs are considered separate legal entities, assets held within them are not deemed to be “owned” by the individual. Therefore, a plaintiff seeking access to the individual’s assets will need to pursue the LLC or LLP, and not the business owner individually. </a:t>
            </a:r>
          </a:p>
          <a:p>
            <a:endParaRPr lang="en-US" altLang="en-US" sz="900" dirty="0"/>
          </a:p>
          <a:p>
            <a:r>
              <a:rPr lang="en-GB" altLang="en-US" sz="900" dirty="0"/>
              <a:t>LLCs and LLPs are generally l</a:t>
            </a:r>
            <a:r>
              <a:rPr lang="en-US" altLang="en-US" sz="900" dirty="0" err="1"/>
              <a:t>ess</a:t>
            </a:r>
            <a:r>
              <a:rPr lang="en-US" altLang="en-US" sz="900" dirty="0"/>
              <a:t> complex to establish and maintain. For example, compared with corporations, there are not as many required “formalities,” such as directors meetings and written minutes. Additionally, LLCs and LLPs may provide superior protection (depending on the state) since the legal remedy for a judgment against an LLC member or limited partner is a “charging order.” This means the ownership interest in the business is protected. The plaintiff does not acquire the actual assets, but is just entitled to any distributions (though not necessarily the case for single owner LLCs or LLPs). This may provoke more favorable settlement terms in the event of a lawsuit. </a:t>
            </a:r>
          </a:p>
          <a:p>
            <a:endParaRPr lang="en-US" altLang="en-US" sz="900" dirty="0"/>
          </a:p>
          <a:p>
            <a:r>
              <a:rPr lang="en-US" altLang="en-US" sz="900" dirty="0"/>
              <a:t>Again, it is important to consult a qualified attorney with specific knowledge of state law.</a:t>
            </a:r>
          </a:p>
          <a:p>
            <a:endParaRPr lang="en-GB" altLang="en-US" sz="90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61993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Here’s a visual example of how doctors in private practice might consider using LLCs to strip equity out of the practice and segregate potential liability exposure. For example, if there is a lawsuit or judgement related to the real estate, that legal claim will not impact the medical equipment or the medical practice itself. </a:t>
            </a:r>
          </a:p>
        </p:txBody>
      </p:sp>
    </p:spTree>
    <p:extLst>
      <p:ext uri="{BB962C8B-B14F-4D97-AF65-F5344CB8AC3E}">
        <p14:creationId xmlns:p14="http://schemas.microsoft.com/office/powerpoint/2010/main" val="82556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 mentioned that the use of LLCs to own real estate can be an effective strategy. Here is an illustration to elaborate on this approach to, in particular, establishing and maintaining numerous LLCs. </a:t>
            </a:r>
          </a:p>
          <a:p>
            <a:endParaRPr lang="en-US" sz="900" dirty="0"/>
          </a:p>
          <a:p>
            <a:r>
              <a:rPr lang="en-US" sz="900" dirty="0"/>
              <a:t>Let’s assume a HNW client owns several properties in addition to personal assets such as their house and savings accounts. Owning real estate carries with it the risk of a negative episode occurring at that location. Although it may be impossible to completely eliminate the risk a real estate asset poses, the LLC strategy can at least contain that risk within that particular asset. This prevents other “benign” assets such as personal bank accounts from being “contaminated” due to an event affecting a real estate holding. In this case, the client owns several properties and should consider establishing multiple LLCs — one for each business asset. This way, the risk of each property is contained to that particular asset and cannot spillover to personal assets or other real estate holdings. </a:t>
            </a:r>
          </a:p>
          <a:p>
            <a:endParaRPr lang="en-US" sz="900" dirty="0"/>
          </a:p>
          <a:p>
            <a:r>
              <a:rPr lang="en-US" sz="900" dirty="0"/>
              <a:t>For example, let’s assume an “event” such as a personal injury occurs at the commercial real estate property, which leads to an attachment to a creditor or judgment to a plaintiff. That creditor or plaintiff would be limited to targeting the equity associated with the commercial real estate property, not the personal assets, the rental property, or the apartment building. It may be more complex and expensive to create and maintain three separate LLCs but the added benefit of risk containment may be worth the extra effort. Also, some states allow the use of a “Master LLC” (sometimes also referred to as a Series LLC) to facilitate certain activities such as tax filing. The Master LLC is established as a sort of umbrella LLC over others. An example of this scenario is a company that owns 10 different taxicabs and wants to establish a separate LLC for each one but also wants to streamline any tax filings that would “roll up” to the Master LLC. </a:t>
            </a:r>
          </a:p>
          <a:p>
            <a:endParaRPr lang="en-US" sz="900" dirty="0"/>
          </a:p>
        </p:txBody>
      </p:sp>
    </p:spTree>
    <p:extLst>
      <p:ext uri="{BB962C8B-B14F-4D97-AF65-F5344CB8AC3E}">
        <p14:creationId xmlns:p14="http://schemas.microsoft.com/office/powerpoint/2010/main" val="320158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245" name="Rectangle 5"/>
          <p:cNvSpPr>
            <a:spLocks noGrp="1" noChangeArrowheads="1"/>
          </p:cNvSpPr>
          <p:nvPr>
            <p:ph type="body"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33" tIns="48269" rIns="96533" bIns="48269" numCol="1" anchor="t" anchorCtr="0" compatLnSpc="1">
            <a:prstTxWarp prst="textNoShape">
              <a:avLst/>
            </a:prstTxWarp>
          </a:bodyPr>
          <a:lstStyle/>
          <a:p>
            <a:r>
              <a:rPr lang="en-US" sz="900" dirty="0"/>
              <a:t>There are several options a business owner may choose to provide a measure of protection. For example, you can form a Corporation (C Corp or S Corp) or opt for a Limited Liability Company (LLC) or a Limited Liability Partnership (LLP). Because LLCs and LLPs are considered separate legal entities, assets held within them are not deemed to be “owned” by the individual. Therefore, a plaintiff seeking access to the individual’s assets will need to pursue the LLC or LLP, and not the business owner individually.</a:t>
            </a:r>
          </a:p>
          <a:p>
            <a:r>
              <a:rPr lang="en-US" sz="900" dirty="0"/>
              <a:t> </a:t>
            </a:r>
          </a:p>
          <a:p>
            <a:r>
              <a:rPr lang="en-US" sz="900" dirty="0"/>
              <a:t>LLCs and LLPs are generally less complex to establish and maintain. For example, compared with corporations, there are not as many required “formalities,” such as directors meetings and written minutes. Additionally, LLCs and LLPs may provide superior protection (depending on the state) since the legal remedy for a judgment against an LLC member or limited partner is a “charging order.” This means the ownership interest in the business is protected. The plaintiff does not acquire the actual assets, but is just entitled to any distributions (though not necessarily the case for single owner LLCs or LLPs). This may provoke more favorable settlement terms in the event of a lawsuit.</a:t>
            </a:r>
          </a:p>
          <a:p>
            <a:r>
              <a:rPr lang="en-US" sz="900" dirty="0"/>
              <a:t>Again, it is important to consult a qualified attorney with specific knowledge of state law.</a:t>
            </a:r>
          </a:p>
          <a:p>
            <a:r>
              <a:rPr lang="en-US" altLang="en-US" sz="900" dirty="0"/>
              <a:t> </a:t>
            </a:r>
          </a:p>
        </p:txBody>
      </p:sp>
    </p:spTree>
    <p:extLst>
      <p:ext uri="{BB962C8B-B14F-4D97-AF65-F5344CB8AC3E}">
        <p14:creationId xmlns:p14="http://schemas.microsoft.com/office/powerpoint/2010/main" val="318387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and thank you for joining me to discuss an important topic: asset protection.  </a:t>
            </a:r>
          </a:p>
          <a:p>
            <a:endParaRPr lang="en-US" dirty="0"/>
          </a:p>
          <a:p>
            <a:r>
              <a:rPr lang="en-US" dirty="0"/>
              <a:t>Consider the wealth you have attained over the years — equity in your home or business, your retirement savings, your investment accounts, or other savings.</a:t>
            </a:r>
          </a:p>
          <a:p>
            <a:endParaRPr lang="en-US" dirty="0"/>
          </a:p>
          <a:p>
            <a:r>
              <a:rPr lang="en-US" dirty="0"/>
              <a:t>What would happen if you faced a lawsuit or civil judgement, or maybe you were forced to declare bankruptcy? Have you consulted an attorney to discuss the legal options available to protect your hard-earned assets? </a:t>
            </a:r>
          </a:p>
          <a:p>
            <a:endParaRPr lang="en-US" dirty="0"/>
          </a:p>
          <a:p>
            <a:r>
              <a:rPr lang="en-US" dirty="0"/>
              <a:t>Today we’ll explore some ways to safeguard your wealth. However, it is critical that you work with a qualified legal professional who is well versed in this area of the law, especially as it relates to statutes from your state of residence. </a:t>
            </a:r>
          </a:p>
          <a:p>
            <a:endParaRPr lang="en-US" dirty="0"/>
          </a:p>
        </p:txBody>
      </p:sp>
      <p:sp>
        <p:nvSpPr>
          <p:cNvPr id="5" name="Slide Image Placeholder 4">
            <a:extLst>
              <a:ext uri="{FF2B5EF4-FFF2-40B4-BE49-F238E27FC236}">
                <a16:creationId xmlns:a16="http://schemas.microsoft.com/office/drawing/2014/main" id="{506094A3-9B4B-4224-BA1F-311AD8DFF669}"/>
              </a:ext>
            </a:extLst>
          </p:cNvPr>
          <p:cNvSpPr>
            <a:spLocks noGrp="1" noRot="1" noChangeAspect="1"/>
          </p:cNvSpPr>
          <p:nvPr>
            <p:ph type="sldImg"/>
          </p:nvPr>
        </p:nvSpPr>
        <p:spPr/>
      </p:sp>
    </p:spTree>
    <p:extLst>
      <p:ext uri="{BB962C8B-B14F-4D97-AF65-F5344CB8AC3E}">
        <p14:creationId xmlns:p14="http://schemas.microsoft.com/office/powerpoint/2010/main" val="387455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900" dirty="0"/>
              <a:t>Any business owner who may be at risk of litigation by patients, customers, or employees should consider protection from claims against the business. Without a formal business structure, personal assets may be at risk due to a legal claim against the business. </a:t>
            </a:r>
          </a:p>
          <a:p>
            <a:endParaRPr lang="en-US" altLang="en-US" sz="900" dirty="0"/>
          </a:p>
          <a:p>
            <a:r>
              <a:rPr lang="en-US" altLang="en-US" sz="900" dirty="0"/>
              <a:t>The idea is to structure business ownership to make it difficult or expensive for someone to access your assets. We will explore several options in more detail.</a:t>
            </a:r>
          </a:p>
          <a:p>
            <a:endParaRPr lang="en-US" altLang="en-US" sz="900" dirty="0"/>
          </a:p>
          <a:p>
            <a:r>
              <a:rPr lang="en-US" altLang="en-US" sz="900" dirty="0"/>
              <a:t>Consult an attorney to determine which option is appropriate based on the business and prevailing state laws.</a:t>
            </a:r>
          </a:p>
          <a:p>
            <a:endParaRPr lang="en-GB" altLang="en-US" sz="900" dirty="0"/>
          </a:p>
          <a:p>
            <a:endParaRPr lang="en-US" sz="9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6100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828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293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53" tIns="48077" rIns="96153" bIns="48077"/>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body" idx="1"/>
          </p:nvPr>
        </p:nvSpPr>
        <p:spPr/>
        <p:txBody>
          <a:bodyPr/>
          <a:lstStyle/>
          <a:p>
            <a:r>
              <a:rPr lang="en-US" altLang="en-US" sz="900" dirty="0"/>
              <a:t>Let’s begin by explaining the term “asset protection.” </a:t>
            </a:r>
          </a:p>
          <a:p>
            <a:endParaRPr lang="en-US" altLang="en-US" sz="900" dirty="0"/>
          </a:p>
          <a:p>
            <a:r>
              <a:rPr lang="en-US" altLang="en-US" sz="900" dirty="0"/>
              <a:t>A sound asset protection strategy can minimize the risk of liability while preserving the assets you have accumulated.</a:t>
            </a:r>
          </a:p>
          <a:p>
            <a:endParaRPr lang="en-US" altLang="en-US" sz="900" dirty="0"/>
          </a:p>
          <a:p>
            <a:r>
              <a:rPr lang="en-US" altLang="en-US" sz="900" dirty="0"/>
              <a:t>Why would your net worth be at risk?</a:t>
            </a:r>
          </a:p>
          <a:p>
            <a:endParaRPr lang="en-US" altLang="en-US" sz="900" dirty="0"/>
          </a:p>
          <a:p>
            <a:r>
              <a:rPr lang="en-US" altLang="en-US" sz="900" dirty="0"/>
              <a:t>Per capita, our country has the most lawyers, and our legal system, especially considering the presence of contingency fees, may encourage more lawsuits. Typically, there is a “deep pockets” effect. That is, the more wealth you have attained, the greater likelihood that you will be targeted by a potential plaintiff. </a:t>
            </a:r>
          </a:p>
          <a:p>
            <a:endParaRPr lang="en-US" altLang="en-US" sz="900" dirty="0"/>
          </a:p>
          <a:p>
            <a:r>
              <a:rPr lang="en-US" altLang="en-US" sz="900" dirty="0"/>
              <a:t>Towers Perrin, “2008 Update on U.S. Tort Cost Trends,” American Bar Association, 2006; ACOG, November 2006; Physician Insurers Association of America, 2006; U.S. Office of Management and Budget, 2006.</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61371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Let’s start off by looking at the headlines, specifically some lawsuits that made the U.S. Chamber of Commerce’s top 10 ridiculous lawsuit list. </a:t>
            </a:r>
          </a:p>
          <a:p>
            <a:endParaRPr lang="en-US" sz="900" dirty="0"/>
          </a:p>
          <a:p>
            <a:pPr marL="0" indent="0">
              <a:buNone/>
            </a:pPr>
            <a:r>
              <a:rPr lang="en-US" sz="900" b="1" dirty="0"/>
              <a:t>Man trips over Christmas tree, sues</a:t>
            </a:r>
          </a:p>
          <a:p>
            <a:pPr marL="0" indent="0">
              <a:buNone/>
            </a:pPr>
            <a:r>
              <a:rPr lang="en-US" sz="900" dirty="0"/>
              <a:t>A New Jersey man is suing the owners of an apartment complex for injuries he claims he suffered because of a “recklessly, carelessly and/or negligently” discarded Christmas tree that caused him injury.</a:t>
            </a:r>
          </a:p>
          <a:p>
            <a:pPr marL="0" indent="0">
              <a:buNone/>
            </a:pPr>
            <a:endParaRPr lang="en-US" sz="900" dirty="0"/>
          </a:p>
          <a:p>
            <a:pPr marL="0" indent="0">
              <a:buNone/>
            </a:pPr>
            <a:r>
              <a:rPr lang="en-US" sz="900" b="1" dirty="0"/>
              <a:t>“Negligent handshake” leads to lawsuit between lawyers</a:t>
            </a:r>
          </a:p>
          <a:p>
            <a:pPr marL="0" indent="0">
              <a:buNone/>
            </a:pPr>
            <a:r>
              <a:rPr lang="en-US" sz="900" dirty="0"/>
              <a:t>Two Florida lawyers are meeting in court because of a handshake that one of the attorneys claims left him in “severe pain.”</a:t>
            </a:r>
          </a:p>
          <a:p>
            <a:pPr marL="0" indent="0">
              <a:buNone/>
            </a:pPr>
            <a:endParaRPr lang="en-US" sz="900" dirty="0"/>
          </a:p>
          <a:p>
            <a:pPr marL="0" indent="0">
              <a:buNone/>
            </a:pPr>
            <a:r>
              <a:rPr lang="en-US" sz="900" b="1" dirty="0"/>
              <a:t>Woman sues restaurant after falling off popular donkey statue</a:t>
            </a:r>
          </a:p>
          <a:p>
            <a:pPr marL="0" indent="0">
              <a:buNone/>
            </a:pPr>
            <a:r>
              <a:rPr lang="en-US" sz="900" dirty="0"/>
              <a:t>In August 2015, Kimberly Bonn visited the El Jalisco restaurant in Tallahassee, Florida restaurant and voluntarily climbed up on a donkey statue, which she says was “smooth and slick,” causing her to fall.</a:t>
            </a:r>
          </a:p>
          <a:p>
            <a:pPr marL="0" indent="0">
              <a:buNone/>
            </a:pPr>
            <a:endParaRPr lang="en-US" sz="900" dirty="0"/>
          </a:p>
          <a:p>
            <a:pPr marL="0" indent="0">
              <a:buNone/>
            </a:pPr>
            <a:r>
              <a:rPr lang="en-US" sz="900" b="1" dirty="0"/>
              <a:t>Massachusetts man files class action lawsuit over “fake butter”</a:t>
            </a:r>
          </a:p>
          <a:p>
            <a:pPr marL="0" indent="0">
              <a:buNone/>
            </a:pPr>
            <a:r>
              <a:rPr lang="en-US" sz="900" dirty="0"/>
              <a:t>Jan </a:t>
            </a:r>
            <a:r>
              <a:rPr lang="en-US" sz="900" dirty="0" err="1"/>
              <a:t>Polanik</a:t>
            </a:r>
            <a:r>
              <a:rPr lang="en-US" sz="900" dirty="0"/>
              <a:t> of Worcester, Massachusetts claimed he ordered a bagel with real butter at Dunkin Donuts and filed two lawsuits — accusing more than 20 Dunkin Donuts franchises in the state of “putting a butter substitute on his bagels when he ordered real butter.”</a:t>
            </a:r>
          </a:p>
          <a:p>
            <a:pPr marL="0" indent="0">
              <a:buNone/>
            </a:pPr>
            <a:endParaRPr lang="en-US" sz="900" dirty="0"/>
          </a:p>
          <a:p>
            <a:pPr marL="0" indent="0">
              <a:buNone/>
            </a:pPr>
            <a:r>
              <a:rPr lang="en-US" sz="900" b="1" dirty="0"/>
              <a:t>Woman sues U.S. government over nacho cheese burn</a:t>
            </a:r>
          </a:p>
          <a:p>
            <a:r>
              <a:rPr lang="en-US" sz="900" dirty="0"/>
              <a:t>A woman from Wichita Falls, Texas, is suing the federal government after she alleged a bowling alley employee at Sheppard Air Force Base spilled hot nacho cheese sauce on her finger. She claims that the cheesy injury resulted in restricted work hours and, ultimately, in her losing her job.</a:t>
            </a:r>
          </a:p>
          <a:p>
            <a:endParaRPr lang="en-US" sz="900" dirty="0"/>
          </a:p>
        </p:txBody>
      </p:sp>
    </p:spTree>
    <p:extLst>
      <p:ext uri="{BB962C8B-B14F-4D97-AF65-F5344CB8AC3E}">
        <p14:creationId xmlns:p14="http://schemas.microsoft.com/office/powerpoint/2010/main" val="238927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body" idx="1"/>
          </p:nvPr>
        </p:nvSpPr>
        <p:spPr/>
        <p:txBody>
          <a:bodyPr/>
          <a:lstStyle/>
          <a:p>
            <a:r>
              <a:rPr lang="en-US" altLang="en-US" sz="900" dirty="0"/>
              <a:t>While these are extreme examples, your assets could also be targeted by creditors or plaintiffs. </a:t>
            </a:r>
          </a:p>
          <a:p>
            <a:endParaRPr lang="en-US" altLang="en-US" sz="900" dirty="0"/>
          </a:p>
          <a:p>
            <a:r>
              <a:rPr lang="en-US" altLang="en-US" sz="900" dirty="0"/>
              <a:t>Claims and lawsuits stemming from car accidents, personal injury on your property, and liabilities involving family members can place your assets at risk.</a:t>
            </a:r>
          </a:p>
          <a:p>
            <a:endParaRPr lang="en-US" altLang="en-US" sz="900" dirty="0"/>
          </a:p>
          <a:p>
            <a:r>
              <a:rPr lang="en-US" altLang="en-US" sz="900" dirty="0"/>
              <a:t>The risk of litigation is often associated with high-net-worth individuals, business owners, and professionals such as doctors. But everyone with comparatively modest financial assets, such as a home and retirement savings, should consider a strategy to protect their wealth.</a:t>
            </a:r>
          </a:p>
          <a:p>
            <a:endParaRPr lang="en-US" altLang="en-US" sz="900" dirty="0"/>
          </a:p>
          <a:p>
            <a:endParaRPr lang="en-US" altLang="en-US" sz="900" dirty="0"/>
          </a:p>
          <a:p>
            <a:endParaRPr lang="en-US" altLang="en-US" sz="900" dirty="0"/>
          </a:p>
          <a:p>
            <a:endParaRPr lang="en-US" altLang="en-US" sz="90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53624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body" idx="1"/>
          </p:nvPr>
        </p:nvSpPr>
        <p:spPr/>
        <p:txBody>
          <a:bodyPr/>
          <a:lstStyle/>
          <a:p>
            <a:r>
              <a:rPr lang="en-US" altLang="en-US" sz="900" dirty="0"/>
              <a:t>What is the benefit of saving for retirement or a college education if your savings are at risk of being targeted by creditors? </a:t>
            </a:r>
          </a:p>
          <a:p>
            <a:endParaRPr lang="en-US" altLang="en-US" sz="900" dirty="0"/>
          </a:p>
          <a:p>
            <a:r>
              <a:rPr lang="en-US" altLang="en-US" sz="900" dirty="0"/>
              <a:t>An asset protection strategy should be a component of a thoughtful and comprehensive financial strategy. </a:t>
            </a: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16054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body" idx="1"/>
          </p:nvPr>
        </p:nvSpPr>
        <p:spPr/>
        <p:txBody>
          <a:bodyPr/>
          <a:lstStyle/>
          <a:p>
            <a:r>
              <a:rPr lang="en-US" altLang="en-US" sz="900" dirty="0"/>
              <a:t>There are two main objectives to an asset protection strategy.</a:t>
            </a:r>
          </a:p>
          <a:p>
            <a:r>
              <a:rPr lang="en-US" altLang="en-US" sz="900" dirty="0"/>
              <a:t> </a:t>
            </a:r>
          </a:p>
          <a:p>
            <a:r>
              <a:rPr lang="en-US" altLang="en-US" sz="900" dirty="0"/>
              <a:t>Minimize potential risks. These could be physical in nature. For example, is your home safe for visitors? Are there any potential hazards present? Or maybe there are risks in your personal or professional relationships. Are business dealings handled in a reasonable manner with clear communication? Do you avoid an ostentatious lifestyle?</a:t>
            </a:r>
          </a:p>
          <a:p>
            <a:endParaRPr lang="en-US" altLang="en-US" sz="900" dirty="0"/>
          </a:p>
          <a:p>
            <a:r>
              <a:rPr lang="en-US" altLang="en-US" sz="900" dirty="0"/>
              <a:t>Have a plan in place to preserve assets in the event something does happen and you are targeted with a lawsuit. Your strategy may involve legally shielding assets from creditors altogether or prompting a favorable legal settlement in the event of a lawsuit.</a:t>
            </a:r>
          </a:p>
          <a:p>
            <a:endParaRPr lang="en-US" altLang="en-US" sz="900" dirty="0"/>
          </a:p>
          <a:p>
            <a:r>
              <a:rPr lang="en-US" altLang="en-US" sz="900" dirty="0"/>
              <a:t>For many people, asset protection is an afterthought or is not considered at all. It is important to shield your assets before something happens. Taking action after the fact could be considered a “fraudulent conveyance” — illegally transferring property to avoid payment of a pending obligation. Generally, this issue arises when a debtor transfers ownership of assets to another party in response to an unfavorable judgment or knowledge of a potential legal claim.</a:t>
            </a:r>
          </a:p>
          <a:p>
            <a:endParaRPr lang="en-US" altLang="en-US" sz="90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65671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However, a solid asset protection plan is not designed to evade taxes, hide assets, or defraud creditors.</a:t>
            </a:r>
          </a:p>
        </p:txBody>
      </p:sp>
    </p:spTree>
    <p:extLst>
      <p:ext uri="{BB962C8B-B14F-4D97-AF65-F5344CB8AC3E}">
        <p14:creationId xmlns:p14="http://schemas.microsoft.com/office/powerpoint/2010/main" val="320636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One of the key first steps in the asset protection process is an analysis to determine what is potentially at risk of being attached by a creditor or lost in bankruptcy proceedings. During this presentation we will hone in on which assets may be considered protected from creditors. A good asset protection plan will explore strategies to increase this area. </a:t>
            </a:r>
          </a:p>
        </p:txBody>
      </p:sp>
    </p:spTree>
    <p:extLst>
      <p:ext uri="{BB962C8B-B14F-4D97-AF65-F5344CB8AC3E}">
        <p14:creationId xmlns:p14="http://schemas.microsoft.com/office/powerpoint/2010/main" val="309185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mj-lt"/>
              </a:defRPr>
            </a:lvl1pPr>
          </a:lstStyle>
          <a:p>
            <a:pPr lvl="0"/>
            <a:r>
              <a:rPr lang="en-US" noProof="0" dirty="0"/>
              <a:t>Enter title here</a:t>
            </a:r>
          </a:p>
        </p:txBody>
      </p:sp>
      <p:sp>
        <p:nvSpPr>
          <p:cNvPr id="25" name="Text Placeholder 8"/>
          <p:cNvSpPr>
            <a:spLocks noGrp="1"/>
          </p:cNvSpPr>
          <p:nvPr>
            <p:ph type="body" sz="quarter" idx="12"/>
          </p:nvPr>
        </p:nvSpPr>
        <p:spPr>
          <a:xfrm>
            <a:off x="2686611" y="5166620"/>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mj-lt"/>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r>
              <a:rPr lang="en-US" dirty="0"/>
              <a:t>Click to edit Master text styles</a:t>
            </a:r>
          </a:p>
        </p:txBody>
      </p:sp>
      <p:sp>
        <p:nvSpPr>
          <p:cNvPr id="26" name="TextBox 25"/>
          <p:cNvSpPr txBox="1"/>
          <p:nvPr userDrawn="1"/>
        </p:nvSpPr>
        <p:spPr>
          <a:xfrm>
            <a:off x="685675" y="4231773"/>
            <a:ext cx="135367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mn-lt"/>
                <a:ea typeface="Open Sans Semibold" charset="0"/>
                <a:cs typeface="Open Sans Semibold" charset="0"/>
              </a:rPr>
              <a:t>Not FDIC insured </a:t>
            </a:r>
          </a:p>
          <a:p>
            <a:pPr algn="l"/>
            <a:r>
              <a:rPr lang="en-US" sz="971" dirty="0">
                <a:solidFill>
                  <a:srgbClr val="FFFFFF"/>
                </a:solidFill>
                <a:latin typeface="+mn-lt"/>
                <a:ea typeface="Open Sans Semibold" charset="0"/>
                <a:cs typeface="Open Sans Semibold" charset="0"/>
              </a:rPr>
              <a:t>May lose value</a:t>
            </a:r>
          </a:p>
          <a:p>
            <a:pPr algn="l"/>
            <a:r>
              <a:rPr lang="en-US" sz="971" i="0" dirty="0">
                <a:solidFill>
                  <a:srgbClr val="FFFFFF"/>
                </a:solidFill>
                <a:latin typeface="+mn-lt"/>
                <a:ea typeface="Open Sans Semibold" charset="0"/>
                <a:cs typeface="Open Sans Semibold" charset="0"/>
              </a:rPr>
              <a:t>No bank guarantee</a:t>
            </a:r>
          </a:p>
        </p:txBody>
      </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14185" t="26311" r="5892" b="5027"/>
          <a:stretch/>
        </p:blipFill>
        <p:spPr>
          <a:xfrm>
            <a:off x="-11875" y="5166620"/>
            <a:ext cx="2695705" cy="1697318"/>
          </a:xfrm>
          <a:prstGeom prst="rect">
            <a:avLst/>
          </a:prstGeom>
          <a:noFill/>
          <a:ln>
            <a:noFill/>
          </a:ln>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40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1136473" cy="19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marL="0" marR="0" lvl="0" indent="0" algn="l" defTabSz="899320" rtl="0" eaLnBrk="1" fontAlgn="base" latinLnBrk="0" hangingPunct="1">
              <a:lnSpc>
                <a:spcPct val="100000"/>
              </a:lnSpc>
              <a:spcBef>
                <a:spcPct val="0"/>
              </a:spcBef>
              <a:spcAft>
                <a:spcPct val="0"/>
              </a:spcAft>
              <a:buClrTx/>
              <a:buSzTx/>
              <a:buFontTx/>
              <a:buNone/>
              <a:tabLst/>
              <a:defRPr/>
            </a:pPr>
            <a:r>
              <a:rPr lang="en-US" sz="700" kern="1200" dirty="0">
                <a:solidFill>
                  <a:schemeClr val="accent6"/>
                </a:solidFill>
                <a:latin typeface="+mn-lt"/>
                <a:ea typeface="ＭＳ Ｐゴシック" charset="-128"/>
                <a:cs typeface="Arial" panose="020B0604020202020204" pitchFamily="34" charset="0"/>
              </a:rPr>
              <a:t>PPT102  AD2460192  10/22</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69218" y="1496986"/>
            <a:ext cx="7882966" cy="278746"/>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575234" y="1953304"/>
            <a:ext cx="7882966" cy="3798974"/>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69218" y="1498784"/>
            <a:ext cx="7882966"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575234" y="1952857"/>
            <a:ext cx="7882966" cy="3615428"/>
          </a:xfrm>
        </p:spPr>
        <p:txBody>
          <a:bodyPr/>
          <a:lstStyle>
            <a:lvl1pPr marL="0" indent="0">
              <a:buFont typeface="Arial" panose="020B0604020202020204" pitchFamily="34" charset="0"/>
              <a:buNone/>
              <a:defRPr b="0">
                <a:solidFill>
                  <a:srgbClr val="0072BC"/>
                </a:solidFill>
                <a:latin typeface="+mj-lt"/>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latin typeface="+mn-lt"/>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0056" y="1498190"/>
            <a:ext cx="7882128" cy="278746"/>
          </a:xfrm>
        </p:spPr>
        <p:txBody>
          <a:bodyPr/>
          <a:lstStyle>
            <a:lvl1pPr>
              <a:defRPr b="0">
                <a:latin typeface="+mj-lt"/>
              </a:defRPr>
            </a:lvl1pPr>
          </a:lstStyle>
          <a:p>
            <a:r>
              <a:rPr lang="en-US" dirty="0"/>
              <a:t>Click to edit Master title style</a:t>
            </a:r>
          </a:p>
        </p:txBody>
      </p:sp>
      <p:sp>
        <p:nvSpPr>
          <p:cNvPr id="3" name="Content Placeholder 2"/>
          <p:cNvSpPr>
            <a:spLocks noGrp="1"/>
          </p:cNvSpPr>
          <p:nvPr>
            <p:ph sz="half" idx="1"/>
          </p:nvPr>
        </p:nvSpPr>
        <p:spPr>
          <a:xfrm>
            <a:off x="567210" y="1952262"/>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1952262"/>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mn-lt"/>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0056" y="1498193"/>
            <a:ext cx="7882128" cy="278746"/>
          </a:xfrm>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566928" y="1952265"/>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mj-lt"/>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1952265"/>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mj-lt"/>
                <a:ea typeface="ＭＳ Ｐゴシック" charset="-128"/>
                <a:cs typeface="Arial" panose="020B0604020202020204" pitchFamily="34" charset="0"/>
              </a:defRPr>
            </a:lvl1pPr>
            <a:lvl2pPr marL="847192" indent="-342900">
              <a:defRPr lang="en-US" sz="2000" dirty="0">
                <a:solidFill>
                  <a:schemeClr val="accent4"/>
                </a:solidFill>
                <a:latin typeface="+mj-lt"/>
                <a:ea typeface="ＭＳ Ｐゴシック" charset="-128"/>
                <a:cs typeface="Arial" panose="020B0604020202020204" pitchFamily="34" charset="0"/>
              </a:defRPr>
            </a:lvl2pPr>
            <a:lvl3pPr marL="790042" indent="-285750">
              <a:defRPr lang="en-US" sz="1800" dirty="0" smtClean="0">
                <a:solidFill>
                  <a:schemeClr val="accent4"/>
                </a:solidFill>
                <a:latin typeface="+mj-lt"/>
                <a:ea typeface="ＭＳ Ｐゴシック" charset="-128"/>
                <a:cs typeface="Arial" panose="020B0604020202020204" pitchFamily="34" charset="0"/>
              </a:defRPr>
            </a:lvl3pPr>
            <a:lvl4pPr marL="1295734" indent="-285750">
              <a:defRPr lang="en-US" sz="1400" dirty="0">
                <a:solidFill>
                  <a:schemeClr val="accent4"/>
                </a:solidFill>
                <a:latin typeface="+mj-lt"/>
                <a:ea typeface="ＭＳ Ｐゴシック" charset="-128"/>
                <a:cs typeface="Arial" panose="020B0604020202020204" pitchFamily="34" charset="0"/>
              </a:defRPr>
            </a:lvl4pPr>
            <a:lvl5pPr marL="453862" indent="-200316">
              <a:defRPr lang="en-US" sz="1400" dirty="0">
                <a:solidFill>
                  <a:schemeClr val="accent4"/>
                </a:solidFill>
                <a:latin typeface="+mj-lt"/>
                <a:ea typeface="ＭＳ Ｐゴシック" charset="-128"/>
                <a:cs typeface="Arial" panose="020B0604020202020204" pitchFamily="34" charset="0"/>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marL="453862" lvl="1" indent="-20031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Second level</a:t>
            </a:r>
          </a:p>
          <a:p>
            <a:pPr marL="617758" lvl="2" indent="-11346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Third level</a:t>
            </a:r>
          </a:p>
          <a:p>
            <a:pPr marL="907725" lvl="3" indent="-151287" algn="l" defTabSz="899320" rtl="0" eaLnBrk="1" fontAlgn="base" hangingPunct="1">
              <a:lnSpc>
                <a:spcPct val="110000"/>
              </a:lnSpc>
              <a:spcBef>
                <a:spcPct val="0"/>
              </a:spcBef>
              <a:spcAft>
                <a:spcPct val="0"/>
              </a:spcAft>
              <a:buClr>
                <a:srgbClr val="0072BC"/>
              </a:buClr>
              <a:buFont typeface="Arial" charset="0"/>
              <a:buChar char="–"/>
            </a:pPr>
            <a:r>
              <a:rPr lang="en-US" dirty="0"/>
              <a:t>Fourth level</a:t>
            </a:r>
          </a:p>
          <a:p>
            <a:pPr marL="1157069" lvl="4" indent="-147085" algn="l" defTabSz="899320" rtl="0" eaLnBrk="1" fontAlgn="base" hangingPunct="1">
              <a:lnSpc>
                <a:spcPct val="110000"/>
              </a:lnSpc>
              <a:spcBef>
                <a:spcPct val="0"/>
              </a:spcBef>
              <a:spcAft>
                <a:spcPct val="0"/>
              </a:spcAft>
              <a:buClr>
                <a:srgbClr val="0072BC"/>
              </a:buClr>
              <a:buFont typeface="Arial" charset="0"/>
              <a:buChar char="•"/>
            </a:pPr>
            <a:r>
              <a:rPr lang="en-US" dirty="0"/>
              <a:t>Fifth level</a:t>
            </a:r>
          </a:p>
        </p:txBody>
      </p:sp>
      <p:sp>
        <p:nvSpPr>
          <p:cNvPr id="6" name="Text Placeholder 4"/>
          <p:cNvSpPr>
            <a:spLocks noGrp="1"/>
          </p:cNvSpPr>
          <p:nvPr>
            <p:ph type="body" sz="quarter" idx="10" hasCustomPrompt="1"/>
          </p:nvPr>
        </p:nvSpPr>
        <p:spPr>
          <a:xfrm>
            <a:off x="570056"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9218" y="1497623"/>
            <a:ext cx="7882966" cy="278746"/>
          </a:xfrm>
        </p:spPr>
        <p:txBody>
          <a:bodyPr/>
          <a:lstStyle>
            <a:lvl1pPr>
              <a:defRPr>
                <a:latin typeface="+mj-lt"/>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mn-lt"/>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chemeClr val="tx1"/>
                </a:solidFill>
                <a:latin typeface="+mj-lt"/>
              </a:rPr>
              <a:t>Putnam Retail</a:t>
            </a:r>
            <a:r>
              <a:rPr lang="en-US" sz="1400" baseline="0" dirty="0">
                <a:solidFill>
                  <a:schemeClr val="tx1"/>
                </a:solidFill>
                <a:latin typeface="+mj-lt"/>
              </a:rPr>
              <a:t> Management</a:t>
            </a:r>
          </a:p>
          <a:p>
            <a:pPr algn="l"/>
            <a:r>
              <a:rPr lang="en-US" sz="1400" baseline="0" dirty="0">
                <a:solidFill>
                  <a:schemeClr val="tx1"/>
                </a:solidFill>
                <a:latin typeface="+mj-lt"/>
              </a:rPr>
              <a:t>putnam.com</a:t>
            </a:r>
            <a:endParaRPr lang="en-US" sz="1400" dirty="0">
              <a:solidFill>
                <a:schemeClr val="tx1"/>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69218" y="148999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92330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5" y="6195967"/>
            <a:ext cx="6976257" cy="41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89666" tIns="44834" rIns="89666" bIns="44834">
            <a:spAutoFit/>
          </a:bodyPr>
          <a:lstStyle/>
          <a:p>
            <a:pPr marL="0" marR="0" lvl="0" indent="0" algn="l" defTabSz="899320" rtl="0" eaLnBrk="1" fontAlgn="base" latinLnBrk="0" hangingPunct="1">
              <a:lnSpc>
                <a:spcPct val="100000"/>
              </a:lnSpc>
              <a:spcBef>
                <a:spcPct val="0"/>
              </a:spcBef>
              <a:spcAft>
                <a:spcPct val="0"/>
              </a:spcAft>
              <a:buClrTx/>
              <a:buSzTx/>
              <a:buFontTx/>
              <a:buNone/>
              <a:tabLst/>
              <a:defRPr/>
            </a:pPr>
            <a:endParaRPr lang="en-US" sz="700" kern="1200" dirty="0">
              <a:solidFill>
                <a:srgbClr val="000000"/>
              </a:solidFill>
              <a:latin typeface="+mn-lt"/>
              <a:ea typeface="ＭＳ Ｐゴシック" charset="-128"/>
              <a:cs typeface="Arial" panose="020B0604020202020204" pitchFamily="34" charset="0"/>
            </a:endParaRPr>
          </a:p>
          <a:p>
            <a:pPr marL="0" marR="0" lvl="0" indent="0" algn="l" defTabSz="899320" rtl="0" eaLnBrk="1" fontAlgn="base" latinLnBrk="0" hangingPunct="1">
              <a:lnSpc>
                <a:spcPct val="100000"/>
              </a:lnSpc>
              <a:spcBef>
                <a:spcPct val="0"/>
              </a:spcBef>
              <a:spcAft>
                <a:spcPct val="0"/>
              </a:spcAft>
              <a:buClrTx/>
              <a:buSzTx/>
              <a:buFontTx/>
              <a:buNone/>
              <a:tabLst/>
              <a:defRPr/>
            </a:pPr>
            <a:r>
              <a:rPr lang="en-US" sz="700" kern="1200" dirty="0">
                <a:solidFill>
                  <a:srgbClr val="000000"/>
                </a:solidFill>
                <a:latin typeface="+mn-lt"/>
                <a:ea typeface="ＭＳ Ｐゴシック" charset="-128"/>
                <a:cs typeface="Arial" panose="020B0604020202020204" pitchFamily="34" charset="0"/>
              </a:rPr>
              <a:t>PPT102  AD2460192  10/22</a:t>
            </a:r>
          </a:p>
          <a:p>
            <a:pPr algn="l" defTabSz="899320"/>
            <a:endParaRPr lang="en-US" sz="700" dirty="0">
              <a:solidFill>
                <a:srgbClr val="000000"/>
              </a:solidFill>
              <a:latin typeface="+mn-lt"/>
              <a:cs typeface="Arial" panose="020B0604020202020204" pitchFamily="34" charset="0"/>
            </a:endParaRPr>
          </a:p>
        </p:txBody>
      </p:sp>
      <p:sp>
        <p:nvSpPr>
          <p:cNvPr id="6" name="Rectangle 4"/>
          <p:cNvSpPr>
            <a:spLocks noChangeArrowheads="1"/>
          </p:cNvSpPr>
          <p:nvPr userDrawn="1"/>
        </p:nvSpPr>
        <p:spPr bwMode="auto">
          <a:xfrm>
            <a:off x="8458199" y="6222387"/>
            <a:ext cx="458851" cy="192269"/>
          </a:xfrm>
          <a:prstGeom prst="rect">
            <a:avLst/>
          </a:prstGeom>
          <a:noFill/>
          <a:ln w="9525">
            <a:noFill/>
            <a:miter lim="800000"/>
            <a:headEnd/>
            <a:tailEnd/>
          </a:ln>
          <a:effectLst/>
        </p:spPr>
        <p:txBody>
          <a:bodyPr wrap="square" lIns="118872" tIns="40341" rIns="40327" bIns="40341">
            <a:spAutoFit/>
          </a:bodyPr>
          <a:lstStyle/>
          <a:p>
            <a:pPr algn="l" defTabSz="899320">
              <a:lnSpc>
                <a:spcPct val="90000"/>
              </a:lnSpc>
            </a:pPr>
            <a:fld id="{83CC7474-DF72-47AC-A062-3527B7E588CB}" type="slidenum">
              <a:rPr lang="en-US" sz="800" b="0" i="0">
                <a:solidFill>
                  <a:schemeClr val="accent4"/>
                </a:solidFill>
                <a:latin typeface="+mn-lt"/>
                <a:ea typeface="Source Sans Pro Light" charset="0"/>
                <a:cs typeface="Source Sans Pro Light" charset="0"/>
              </a:rPr>
              <a:pPr algn="l" defTabSz="899320">
                <a:lnSpc>
                  <a:spcPct val="90000"/>
                </a:lnSpc>
              </a:pPr>
              <a:t>‹#›</a:t>
            </a:fld>
            <a:endParaRPr lang="en-US" sz="800" b="0" i="0" dirty="0">
              <a:solidFill>
                <a:schemeClr val="accent4"/>
              </a:solidFill>
              <a:latin typeface="+mn-lt"/>
              <a:ea typeface="Source Sans Pro Light" charset="0"/>
              <a:cs typeface="Source Sans Pro Light"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kern="1200" dirty="0">
                <a:latin typeface="+mj-lt"/>
                <a:ea typeface="Source Sans Pro Semibold" charset="0"/>
                <a:cs typeface="Source Sans Pro Semibold" charset="0"/>
              </a:rPr>
              <a:t>Strategies</a:t>
            </a:r>
            <a:r>
              <a:rPr lang="en-US" sz="1235" b="0" i="0" kern="1200" baseline="0" dirty="0">
                <a:latin typeface="+mj-lt"/>
                <a:ea typeface="Source Sans Pro Semibold" charset="0"/>
                <a:cs typeface="Source Sans Pro Semibold" charset="0"/>
              </a:rPr>
              <a:t> to safeguard </a:t>
            </a:r>
            <a:r>
              <a:rPr lang="en-US" sz="1200" b="0" i="0" kern="1200" baseline="0" dirty="0">
                <a:latin typeface="+mj-lt"/>
                <a:ea typeface="Source Sans Pro Semibold" charset="0"/>
                <a:cs typeface="Source Sans Pro Semibold" charset="0"/>
              </a:rPr>
              <a:t>your</a:t>
            </a:r>
            <a:r>
              <a:rPr lang="en-US" sz="1235" b="0" i="0" kern="1200" baseline="0" dirty="0">
                <a:latin typeface="+mj-lt"/>
                <a:ea typeface="Source Sans Pro Semibold" charset="0"/>
                <a:cs typeface="Source Sans Pro Semibold" charset="0"/>
              </a:rPr>
              <a:t> wealth</a:t>
            </a:r>
            <a:endParaRPr lang="en-US" sz="1235" b="0" i="0" kern="0" dirty="0">
              <a:latin typeface="+mj-lt"/>
              <a:ea typeface="Source Sans Pro Semibold" charset="0"/>
              <a:cs typeface="Source Sans Pro Semibold" charset="0"/>
            </a:endParaRPr>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Lst>
  <p:txStyles>
    <p:titleStyle>
      <a:lvl1pPr algn="l" defTabSz="899320" rtl="0" eaLnBrk="1" fontAlgn="base" hangingPunct="1">
        <a:lnSpc>
          <a:spcPct val="90000"/>
        </a:lnSpc>
        <a:spcBef>
          <a:spcPct val="0"/>
        </a:spcBef>
        <a:spcAft>
          <a:spcPct val="0"/>
        </a:spcAft>
        <a:defRPr sz="3200" b="0">
          <a:solidFill>
            <a:srgbClr val="0072BC"/>
          </a:solidFill>
          <a:latin typeface="+mj-lt"/>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000">
          <a:solidFill>
            <a:schemeClr val="accent4"/>
          </a:solidFill>
          <a:latin typeface="+mn-lt"/>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1800">
          <a:solidFill>
            <a:schemeClr val="accent4"/>
          </a:solidFill>
          <a:latin typeface="+mn-lt"/>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600">
          <a:solidFill>
            <a:schemeClr val="accent4"/>
          </a:solidFill>
          <a:latin typeface="+mn-lt"/>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200">
          <a:solidFill>
            <a:schemeClr val="accent4"/>
          </a:solidFill>
          <a:latin typeface="+mn-lt"/>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200">
          <a:solidFill>
            <a:schemeClr val="accent4"/>
          </a:solidFill>
          <a:latin typeface="+mn-lt"/>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5" orient="horz" pos="3984"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100" dirty="0"/>
              <a:t>Strategies to safeguard </a:t>
            </a:r>
            <a:br>
              <a:rPr lang="en-US" spc="100" dirty="0"/>
            </a:br>
            <a:r>
              <a:rPr lang="en-US" spc="100" dirty="0"/>
              <a:t>your wealth</a:t>
            </a:r>
          </a:p>
        </p:txBody>
      </p:sp>
      <p:sp>
        <p:nvSpPr>
          <p:cNvPr id="6" name="Text Placeholder 5"/>
          <p:cNvSpPr>
            <a:spLocks noGrp="1"/>
          </p:cNvSpPr>
          <p:nvPr>
            <p:ph type="body" sz="quarter" idx="12"/>
          </p:nvPr>
        </p:nvSpPr>
        <p:spPr>
          <a:xfrm>
            <a:off x="2680594" y="5166620"/>
            <a:ext cx="6463405" cy="1694182"/>
          </a:xfrm>
        </p:spPr>
        <p:txBody>
          <a:bodyPr/>
          <a:lstStyle/>
          <a:p>
            <a:r>
              <a:rPr lang="en-US" dirty="0"/>
              <a:t>Protect assets including retirement savings </a:t>
            </a:r>
            <a:br>
              <a:rPr lang="en-US" dirty="0"/>
            </a:br>
            <a:r>
              <a:rPr lang="en-US" dirty="0"/>
              <a:t>and home or </a:t>
            </a:r>
            <a:r>
              <a:rPr lang="en-US"/>
              <a:t>business equity.</a:t>
            </a:r>
            <a:endParaRPr lang="en-US" dirty="0"/>
          </a:p>
        </p:txBody>
      </p:sp>
    </p:spTree>
    <p:extLst>
      <p:ext uri="{BB962C8B-B14F-4D97-AF65-F5344CB8AC3E}">
        <p14:creationId xmlns:p14="http://schemas.microsoft.com/office/powerpoint/2010/main" val="264591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568388" y="1496522"/>
            <a:ext cx="7882128" cy="278746"/>
          </a:xfrm>
        </p:spPr>
        <p:txBody>
          <a:bodyPr/>
          <a:lstStyle/>
          <a:p>
            <a:r>
              <a:rPr lang="en-US" dirty="0"/>
              <a:t>Build your protection plan</a:t>
            </a:r>
          </a:p>
        </p:txBody>
      </p:sp>
      <p:sp>
        <p:nvSpPr>
          <p:cNvPr id="4" name="Content Placeholder 3"/>
          <p:cNvSpPr>
            <a:spLocks noGrp="1"/>
          </p:cNvSpPr>
          <p:nvPr>
            <p:ph sz="half" idx="1"/>
          </p:nvPr>
        </p:nvSpPr>
        <p:spPr/>
        <p:txBody>
          <a:bodyPr/>
          <a:lstStyle/>
          <a:p>
            <a:pPr marL="0" indent="0">
              <a:spcBef>
                <a:spcPts val="0"/>
              </a:spcBef>
              <a:spcAft>
                <a:spcPts val="800"/>
              </a:spcAft>
              <a:buNone/>
            </a:pPr>
            <a:r>
              <a:rPr lang="en-US" dirty="0">
                <a:solidFill>
                  <a:srgbClr val="0072BC"/>
                </a:solidFill>
                <a:latin typeface="+mj-lt"/>
              </a:rPr>
              <a:t>Basic components</a:t>
            </a:r>
          </a:p>
          <a:p>
            <a:pPr>
              <a:spcBef>
                <a:spcPts val="0"/>
              </a:spcBef>
              <a:spcAft>
                <a:spcPts val="800"/>
              </a:spcAft>
            </a:pPr>
            <a:r>
              <a:rPr lang="en-US" dirty="0"/>
              <a:t>Insurance</a:t>
            </a:r>
          </a:p>
          <a:p>
            <a:pPr>
              <a:spcBef>
                <a:spcPts val="0"/>
              </a:spcBef>
              <a:spcAft>
                <a:spcPts val="800"/>
              </a:spcAft>
            </a:pPr>
            <a:r>
              <a:rPr lang="en-US" dirty="0"/>
              <a:t>Titling assets</a:t>
            </a:r>
          </a:p>
          <a:p>
            <a:pPr>
              <a:spcBef>
                <a:spcPts val="0"/>
              </a:spcBef>
              <a:spcAft>
                <a:spcPts val="800"/>
              </a:spcAft>
            </a:pPr>
            <a:r>
              <a:rPr lang="en-US" dirty="0"/>
              <a:t>Homestead exemptions</a:t>
            </a:r>
          </a:p>
          <a:p>
            <a:pPr>
              <a:spcBef>
                <a:spcPts val="0"/>
              </a:spcBef>
              <a:spcAft>
                <a:spcPts val="800"/>
              </a:spcAft>
            </a:pPr>
            <a:r>
              <a:rPr lang="en-US" dirty="0"/>
              <a:t>Protecting retirement and college savings</a:t>
            </a:r>
          </a:p>
          <a:p>
            <a:pPr>
              <a:spcBef>
                <a:spcPts val="0"/>
              </a:spcBef>
              <a:spcAft>
                <a:spcPts val="800"/>
              </a:spcAft>
            </a:pPr>
            <a:r>
              <a:rPr lang="en-US" dirty="0"/>
              <a:t>Life insurance and annuities</a:t>
            </a:r>
          </a:p>
        </p:txBody>
      </p:sp>
      <p:sp>
        <p:nvSpPr>
          <p:cNvPr id="5" name="Content Placeholder 4"/>
          <p:cNvSpPr>
            <a:spLocks noGrp="1"/>
          </p:cNvSpPr>
          <p:nvPr>
            <p:ph sz="half" idx="2"/>
          </p:nvPr>
        </p:nvSpPr>
        <p:spPr/>
        <p:txBody>
          <a:bodyPr/>
          <a:lstStyle/>
          <a:p>
            <a:pPr marL="0" indent="0">
              <a:spcBef>
                <a:spcPts val="0"/>
              </a:spcBef>
              <a:spcAft>
                <a:spcPts val="800"/>
              </a:spcAft>
              <a:buNone/>
            </a:pPr>
            <a:r>
              <a:rPr lang="en-US" dirty="0">
                <a:solidFill>
                  <a:srgbClr val="0072BC"/>
                </a:solidFill>
                <a:latin typeface="+mj-lt"/>
              </a:rPr>
              <a:t>Complex techniques</a:t>
            </a:r>
          </a:p>
          <a:p>
            <a:pPr>
              <a:spcBef>
                <a:spcPts val="0"/>
              </a:spcBef>
              <a:spcAft>
                <a:spcPts val="800"/>
              </a:spcAft>
            </a:pPr>
            <a:r>
              <a:rPr lang="en-US" dirty="0"/>
              <a:t>Incorporating your business</a:t>
            </a:r>
          </a:p>
          <a:p>
            <a:pPr>
              <a:spcBef>
                <a:spcPts val="0"/>
              </a:spcBef>
              <a:spcAft>
                <a:spcPts val="800"/>
              </a:spcAft>
            </a:pPr>
            <a:r>
              <a:rPr lang="en-US" dirty="0"/>
              <a:t>Insulating “hot” assets such as real estate</a:t>
            </a:r>
          </a:p>
          <a:p>
            <a:pPr>
              <a:spcBef>
                <a:spcPts val="0"/>
              </a:spcBef>
              <a:spcAft>
                <a:spcPts val="800"/>
              </a:spcAft>
            </a:pPr>
            <a:r>
              <a:rPr lang="en-US" dirty="0"/>
              <a:t>Equipment leasing </a:t>
            </a:r>
            <a:br>
              <a:rPr lang="en-US" dirty="0"/>
            </a:br>
            <a:r>
              <a:rPr lang="en-US" dirty="0"/>
              <a:t>and multiple LLCs</a:t>
            </a:r>
          </a:p>
          <a:p>
            <a:pPr>
              <a:spcBef>
                <a:spcPts val="0"/>
              </a:spcBef>
              <a:spcAft>
                <a:spcPts val="800"/>
              </a:spcAft>
            </a:pPr>
            <a:r>
              <a:rPr lang="en-US" dirty="0"/>
              <a:t>Using trusts to protect </a:t>
            </a:r>
            <a:br>
              <a:rPr lang="en-US" dirty="0"/>
            </a:br>
            <a:r>
              <a:rPr lang="en-US" dirty="0"/>
              <a:t>your assets</a:t>
            </a:r>
          </a:p>
        </p:txBody>
      </p:sp>
      <p:sp>
        <p:nvSpPr>
          <p:cNvPr id="3" name="Text Placeholder 2"/>
          <p:cNvSpPr>
            <a:spLocks noGrp="1"/>
          </p:cNvSpPr>
          <p:nvPr>
            <p:ph type="body" sz="quarter" idx="10"/>
          </p:nvPr>
        </p:nvSpPr>
        <p:spPr/>
        <p:txBody>
          <a:bodyPr/>
          <a:lstStyle/>
          <a:p>
            <a:pPr marL="0" indent="0">
              <a:buNone/>
            </a:pPr>
            <a:r>
              <a:rPr lang="en-US" altLang="en-US">
                <a:latin typeface="+mn-lt"/>
              </a:rPr>
              <a:t>This material is for informational purposes only. It should not be considered legal advice. You should consult with an attorney to determine what may be best for your individual needs.</a:t>
            </a:r>
            <a:endParaRPr lang="en-US" altLang="en-US" dirty="0">
              <a:latin typeface="+mn-lt"/>
            </a:endParaRPr>
          </a:p>
        </p:txBody>
      </p:sp>
    </p:spTree>
    <p:extLst>
      <p:ext uri="{BB962C8B-B14F-4D97-AF65-F5344CB8AC3E}">
        <p14:creationId xmlns:p14="http://schemas.microsoft.com/office/powerpoint/2010/main" val="125078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0" name="Rectangle 10"/>
          <p:cNvSpPr>
            <a:spLocks noGrp="1" noChangeArrowheads="1"/>
          </p:cNvSpPr>
          <p:nvPr>
            <p:ph type="title"/>
          </p:nvPr>
        </p:nvSpPr>
        <p:spPr/>
        <p:txBody>
          <a:bodyPr/>
          <a:lstStyle/>
          <a:p>
            <a:r>
              <a:rPr lang="en-US" altLang="en-US"/>
              <a:t>Start with the basics </a:t>
            </a:r>
            <a:endParaRPr lang="en-US" dirty="0"/>
          </a:p>
        </p:txBody>
      </p:sp>
      <p:sp>
        <p:nvSpPr>
          <p:cNvPr id="4" name="Content Placeholder 3"/>
          <p:cNvSpPr>
            <a:spLocks noGrp="1"/>
          </p:cNvSpPr>
          <p:nvPr>
            <p:ph sz="half" idx="1"/>
          </p:nvPr>
        </p:nvSpPr>
        <p:spPr/>
        <p:txBody>
          <a:bodyPr/>
          <a:lstStyle/>
          <a:p>
            <a:pPr>
              <a:spcBef>
                <a:spcPts val="1500"/>
              </a:spcBef>
            </a:pPr>
            <a:r>
              <a:rPr lang="en-US" altLang="en-US" dirty="0"/>
              <a:t>Identify and correct </a:t>
            </a:r>
            <a:br>
              <a:rPr lang="en-US" altLang="en-US" dirty="0"/>
            </a:br>
            <a:r>
              <a:rPr lang="en-US" altLang="en-US" dirty="0"/>
              <a:t>property risks</a:t>
            </a:r>
          </a:p>
          <a:p>
            <a:pPr>
              <a:spcBef>
                <a:spcPts val="1500"/>
              </a:spcBef>
            </a:pPr>
            <a:r>
              <a:rPr lang="en-US" altLang="en-US" dirty="0"/>
              <a:t>Review your insurance coverage</a:t>
            </a:r>
          </a:p>
          <a:p>
            <a:pPr>
              <a:spcBef>
                <a:spcPts val="1500"/>
              </a:spcBef>
            </a:pPr>
            <a:r>
              <a:rPr lang="en-US" altLang="en-US" dirty="0"/>
              <a:t>Purchase umbrella </a:t>
            </a:r>
            <a:br>
              <a:rPr lang="en-US" altLang="en-US" dirty="0"/>
            </a:br>
            <a:r>
              <a:rPr lang="en-US" altLang="en-US" dirty="0"/>
              <a:t>liability coverage</a:t>
            </a:r>
          </a:p>
          <a:p>
            <a:pPr>
              <a:spcBef>
                <a:spcPts val="1500"/>
              </a:spcBef>
            </a:pPr>
            <a:r>
              <a:rPr lang="en-US" altLang="en-US" dirty="0"/>
              <a:t>Apply for a homestead exemption </a:t>
            </a:r>
          </a:p>
        </p:txBody>
      </p:sp>
      <p:sp>
        <p:nvSpPr>
          <p:cNvPr id="7" name="Content Placeholder 6"/>
          <p:cNvSpPr>
            <a:spLocks noGrp="1"/>
          </p:cNvSpPr>
          <p:nvPr>
            <p:ph sz="half" idx="2"/>
          </p:nvPr>
        </p:nvSpPr>
        <p:spPr/>
        <p:txBody>
          <a:bodyPr/>
          <a:lstStyle/>
          <a:p>
            <a:pPr>
              <a:spcBef>
                <a:spcPts val="1500"/>
              </a:spcBef>
            </a:pPr>
            <a:r>
              <a:rPr lang="en-US" dirty="0"/>
              <a:t>Be careful when </a:t>
            </a:r>
            <a:br>
              <a:rPr lang="en-US" dirty="0"/>
            </a:br>
            <a:r>
              <a:rPr lang="en-US" dirty="0"/>
              <a:t>titling assets</a:t>
            </a:r>
          </a:p>
          <a:p>
            <a:pPr>
              <a:spcBef>
                <a:spcPts val="1500"/>
              </a:spcBef>
            </a:pPr>
            <a:r>
              <a:rPr lang="en-US" dirty="0"/>
              <a:t>Identify and correct any potential risks associated with property and real estate</a:t>
            </a:r>
          </a:p>
          <a:p>
            <a:pPr>
              <a:spcBef>
                <a:spcPts val="1500"/>
              </a:spcBef>
            </a:pPr>
            <a:r>
              <a:rPr lang="en-US" dirty="0"/>
              <a:t>Maintain positive personal and professional relationships</a:t>
            </a:r>
          </a:p>
        </p:txBody>
      </p:sp>
      <p:sp>
        <p:nvSpPr>
          <p:cNvPr id="6" name="Text Placeholder 5"/>
          <p:cNvSpPr>
            <a:spLocks noGrp="1"/>
          </p:cNvSpPr>
          <p:nvPr>
            <p:ph type="body" sz="quarter" idx="10"/>
          </p:nvPr>
        </p:nvSpPr>
        <p:spPr>
          <a:xfrm>
            <a:off x="567210" y="5910738"/>
            <a:ext cx="8051496" cy="198904"/>
          </a:xfrm>
        </p:spPr>
        <p:txBody>
          <a:bodyPr/>
          <a:lstStyle/>
          <a:p>
            <a:pPr marL="0" indent="0">
              <a:buNone/>
            </a:pPr>
            <a:endParaRPr lang="en-US" dirty="0"/>
          </a:p>
        </p:txBody>
      </p:sp>
    </p:spTree>
    <p:extLst>
      <p:ext uri="{BB962C8B-B14F-4D97-AF65-F5344CB8AC3E}">
        <p14:creationId xmlns:p14="http://schemas.microsoft.com/office/powerpoint/2010/main" val="272423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GB" altLang="en-US"/>
              <a:t>Are your retirement savings protected?</a:t>
            </a:r>
            <a:endParaRPr lang="en-US" dirty="0"/>
          </a:p>
        </p:txBody>
      </p:sp>
      <p:sp>
        <p:nvSpPr>
          <p:cNvPr id="3" name="Text Placeholder 2"/>
          <p:cNvSpPr>
            <a:spLocks noGrp="1"/>
          </p:cNvSpPr>
          <p:nvPr>
            <p:ph type="body" sz="quarter" idx="10"/>
          </p:nvPr>
        </p:nvSpPr>
        <p:spPr>
          <a:xfrm>
            <a:off x="575234" y="6072102"/>
            <a:ext cx="7882966" cy="198904"/>
          </a:xfrm>
        </p:spPr>
        <p:txBody>
          <a:bodyPr/>
          <a:lstStyle/>
          <a:p>
            <a:pPr marL="0" indent="0">
              <a:buNone/>
            </a:pPr>
            <a:r>
              <a:rPr lang="en-US" altLang="en-US" dirty="0"/>
              <a:t>Retirement account funds that were previously transferred from an ERISA employer-sponsored plan (401(k), for example) receive full protection under federal bankruptcy law. Funds held in contributory IRAs are protected up to $1 million, indexed for inflation ($1,362,800 currently). Note that retirement account assets (qualified plans and IRAs) may be subject to attachment by the IRS in the case of a levy. This material is for informational purposes only. It should not be considered legal advice. You should consult with an attorney to determine what may be best for your individual needs.</a:t>
            </a:r>
          </a:p>
        </p:txBody>
      </p:sp>
      <p:graphicFrame>
        <p:nvGraphicFramePr>
          <p:cNvPr id="4" name="Table 3"/>
          <p:cNvGraphicFramePr>
            <a:graphicFrameLocks noGrp="1"/>
          </p:cNvGraphicFramePr>
          <p:nvPr>
            <p:extLst>
              <p:ext uri="{D42A27DB-BD31-4B8C-83A1-F6EECF244321}">
                <p14:modId xmlns:p14="http://schemas.microsoft.com/office/powerpoint/2010/main" val="2743567988"/>
              </p:ext>
            </p:extLst>
          </p:nvPr>
        </p:nvGraphicFramePr>
        <p:xfrm>
          <a:off x="685800" y="2133600"/>
          <a:ext cx="7772401" cy="323088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343630">
                  <a:extLst>
                    <a:ext uri="{9D8B030D-6E8A-4147-A177-3AD203B41FA5}">
                      <a16:colId xmlns:a16="http://schemas.microsoft.com/office/drawing/2014/main" val="20001"/>
                    </a:ext>
                  </a:extLst>
                </a:gridCol>
                <a:gridCol w="2456971">
                  <a:extLst>
                    <a:ext uri="{9D8B030D-6E8A-4147-A177-3AD203B41FA5}">
                      <a16:colId xmlns:a16="http://schemas.microsoft.com/office/drawing/2014/main" val="20002"/>
                    </a:ext>
                  </a:extLst>
                </a:gridCol>
              </a:tblGrid>
              <a:tr h="161198">
                <a:tc>
                  <a:txBody>
                    <a:bodyPr/>
                    <a:lstStyle/>
                    <a:p>
                      <a:r>
                        <a:rPr lang="en-US" sz="1800" b="0" dirty="0">
                          <a:solidFill>
                            <a:schemeClr val="accent6"/>
                          </a:solidFill>
                          <a:latin typeface="+mj-lt"/>
                        </a:rPr>
                        <a:t>Type of retirement account </a:t>
                      </a:r>
                    </a:p>
                  </a:txBody>
                  <a:tcPr anchor="b">
                    <a:lnL w="12700" cmpd="sng">
                      <a:noFill/>
                    </a:lnL>
                    <a:lnR w="1270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r>
                        <a:rPr lang="en-US" sz="1800" b="0" dirty="0">
                          <a:solidFill>
                            <a:schemeClr val="accent6"/>
                          </a:solidFill>
                          <a:latin typeface="+mj-lt"/>
                        </a:rPr>
                        <a:t>File for bankruptcy?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r>
                        <a:rPr lang="en-US" sz="1800" b="0" dirty="0">
                          <a:solidFill>
                            <a:schemeClr val="accent6"/>
                          </a:solidFill>
                          <a:latin typeface="+mj-lt"/>
                        </a:rPr>
                        <a:t>No bankruptcy</a:t>
                      </a:r>
                    </a:p>
                  </a:txBody>
                  <a:tcPr anchor="b">
                    <a:lnL w="12700"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extLst>
                  <a:ext uri="{0D108BD9-81ED-4DB2-BD59-A6C34878D82A}">
                    <a16:rowId xmlns:a16="http://schemas.microsoft.com/office/drawing/2014/main" val="10000"/>
                  </a:ext>
                </a:extLst>
              </a:tr>
              <a:tr h="402996">
                <a:tc>
                  <a:txBody>
                    <a:bodyPr/>
                    <a:lstStyle/>
                    <a:p>
                      <a:r>
                        <a:rPr lang="en-US" sz="1700" dirty="0">
                          <a:solidFill>
                            <a:schemeClr val="accent1"/>
                          </a:solidFill>
                          <a:latin typeface="+mj-lt"/>
                        </a:rPr>
                        <a:t>ERISA plans:</a:t>
                      </a:r>
                      <a:r>
                        <a:rPr lang="en-US" sz="1700" baseline="0" dirty="0">
                          <a:solidFill>
                            <a:schemeClr val="accent1"/>
                          </a:solidFill>
                          <a:latin typeface="+mj-lt"/>
                        </a:rPr>
                        <a:t> </a:t>
                      </a:r>
                      <a:r>
                        <a:rPr lang="en-US" sz="1700" dirty="0">
                          <a:solidFill>
                            <a:schemeClr val="accent1"/>
                          </a:solidFill>
                          <a:latin typeface="+mj-lt"/>
                        </a:rPr>
                        <a:t>401(k), pension, profit sharing, ESOP </a:t>
                      </a:r>
                    </a:p>
                  </a:txBody>
                  <a:tcPr>
                    <a:lnL w="12700" cmpd="sng">
                      <a:noFill/>
                    </a:lnL>
                    <a:lnR w="12700" cmpd="sng">
                      <a:noFill/>
                    </a:lnR>
                    <a:lnT w="28575"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chemeClr val="accent4"/>
                          </a:solidFill>
                        </a:rPr>
                        <a:t>Full protection</a:t>
                      </a:r>
                    </a:p>
                    <a:p>
                      <a:endParaRPr lang="en-US" sz="1700" dirty="0">
                        <a:solidFill>
                          <a:schemeClr val="accent4"/>
                        </a:solidFill>
                      </a:endParaRPr>
                    </a:p>
                  </a:txBody>
                  <a:tcPr>
                    <a:lnL w="12700" cmpd="sng">
                      <a:noFill/>
                    </a:lnL>
                    <a:lnR w="12700" cmpd="sng">
                      <a:noFill/>
                    </a:lnR>
                    <a:lnT w="28575"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chemeClr val="accent4"/>
                          </a:solidFill>
                        </a:rPr>
                        <a:t>Full protection</a:t>
                      </a:r>
                    </a:p>
                    <a:p>
                      <a:endParaRPr lang="en-US" sz="1700" dirty="0">
                        <a:solidFill>
                          <a:schemeClr val="accent4"/>
                        </a:solidFill>
                      </a:endParaRPr>
                    </a:p>
                  </a:txBody>
                  <a:tcPr>
                    <a:lnL w="12700" cmpd="sng">
                      <a:noFill/>
                    </a:lnL>
                    <a:lnR w="12700" cmpd="sng">
                      <a:noFill/>
                    </a:lnR>
                    <a:lnT w="28575"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2904">
                <a:tc>
                  <a:txBody>
                    <a:bodyPr/>
                    <a:lstStyle/>
                    <a:p>
                      <a:r>
                        <a:rPr lang="en-US" sz="1700" dirty="0">
                          <a:solidFill>
                            <a:schemeClr val="accent1"/>
                          </a:solidFill>
                          <a:latin typeface="+mj-lt"/>
                        </a:rPr>
                        <a:t>Rollover IRA, SEP IRA, SIMPLE IRA, most 403(b) plans, Individual 401(k)</a:t>
                      </a:r>
                    </a:p>
                  </a:txBody>
                  <a:tcPr>
                    <a:lnL w="12700" cmpd="sng">
                      <a:noFill/>
                    </a:lnL>
                    <a:lnR w="12700" cmpd="sng">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chemeClr val="accent4"/>
                          </a:solidFill>
                        </a:rPr>
                        <a:t>Full protection</a:t>
                      </a:r>
                    </a:p>
                    <a:p>
                      <a:endParaRPr lang="en-US" sz="1700" dirty="0">
                        <a:solidFill>
                          <a:schemeClr val="accent4"/>
                        </a:solidFill>
                      </a:endParaRPr>
                    </a:p>
                  </a:txBody>
                  <a:tcPr>
                    <a:lnL w="12700" cmpd="sng">
                      <a:noFill/>
                    </a:lnL>
                    <a:lnR w="12700" cmpd="sng">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chemeClr val="accent4"/>
                          </a:solidFill>
                        </a:rPr>
                        <a:t>Not protected at </a:t>
                      </a:r>
                      <a:br>
                        <a:rPr lang="en-US" sz="1700" dirty="0">
                          <a:solidFill>
                            <a:schemeClr val="accent4"/>
                          </a:solidFill>
                        </a:rPr>
                      </a:br>
                      <a:r>
                        <a:rPr lang="en-US" sz="1700" dirty="0">
                          <a:solidFill>
                            <a:schemeClr val="accent4"/>
                          </a:solidFill>
                        </a:rPr>
                        <a:t>federal level, may receive protections </a:t>
                      </a:r>
                      <a:br>
                        <a:rPr lang="en-US" sz="1700" dirty="0">
                          <a:solidFill>
                            <a:schemeClr val="accent4"/>
                          </a:solidFill>
                        </a:rPr>
                      </a:br>
                      <a:r>
                        <a:rPr lang="en-US" sz="1700" dirty="0">
                          <a:solidFill>
                            <a:schemeClr val="accent4"/>
                          </a:solidFill>
                        </a:rPr>
                        <a:t>at state level</a:t>
                      </a:r>
                    </a:p>
                  </a:txBody>
                  <a:tcPr>
                    <a:lnL w="12700" cmpd="sng">
                      <a:noFill/>
                    </a:lnL>
                    <a:lnR w="12700" cmpd="sng">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2904">
                <a:tc>
                  <a:txBody>
                    <a:bodyPr/>
                    <a:lstStyle/>
                    <a:p>
                      <a:r>
                        <a:rPr lang="en-US" sz="1700" dirty="0">
                          <a:solidFill>
                            <a:schemeClr val="accent1"/>
                          </a:solidFill>
                          <a:latin typeface="+mj-lt"/>
                        </a:rPr>
                        <a:t>Traditional and Roth IRA</a:t>
                      </a:r>
                    </a:p>
                    <a:p>
                      <a:endParaRPr lang="en-US" sz="1700" dirty="0">
                        <a:solidFill>
                          <a:schemeClr val="accent1"/>
                        </a:solidFill>
                        <a:latin typeface="+mj-lt"/>
                      </a:endParaRPr>
                    </a:p>
                  </a:txBody>
                  <a:tcPr>
                    <a:lnL w="12700" cmpd="sng">
                      <a:noFill/>
                    </a:lnL>
                    <a:lnR w="12700" cmpd="sng">
                      <a:noFill/>
                    </a:lnR>
                    <a:lnT w="12700" cap="flat" cmpd="sng" algn="ctr">
                      <a:solidFill>
                        <a:srgbClr val="80808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700" dirty="0">
                          <a:solidFill>
                            <a:schemeClr val="accent4"/>
                          </a:solidFill>
                        </a:rPr>
                        <a:t>Protected up to </a:t>
                      </a:r>
                      <a:br>
                        <a:rPr lang="en-US" sz="1700" dirty="0">
                          <a:solidFill>
                            <a:schemeClr val="accent4"/>
                          </a:solidFill>
                        </a:rPr>
                      </a:br>
                      <a:r>
                        <a:rPr lang="en-US" sz="1700" dirty="0">
                          <a:solidFill>
                            <a:schemeClr val="accent4"/>
                          </a:solidFill>
                        </a:rPr>
                        <a:t>$1 million</a:t>
                      </a:r>
                    </a:p>
                    <a:p>
                      <a:endParaRPr lang="en-US" sz="1700" dirty="0">
                        <a:solidFill>
                          <a:schemeClr val="accent4"/>
                        </a:solidFill>
                      </a:endParaRPr>
                    </a:p>
                  </a:txBody>
                  <a:tcPr>
                    <a:lnL w="12700" cmpd="sng">
                      <a:noFill/>
                    </a:lnL>
                    <a:lnR w="12700" cmpd="sng">
                      <a:noFill/>
                    </a:lnR>
                    <a:lnT w="12700" cap="flat" cmpd="sng" algn="ctr">
                      <a:solidFill>
                        <a:srgbClr val="80808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700" dirty="0">
                          <a:solidFill>
                            <a:schemeClr val="accent4"/>
                          </a:solidFill>
                        </a:rPr>
                        <a:t>Not protected at </a:t>
                      </a:r>
                      <a:br>
                        <a:rPr lang="en-US" sz="1700" dirty="0">
                          <a:solidFill>
                            <a:schemeClr val="accent4"/>
                          </a:solidFill>
                        </a:rPr>
                      </a:br>
                      <a:r>
                        <a:rPr lang="en-US" sz="1700" dirty="0">
                          <a:solidFill>
                            <a:schemeClr val="accent4"/>
                          </a:solidFill>
                        </a:rPr>
                        <a:t>federal level, may receive protections </a:t>
                      </a:r>
                      <a:br>
                        <a:rPr lang="en-US" sz="1700" dirty="0">
                          <a:solidFill>
                            <a:schemeClr val="accent4"/>
                          </a:solidFill>
                        </a:rPr>
                      </a:br>
                      <a:r>
                        <a:rPr lang="en-US" sz="1700" dirty="0">
                          <a:solidFill>
                            <a:schemeClr val="accent4"/>
                          </a:solidFill>
                        </a:rPr>
                        <a:t>at state level</a:t>
                      </a:r>
                    </a:p>
                  </a:txBody>
                  <a:tcPr>
                    <a:lnL w="12700" cmpd="sng">
                      <a:noFill/>
                    </a:lnL>
                    <a:lnR w="12700" cmpd="sng">
                      <a:noFill/>
                    </a:lnR>
                    <a:lnT w="12700" cap="flat" cmpd="sng" algn="ctr">
                      <a:solidFill>
                        <a:srgbClr val="80808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800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altLang="en-US" dirty="0"/>
              <a:t>How college savings are protected</a:t>
            </a:r>
            <a:endParaRPr lang="en-US" dirty="0"/>
          </a:p>
        </p:txBody>
      </p:sp>
      <p:grpSp>
        <p:nvGrpSpPr>
          <p:cNvPr id="6" name="Group 5">
            <a:extLst>
              <a:ext uri="{FF2B5EF4-FFF2-40B4-BE49-F238E27FC236}">
                <a16:creationId xmlns:a16="http://schemas.microsoft.com/office/drawing/2014/main" id="{49D52CB8-6CDF-4755-BA3D-A97FD1EE54A0}"/>
              </a:ext>
            </a:extLst>
          </p:cNvPr>
          <p:cNvGrpSpPr/>
          <p:nvPr/>
        </p:nvGrpSpPr>
        <p:grpSpPr>
          <a:xfrm>
            <a:off x="685800" y="2133600"/>
            <a:ext cx="7499351" cy="2255652"/>
            <a:chOff x="806450" y="2688367"/>
            <a:chExt cx="7499351" cy="2255652"/>
          </a:xfrm>
        </p:grpSpPr>
        <p:sp>
          <p:nvSpPr>
            <p:cNvPr id="10" name="AutoShape 2"/>
            <p:cNvSpPr>
              <a:spLocks noChangeArrowheads="1"/>
            </p:cNvSpPr>
            <p:nvPr/>
          </p:nvSpPr>
          <p:spPr bwMode="auto">
            <a:xfrm>
              <a:off x="1257789" y="2931832"/>
              <a:ext cx="7048012" cy="381000"/>
            </a:xfrm>
            <a:prstGeom prst="rightArrow">
              <a:avLst>
                <a:gd name="adj1" fmla="val 58028"/>
                <a:gd name="adj2" fmla="val 74477"/>
              </a:avLst>
            </a:prstGeom>
            <a:solidFill>
              <a:schemeClr val="accent6">
                <a:lumMod val="85000"/>
              </a:schemeClr>
            </a:solidFill>
            <a:ln>
              <a:noFill/>
            </a:ln>
            <a:effectLst/>
          </p:spPr>
          <p:txBody>
            <a:bodyPr wrap="square">
              <a:spAutoFit/>
            </a:bodyPr>
            <a:lstStyle/>
            <a:p>
              <a:endParaRPr lang="en-US" altLang="en-US" sz="1600">
                <a:ea typeface="MS Mincho" pitchFamily="49" charset="-128"/>
              </a:endParaRPr>
            </a:p>
          </p:txBody>
        </p:sp>
        <p:sp>
          <p:nvSpPr>
            <p:cNvPr id="2" name="Rectangle 1"/>
            <p:cNvSpPr/>
            <p:nvPr/>
          </p:nvSpPr>
          <p:spPr bwMode="auto">
            <a:xfrm>
              <a:off x="824034" y="2688367"/>
              <a:ext cx="1692936" cy="868680"/>
            </a:xfrm>
            <a:prstGeom prst="rect">
              <a:avLst/>
            </a:prstGeom>
            <a:solidFill>
              <a:srgbClr val="005F6C"/>
            </a:solidFill>
            <a:ln w="28575">
              <a:noFill/>
            </a:ln>
            <a:effectLst/>
          </p:spPr>
          <p:txBody>
            <a:bodyPr wrap="square" lIns="182880" tIns="182880" bIns="182880" rtlCol="0" anchor="ctr">
              <a:noAutofit/>
            </a:bodyPr>
            <a:lstStyle/>
            <a:p>
              <a:pPr algn="l" eaLnBrk="0" hangingPunct="0">
                <a:lnSpc>
                  <a:spcPct val="90000"/>
                </a:lnSpc>
              </a:pPr>
              <a:r>
                <a:rPr lang="en-US" altLang="en-US" sz="1800">
                  <a:solidFill>
                    <a:schemeClr val="accent6"/>
                  </a:solidFill>
                  <a:latin typeface="+mj-lt"/>
                </a:rPr>
                <a:t>Point of contribution</a:t>
              </a:r>
              <a:endParaRPr lang="en-US" altLang="en-US" sz="1800" dirty="0">
                <a:solidFill>
                  <a:schemeClr val="accent6"/>
                </a:solidFill>
                <a:latin typeface="+mj-lt"/>
              </a:endParaRPr>
            </a:p>
          </p:txBody>
        </p:sp>
        <p:sp>
          <p:nvSpPr>
            <p:cNvPr id="17" name="Rectangle 16"/>
            <p:cNvSpPr/>
            <p:nvPr/>
          </p:nvSpPr>
          <p:spPr bwMode="auto">
            <a:xfrm>
              <a:off x="3326910" y="2688367"/>
              <a:ext cx="1692936" cy="868680"/>
            </a:xfrm>
            <a:prstGeom prst="rect">
              <a:avLst/>
            </a:prstGeom>
            <a:solidFill>
              <a:srgbClr val="005F6C"/>
            </a:solidFill>
            <a:ln w="28575">
              <a:noFill/>
            </a:ln>
            <a:effectLst/>
          </p:spPr>
          <p:txBody>
            <a:bodyPr wrap="square" lIns="182880" tIns="182880" bIns="182880" rtlCol="0" anchor="ctr">
              <a:noAutofit/>
            </a:bodyPr>
            <a:lstStyle/>
            <a:p>
              <a:pPr algn="l" eaLnBrk="0" hangingPunct="0">
                <a:lnSpc>
                  <a:spcPct val="90000"/>
                </a:lnSpc>
              </a:pPr>
              <a:r>
                <a:rPr lang="en-US" altLang="en-US" sz="1800">
                  <a:solidFill>
                    <a:schemeClr val="accent6"/>
                  </a:solidFill>
                  <a:latin typeface="+mj-lt"/>
                </a:rPr>
                <a:t>1 year</a:t>
              </a:r>
              <a:endParaRPr lang="en-US" altLang="en-US" sz="1800" dirty="0">
                <a:solidFill>
                  <a:schemeClr val="accent6"/>
                </a:solidFill>
                <a:latin typeface="+mj-lt"/>
              </a:endParaRPr>
            </a:p>
          </p:txBody>
        </p:sp>
        <p:sp>
          <p:nvSpPr>
            <p:cNvPr id="18" name="Rectangle 17"/>
            <p:cNvSpPr/>
            <p:nvPr/>
          </p:nvSpPr>
          <p:spPr bwMode="auto">
            <a:xfrm>
              <a:off x="5829787" y="2688367"/>
              <a:ext cx="1692936" cy="868680"/>
            </a:xfrm>
            <a:prstGeom prst="rect">
              <a:avLst/>
            </a:prstGeom>
            <a:solidFill>
              <a:srgbClr val="005F6C"/>
            </a:solidFill>
            <a:ln w="28575">
              <a:noFill/>
            </a:ln>
            <a:effectLst/>
          </p:spPr>
          <p:txBody>
            <a:bodyPr wrap="square" lIns="182880" tIns="182880" bIns="182880" rtlCol="0" anchor="ctr">
              <a:noAutofit/>
            </a:bodyPr>
            <a:lstStyle/>
            <a:p>
              <a:pPr algn="l" eaLnBrk="0" hangingPunct="0">
                <a:lnSpc>
                  <a:spcPct val="90000"/>
                </a:lnSpc>
              </a:pPr>
              <a:r>
                <a:rPr lang="en-US" altLang="en-US" sz="1800">
                  <a:solidFill>
                    <a:schemeClr val="accent6"/>
                  </a:solidFill>
                  <a:latin typeface="+mj-lt"/>
                </a:rPr>
                <a:t>720 days</a:t>
              </a:r>
              <a:endParaRPr lang="en-US" altLang="en-US" sz="1800" dirty="0">
                <a:solidFill>
                  <a:schemeClr val="accent6"/>
                </a:solidFill>
                <a:latin typeface="+mj-lt"/>
              </a:endParaRPr>
            </a:p>
          </p:txBody>
        </p:sp>
        <p:sp>
          <p:nvSpPr>
            <p:cNvPr id="9" name="TextBox 8"/>
            <p:cNvSpPr txBox="1"/>
            <p:nvPr/>
          </p:nvSpPr>
          <p:spPr>
            <a:xfrm>
              <a:off x="806450" y="3651357"/>
              <a:ext cx="1800225" cy="1292662"/>
            </a:xfrm>
            <a:prstGeom prst="rect">
              <a:avLst/>
            </a:prstGeom>
            <a:noFill/>
          </p:spPr>
          <p:txBody>
            <a:bodyPr wrap="square" rtlCol="0">
              <a:spAutoFit/>
            </a:bodyPr>
            <a:lstStyle/>
            <a:p>
              <a:pPr algn="l"/>
              <a:r>
                <a:rPr lang="en-US" sz="1600" dirty="0">
                  <a:solidFill>
                    <a:schemeClr val="accent4"/>
                  </a:solidFill>
                  <a:latin typeface="+mn-lt"/>
                </a:rPr>
                <a:t>Made less than a year before filing: NOT protected from creditors</a:t>
              </a:r>
            </a:p>
            <a:p>
              <a:pPr algn="l"/>
              <a:endParaRPr lang="en-US" sz="1400" dirty="0">
                <a:latin typeface="+mn-lt"/>
              </a:endParaRPr>
            </a:p>
          </p:txBody>
        </p:sp>
        <p:sp>
          <p:nvSpPr>
            <p:cNvPr id="21" name="TextBox 20"/>
            <p:cNvSpPr txBox="1"/>
            <p:nvPr/>
          </p:nvSpPr>
          <p:spPr>
            <a:xfrm>
              <a:off x="3268297" y="3651357"/>
              <a:ext cx="1800225" cy="584775"/>
            </a:xfrm>
            <a:prstGeom prst="rect">
              <a:avLst/>
            </a:prstGeom>
            <a:noFill/>
          </p:spPr>
          <p:txBody>
            <a:bodyPr wrap="square" rtlCol="0">
              <a:spAutoFit/>
            </a:bodyPr>
            <a:lstStyle/>
            <a:p>
              <a:pPr algn="l"/>
              <a:r>
                <a:rPr lang="en-US" sz="1600" dirty="0">
                  <a:solidFill>
                    <a:schemeClr val="accent4"/>
                  </a:solidFill>
                  <a:latin typeface="+mn-lt"/>
                </a:rPr>
                <a:t>After 1 year, $5,000 is protected</a:t>
              </a:r>
            </a:p>
          </p:txBody>
        </p:sp>
        <p:sp>
          <p:nvSpPr>
            <p:cNvPr id="22" name="TextBox 21"/>
            <p:cNvSpPr txBox="1"/>
            <p:nvPr/>
          </p:nvSpPr>
          <p:spPr>
            <a:xfrm>
              <a:off x="5812204" y="3651357"/>
              <a:ext cx="1911558" cy="830997"/>
            </a:xfrm>
            <a:prstGeom prst="rect">
              <a:avLst/>
            </a:prstGeom>
            <a:noFill/>
          </p:spPr>
          <p:txBody>
            <a:bodyPr wrap="square" rtlCol="0">
              <a:spAutoFit/>
            </a:bodyPr>
            <a:lstStyle/>
            <a:p>
              <a:pPr algn="l"/>
              <a:r>
                <a:rPr lang="en-US" sz="1600" dirty="0">
                  <a:solidFill>
                    <a:schemeClr val="accent4"/>
                  </a:solidFill>
                  <a:latin typeface="+mn-lt"/>
                </a:rPr>
                <a:t>Made more than 720 days before filing: 100% protected</a:t>
              </a:r>
            </a:p>
          </p:txBody>
        </p:sp>
      </p:grpSp>
      <p:grpSp>
        <p:nvGrpSpPr>
          <p:cNvPr id="3" name="Group 2">
            <a:extLst>
              <a:ext uri="{FF2B5EF4-FFF2-40B4-BE49-F238E27FC236}">
                <a16:creationId xmlns:a16="http://schemas.microsoft.com/office/drawing/2014/main" id="{5CDF245E-D9A5-4D7D-976C-9CDCD553950B}"/>
              </a:ext>
            </a:extLst>
          </p:cNvPr>
          <p:cNvGrpSpPr/>
          <p:nvPr/>
        </p:nvGrpSpPr>
        <p:grpSpPr>
          <a:xfrm>
            <a:off x="2333731" y="4546834"/>
            <a:ext cx="4203488" cy="685800"/>
            <a:chOff x="4103274" y="5132337"/>
            <a:chExt cx="4203488" cy="685800"/>
          </a:xfrm>
        </p:grpSpPr>
        <p:sp>
          <p:nvSpPr>
            <p:cNvPr id="12" name="AutoShape 13">
              <a:extLst>
                <a:ext uri="{FF2B5EF4-FFF2-40B4-BE49-F238E27FC236}">
                  <a16:creationId xmlns:a16="http://schemas.microsoft.com/office/drawing/2014/main" id="{FAE3D3AD-3244-4857-936C-F77AE9FFDBEA}"/>
                </a:ext>
              </a:extLst>
            </p:cNvPr>
            <p:cNvSpPr>
              <a:spLocks noChangeArrowheads="1"/>
            </p:cNvSpPr>
            <p:nvPr/>
          </p:nvSpPr>
          <p:spPr bwMode="invGray">
            <a:xfrm>
              <a:off x="4103274" y="5133297"/>
              <a:ext cx="4203488" cy="683878"/>
            </a:xfrm>
            <a:prstGeom prst="rect">
              <a:avLst/>
            </a:prstGeom>
            <a:solidFill>
              <a:srgbClr val="FFFFFF"/>
            </a:solidFill>
            <a:ln w="25400">
              <a:solidFill>
                <a:srgbClr val="DA7334"/>
              </a:solidFill>
            </a:ln>
            <a:effectLst>
              <a:outerShdw blurRad="38100" dist="25400" dir="2700000" algn="tl" rotWithShape="0">
                <a:prstClr val="black">
                  <a:alpha val="40000"/>
                </a:prstClr>
              </a:outerShdw>
            </a:effectLst>
          </p:spPr>
          <p:txBody>
            <a:bodyPr wrap="square" lIns="365760" tIns="161365" rIns="161365" bIns="161365" anchor="ctr" anchorCtr="0">
              <a:noAutofit/>
            </a:bodyPr>
            <a:lstStyle/>
            <a:p>
              <a:pPr algn="l"/>
              <a:r>
                <a:rPr lang="en-US" sz="1600" dirty="0">
                  <a:solidFill>
                    <a:srgbClr val="4D4D4D"/>
                  </a:solidFill>
                  <a:latin typeface="+mj-lt"/>
                </a:rPr>
                <a:t>Note that some states will provide additional protections for college savings</a:t>
              </a:r>
            </a:p>
          </p:txBody>
        </p:sp>
        <p:sp>
          <p:nvSpPr>
            <p:cNvPr id="15" name="Isosceles Triangle 14">
              <a:extLst>
                <a:ext uri="{FF2B5EF4-FFF2-40B4-BE49-F238E27FC236}">
                  <a16:creationId xmlns:a16="http://schemas.microsoft.com/office/drawing/2014/main" id="{073D514C-E39A-4E7F-9D72-1AC01B46B397}"/>
                </a:ext>
              </a:extLst>
            </p:cNvPr>
            <p:cNvSpPr/>
            <p:nvPr/>
          </p:nvSpPr>
          <p:spPr bwMode="auto">
            <a:xfrm rot="5400000">
              <a:off x="3897266" y="5338345"/>
              <a:ext cx="685800" cy="273784"/>
            </a:xfrm>
            <a:prstGeom prst="triangle">
              <a:avLst>
                <a:gd name="adj" fmla="val 50000"/>
              </a:avLst>
            </a:prstGeom>
            <a:solidFill>
              <a:srgbClr val="DA7334"/>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grpSp>
    </p:spTree>
    <p:extLst>
      <p:ext uri="{BB962C8B-B14F-4D97-AF65-F5344CB8AC3E}">
        <p14:creationId xmlns:p14="http://schemas.microsoft.com/office/powerpoint/2010/main" val="296071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852F-72D6-0F4E-9B4D-0986092C7DD4}"/>
              </a:ext>
            </a:extLst>
          </p:cNvPr>
          <p:cNvSpPr>
            <a:spLocks noGrp="1"/>
          </p:cNvSpPr>
          <p:nvPr>
            <p:ph type="title"/>
          </p:nvPr>
        </p:nvSpPr>
        <p:spPr/>
        <p:txBody>
          <a:bodyPr/>
          <a:lstStyle/>
          <a:p>
            <a:r>
              <a:rPr lang="en-US"/>
              <a:t>What about life insurance </a:t>
            </a:r>
            <a:br>
              <a:rPr lang="en-US"/>
            </a:br>
            <a:r>
              <a:rPr lang="en-US"/>
              <a:t>and annuities?</a:t>
            </a:r>
            <a:endParaRPr lang="en-US" dirty="0"/>
          </a:p>
        </p:txBody>
      </p:sp>
      <p:sp>
        <p:nvSpPr>
          <p:cNvPr id="9" name="Content Placeholder 8">
            <a:extLst>
              <a:ext uri="{FF2B5EF4-FFF2-40B4-BE49-F238E27FC236}">
                <a16:creationId xmlns:a16="http://schemas.microsoft.com/office/drawing/2014/main" id="{C5022F61-45B7-4DD6-A81C-E37117C84482}"/>
              </a:ext>
            </a:extLst>
          </p:cNvPr>
          <p:cNvSpPr>
            <a:spLocks noGrp="1"/>
          </p:cNvSpPr>
          <p:nvPr>
            <p:ph idx="1"/>
          </p:nvPr>
        </p:nvSpPr>
        <p:spPr>
          <a:xfrm>
            <a:off x="575234" y="1953304"/>
            <a:ext cx="7662050" cy="3798974"/>
          </a:xfrm>
        </p:spPr>
        <p:txBody>
          <a:bodyPr/>
          <a:lstStyle/>
          <a:p>
            <a:r>
              <a:rPr lang="en-US" dirty="0"/>
              <a:t>While there is no protection under federal law, some states may extend protection from potential creditors</a:t>
            </a:r>
          </a:p>
          <a:p>
            <a:r>
              <a:rPr lang="en-US" dirty="0"/>
              <a:t>Protection may be limited — some will protect cash value, some will protect proceeds paid to beneficiaries, some will impose dollar limits</a:t>
            </a:r>
          </a:p>
          <a:p>
            <a:endParaRPr lang="en-US" dirty="0"/>
          </a:p>
        </p:txBody>
      </p:sp>
      <p:sp>
        <p:nvSpPr>
          <p:cNvPr id="10" name="Text Placeholder 9">
            <a:extLst>
              <a:ext uri="{FF2B5EF4-FFF2-40B4-BE49-F238E27FC236}">
                <a16:creationId xmlns:a16="http://schemas.microsoft.com/office/drawing/2014/main" id="{6670F953-152A-4CBF-9DC0-A674816B8A8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3281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Is your business putting personal </a:t>
            </a:r>
            <a:br>
              <a:rPr lang="en-US" altLang="en-US"/>
            </a:br>
            <a:r>
              <a:rPr lang="en-US" altLang="en-US"/>
              <a:t>assets at risk?</a:t>
            </a:r>
            <a:endParaRPr lang="en-US" dirty="0"/>
          </a:p>
        </p:txBody>
      </p:sp>
      <p:sp>
        <p:nvSpPr>
          <p:cNvPr id="3" name="Content Placeholder 2"/>
          <p:cNvSpPr>
            <a:spLocks noGrp="1"/>
          </p:cNvSpPr>
          <p:nvPr>
            <p:ph idx="1"/>
          </p:nvPr>
        </p:nvSpPr>
        <p:spPr/>
        <p:txBody>
          <a:bodyPr/>
          <a:lstStyle/>
          <a:p>
            <a:r>
              <a:rPr lang="en-US" dirty="0"/>
              <a:t>Business owners may be at risk of legal claims by patients, customers, or employees</a:t>
            </a:r>
          </a:p>
          <a:p>
            <a:r>
              <a:rPr lang="en-US" dirty="0"/>
              <a:t>Without a formal business structure, your personal assets may be at risk</a:t>
            </a:r>
          </a:p>
          <a:p>
            <a:r>
              <a:rPr lang="en-US" dirty="0"/>
              <a:t>Select a method of ownership for your business to make it </a:t>
            </a:r>
            <a:br>
              <a:rPr lang="en-US" dirty="0"/>
            </a:br>
            <a:r>
              <a:rPr lang="en-US" dirty="0"/>
              <a:t>difficult — or expensive — for someone to access your assets</a:t>
            </a:r>
          </a:p>
          <a:p>
            <a:endParaRPr lang="en-US" dirty="0"/>
          </a:p>
        </p:txBody>
      </p:sp>
      <p:sp>
        <p:nvSpPr>
          <p:cNvPr id="10" name="Text Placeholder 9">
            <a:extLst>
              <a:ext uri="{FF2B5EF4-FFF2-40B4-BE49-F238E27FC236}">
                <a16:creationId xmlns:a16="http://schemas.microsoft.com/office/drawing/2014/main" id="{659A36A7-7034-48B3-A939-80DE1A5C2C1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8832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GB" altLang="en-US" dirty="0"/>
              <a:t>Structuring your business</a:t>
            </a:r>
            <a:endParaRPr lang="en-US" dirty="0"/>
          </a:p>
        </p:txBody>
      </p:sp>
      <p:sp>
        <p:nvSpPr>
          <p:cNvPr id="3" name="Text Placeholder 2"/>
          <p:cNvSpPr>
            <a:spLocks noGrp="1"/>
          </p:cNvSpPr>
          <p:nvPr>
            <p:ph type="body" sz="quarter" idx="10"/>
          </p:nvPr>
        </p:nvSpPr>
        <p:spPr/>
        <p:txBody>
          <a:bodyPr/>
          <a:lstStyle/>
          <a:p>
            <a:pPr marL="0" indent="0">
              <a:buNone/>
            </a:pPr>
            <a:endParaRPr lang="en-US" altLang="en-US"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66093221"/>
              </p:ext>
            </p:extLst>
          </p:nvPr>
        </p:nvGraphicFramePr>
        <p:xfrm>
          <a:off x="685800" y="1913917"/>
          <a:ext cx="7772401" cy="3521456"/>
        </p:xfrm>
        <a:graphic>
          <a:graphicData uri="http://schemas.openxmlformats.org/drawingml/2006/table">
            <a:tbl>
              <a:tblPr firstRow="1" bandRow="1">
                <a:tableStyleId>{5C22544A-7EE6-4342-B048-85BDC9FD1C3A}</a:tableStyleId>
              </a:tblPr>
              <a:tblGrid>
                <a:gridCol w="1980560">
                  <a:extLst>
                    <a:ext uri="{9D8B030D-6E8A-4147-A177-3AD203B41FA5}">
                      <a16:colId xmlns:a16="http://schemas.microsoft.com/office/drawing/2014/main" val="20000"/>
                    </a:ext>
                  </a:extLst>
                </a:gridCol>
                <a:gridCol w="3106196">
                  <a:extLst>
                    <a:ext uri="{9D8B030D-6E8A-4147-A177-3AD203B41FA5}">
                      <a16:colId xmlns:a16="http://schemas.microsoft.com/office/drawing/2014/main" val="20001"/>
                    </a:ext>
                  </a:extLst>
                </a:gridCol>
                <a:gridCol w="2685645">
                  <a:extLst>
                    <a:ext uri="{9D8B030D-6E8A-4147-A177-3AD203B41FA5}">
                      <a16:colId xmlns:a16="http://schemas.microsoft.com/office/drawing/2014/main" val="20002"/>
                    </a:ext>
                  </a:extLst>
                </a:gridCol>
              </a:tblGrid>
              <a:tr h="276017">
                <a:tc>
                  <a:txBody>
                    <a:bodyPr/>
                    <a:lstStyle/>
                    <a:p>
                      <a:r>
                        <a:rPr lang="en-US" sz="1600" b="0" dirty="0">
                          <a:solidFill>
                            <a:schemeClr val="accent6"/>
                          </a:solidFill>
                          <a:latin typeface="+mj-lt"/>
                        </a:rPr>
                        <a:t>Business ownership</a:t>
                      </a:r>
                    </a:p>
                  </a:txBody>
                  <a:tcPr marT="64008" marB="64008" anchor="b">
                    <a:lnL w="12700" cmpd="sng">
                      <a:noFill/>
                    </a:lnL>
                    <a:lnR w="1270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r>
                        <a:rPr lang="en-US" sz="1600" b="0" dirty="0">
                          <a:solidFill>
                            <a:schemeClr val="accent6"/>
                          </a:solidFill>
                          <a:latin typeface="+mj-lt"/>
                        </a:rPr>
                        <a:t>Benefits</a:t>
                      </a:r>
                    </a:p>
                  </a:txBody>
                  <a:tcPr marT="64008" marB="64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tc>
                  <a:txBody>
                    <a:bodyPr/>
                    <a:lstStyle/>
                    <a:p>
                      <a:r>
                        <a:rPr lang="en-US" sz="1600" b="0" dirty="0">
                          <a:solidFill>
                            <a:schemeClr val="accent6"/>
                          </a:solidFill>
                          <a:latin typeface="+mj-lt"/>
                        </a:rPr>
                        <a:t>Considerations</a:t>
                      </a:r>
                    </a:p>
                  </a:txBody>
                  <a:tcPr marT="64008" marB="64008" anchor="b">
                    <a:lnL w="12700"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2BC"/>
                    </a:solidFill>
                  </a:tcPr>
                </a:tc>
                <a:extLst>
                  <a:ext uri="{0D108BD9-81ED-4DB2-BD59-A6C34878D82A}">
                    <a16:rowId xmlns:a16="http://schemas.microsoft.com/office/drawing/2014/main" val="10000"/>
                  </a:ext>
                </a:extLst>
              </a:tr>
              <a:tr h="1078426">
                <a:tc>
                  <a:txBody>
                    <a:bodyPr/>
                    <a:lstStyle/>
                    <a:p>
                      <a:r>
                        <a:rPr lang="en-US" sz="1600" dirty="0">
                          <a:solidFill>
                            <a:schemeClr val="accent1"/>
                          </a:solidFill>
                          <a:latin typeface="+mj-lt"/>
                        </a:rPr>
                        <a:t>Corporation </a:t>
                      </a:r>
                    </a:p>
                    <a:p>
                      <a:r>
                        <a:rPr lang="en-US" sz="1600" dirty="0">
                          <a:solidFill>
                            <a:schemeClr val="accent1"/>
                          </a:solidFill>
                          <a:latin typeface="+mj-lt"/>
                        </a:rPr>
                        <a:t>(C </a:t>
                      </a:r>
                      <a:r>
                        <a:rPr lang="en-US" sz="1600" dirty="0" err="1">
                          <a:solidFill>
                            <a:schemeClr val="accent1"/>
                          </a:solidFill>
                          <a:latin typeface="+mj-lt"/>
                        </a:rPr>
                        <a:t>corp</a:t>
                      </a:r>
                      <a:r>
                        <a:rPr lang="en-US" sz="1600" dirty="0">
                          <a:solidFill>
                            <a:schemeClr val="accent1"/>
                          </a:solidFill>
                          <a:latin typeface="+mj-lt"/>
                        </a:rPr>
                        <a:t> or S </a:t>
                      </a:r>
                      <a:r>
                        <a:rPr lang="en-US" sz="1600" dirty="0" err="1">
                          <a:solidFill>
                            <a:schemeClr val="accent1"/>
                          </a:solidFill>
                          <a:latin typeface="+mj-lt"/>
                        </a:rPr>
                        <a:t>corp</a:t>
                      </a:r>
                      <a:r>
                        <a:rPr lang="en-US" sz="1600" dirty="0">
                          <a:solidFill>
                            <a:schemeClr val="accent1"/>
                          </a:solidFill>
                          <a:latin typeface="+mj-lt"/>
                        </a:rPr>
                        <a:t>)</a:t>
                      </a:r>
                    </a:p>
                  </a:txBody>
                  <a:tcPr marT="91440" marB="91440">
                    <a:lnL w="12700" cmpd="sng">
                      <a:noFill/>
                    </a:lnL>
                    <a:lnR w="12700" cmpd="sng">
                      <a:noFill/>
                    </a:lnR>
                    <a:lnT w="28575"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spcAft>
                          <a:spcPts val="400"/>
                        </a:spcAft>
                        <a:buClr>
                          <a:srgbClr val="0072BC"/>
                        </a:buClr>
                        <a:buFont typeface="Arial" panose="020B0604020202020204" pitchFamily="34" charset="0"/>
                        <a:buChar char="•"/>
                      </a:pPr>
                      <a:r>
                        <a:rPr lang="en-US" sz="1600" dirty="0">
                          <a:solidFill>
                            <a:schemeClr val="accent4"/>
                          </a:solidFill>
                          <a:latin typeface="+mn-lt"/>
                        </a:rPr>
                        <a:t>Business owner does not bear personal liability for debts of the corporation</a:t>
                      </a:r>
                    </a:p>
                    <a:p>
                      <a:pPr>
                        <a:spcAft>
                          <a:spcPts val="400"/>
                        </a:spcAft>
                      </a:pPr>
                      <a:endParaRPr lang="en-US" sz="1600" dirty="0">
                        <a:solidFill>
                          <a:schemeClr val="accent4"/>
                        </a:solidFill>
                        <a:latin typeface="+mn-lt"/>
                      </a:endParaRPr>
                    </a:p>
                  </a:txBody>
                  <a:tcPr marT="91440" marB="91440">
                    <a:lnL w="12700" cmpd="sng">
                      <a:noFill/>
                    </a:lnL>
                    <a:lnR w="12700" cmpd="sng">
                      <a:noFill/>
                    </a:lnR>
                    <a:lnT w="28575"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lgn="l" defTabSz="403433" rtl="0" eaLnBrk="1" latinLnBrk="0" hangingPunct="1">
                        <a:spcAft>
                          <a:spcPts val="400"/>
                        </a:spcAft>
                        <a:buClr>
                          <a:srgbClr val="0072BC"/>
                        </a:buClr>
                        <a:buFont typeface="Arial" panose="020B0604020202020204" pitchFamily="34" charset="0"/>
                        <a:buChar char="•"/>
                      </a:pPr>
                      <a:r>
                        <a:rPr lang="en-US" sz="1600" kern="1200" dirty="0">
                          <a:solidFill>
                            <a:schemeClr val="accent4"/>
                          </a:solidFill>
                          <a:latin typeface="+mn-lt"/>
                          <a:ea typeface="+mn-ea"/>
                          <a:cs typeface="+mn-cs"/>
                        </a:rPr>
                        <a:t>May be more complex to establish and maintain</a:t>
                      </a:r>
                    </a:p>
                    <a:p>
                      <a:pPr marL="168275" indent="-168275" algn="l" defTabSz="403433" rtl="0" eaLnBrk="1" latinLnBrk="0" hangingPunct="1">
                        <a:spcAft>
                          <a:spcPts val="400"/>
                        </a:spcAft>
                        <a:buClr>
                          <a:srgbClr val="0072BC"/>
                        </a:buClr>
                        <a:buFont typeface="Arial" panose="020B0604020202020204" pitchFamily="34" charset="0"/>
                        <a:buChar char="•"/>
                      </a:pPr>
                      <a:r>
                        <a:rPr lang="en-US" sz="1600" kern="1200" dirty="0">
                          <a:solidFill>
                            <a:schemeClr val="accent4"/>
                          </a:solidFill>
                          <a:latin typeface="+mn-lt"/>
                          <a:ea typeface="+mn-ea"/>
                          <a:cs typeface="+mn-cs"/>
                        </a:rPr>
                        <a:t>Adverse legal judgment could result in plaintiff receiving ownership shares</a:t>
                      </a:r>
                    </a:p>
                  </a:txBody>
                  <a:tcPr marT="91440" marB="91440">
                    <a:lnL w="12700" cmpd="sng">
                      <a:noFill/>
                    </a:lnL>
                    <a:lnR w="12700" cmpd="sng">
                      <a:noFill/>
                    </a:lnR>
                    <a:lnT w="28575"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21410">
                <a:tc>
                  <a:txBody>
                    <a:bodyPr/>
                    <a:lstStyle/>
                    <a:p>
                      <a:r>
                        <a:rPr lang="en-US" sz="1600" dirty="0">
                          <a:solidFill>
                            <a:schemeClr val="accent1"/>
                          </a:solidFill>
                          <a:latin typeface="+mj-lt"/>
                        </a:rPr>
                        <a:t>LLC or LLP</a:t>
                      </a:r>
                    </a:p>
                  </a:txBody>
                  <a:tcPr marT="91440" marB="91440">
                    <a:lnL w="12700" cmpd="sng">
                      <a:noFill/>
                    </a:lnL>
                    <a:lnR w="12700" cmpd="sng">
                      <a:noFill/>
                    </a:lnR>
                    <a:lnT w="12700" cap="flat" cmpd="sng" algn="ctr">
                      <a:solidFill>
                        <a:srgbClr val="8080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spcAft>
                          <a:spcPts val="400"/>
                        </a:spcAft>
                        <a:buClr>
                          <a:srgbClr val="0072BC"/>
                        </a:buClr>
                        <a:buFont typeface="Arial" panose="020B0604020202020204" pitchFamily="34" charset="0"/>
                        <a:buChar char="•"/>
                      </a:pPr>
                      <a:r>
                        <a:rPr lang="en-US" sz="1600" dirty="0">
                          <a:solidFill>
                            <a:schemeClr val="accent4"/>
                          </a:solidFill>
                          <a:latin typeface="+mn-lt"/>
                        </a:rPr>
                        <a:t>Easy to establish and maintain</a:t>
                      </a:r>
                    </a:p>
                    <a:p>
                      <a:pPr marL="168275" indent="-168275">
                        <a:spcAft>
                          <a:spcPts val="400"/>
                        </a:spcAft>
                        <a:buClr>
                          <a:srgbClr val="0072BC"/>
                        </a:buClr>
                        <a:buFont typeface="Arial" panose="020B0604020202020204" pitchFamily="34" charset="0"/>
                        <a:buChar char="•"/>
                      </a:pPr>
                      <a:r>
                        <a:rPr lang="en-US" sz="1600" dirty="0">
                          <a:solidFill>
                            <a:schemeClr val="accent4"/>
                          </a:solidFill>
                          <a:latin typeface="+mn-lt"/>
                        </a:rPr>
                        <a:t>Potentially better liability protection than corporations; creditor attachment may be limited to distributions, not shares of ownership</a:t>
                      </a:r>
                    </a:p>
                  </a:txBody>
                  <a:tcPr marT="91440" marB="91440">
                    <a:lnL w="12700" cmpd="sng">
                      <a:noFill/>
                    </a:lnL>
                    <a:lnR w="12700" cmpd="sng">
                      <a:noFill/>
                    </a:lnR>
                    <a:lnT w="12700" cap="flat" cmpd="sng" algn="ctr">
                      <a:solidFill>
                        <a:srgbClr val="8080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lgn="l" defTabSz="403433" rtl="0" eaLnBrk="1" latinLnBrk="0" hangingPunct="1">
                        <a:spcAft>
                          <a:spcPts val="400"/>
                        </a:spcAft>
                        <a:buClr>
                          <a:srgbClr val="0072BC"/>
                        </a:buClr>
                        <a:buFont typeface="Arial" panose="020B0604020202020204" pitchFamily="34" charset="0"/>
                        <a:buChar char="•"/>
                      </a:pPr>
                      <a:r>
                        <a:rPr lang="en-US" sz="1600" kern="1200" dirty="0">
                          <a:solidFill>
                            <a:schemeClr val="accent4"/>
                          </a:solidFill>
                          <a:latin typeface="+mn-lt"/>
                          <a:ea typeface="+mn-ea"/>
                          <a:cs typeface="+mn-cs"/>
                        </a:rPr>
                        <a:t>Some states may allow creditors to attach</a:t>
                      </a:r>
                      <a:br>
                        <a:rPr lang="en-US" sz="1600" kern="1200" dirty="0">
                          <a:solidFill>
                            <a:schemeClr val="accent4"/>
                          </a:solidFill>
                          <a:latin typeface="+mn-lt"/>
                          <a:ea typeface="+mn-ea"/>
                          <a:cs typeface="+mn-cs"/>
                        </a:rPr>
                      </a:br>
                      <a:r>
                        <a:rPr lang="en-US" sz="1600" kern="1200" dirty="0">
                          <a:solidFill>
                            <a:schemeClr val="accent4"/>
                          </a:solidFill>
                          <a:latin typeface="+mn-lt"/>
                          <a:ea typeface="+mn-ea"/>
                          <a:cs typeface="+mn-cs"/>
                        </a:rPr>
                        <a:t>ownership interest of </a:t>
                      </a:r>
                      <a:br>
                        <a:rPr lang="en-US" sz="1600" kern="1200" dirty="0">
                          <a:solidFill>
                            <a:schemeClr val="accent4"/>
                          </a:solidFill>
                          <a:latin typeface="+mn-lt"/>
                          <a:ea typeface="+mn-ea"/>
                          <a:cs typeface="+mn-cs"/>
                        </a:rPr>
                      </a:br>
                      <a:r>
                        <a:rPr lang="en-US" sz="1600" kern="1200" dirty="0">
                          <a:solidFill>
                            <a:schemeClr val="accent4"/>
                          </a:solidFill>
                          <a:latin typeface="+mn-lt"/>
                          <a:ea typeface="+mn-ea"/>
                          <a:cs typeface="+mn-cs"/>
                        </a:rPr>
                        <a:t>LLC or LLP</a:t>
                      </a:r>
                    </a:p>
                  </a:txBody>
                  <a:tcPr marT="91440" marB="91440">
                    <a:lnL w="12700" cmpd="sng">
                      <a:noFill/>
                    </a:lnL>
                    <a:lnR w="12700" cmpd="sng">
                      <a:noFill/>
                    </a:lnR>
                    <a:lnT w="12700" cap="flat" cmpd="sng" algn="ctr">
                      <a:solidFill>
                        <a:srgbClr val="8080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253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529F57F-64C0-4B32-9A95-6FC89D17FAE8}"/>
              </a:ext>
            </a:extLst>
          </p:cNvPr>
          <p:cNvGrpSpPr/>
          <p:nvPr/>
        </p:nvGrpSpPr>
        <p:grpSpPr>
          <a:xfrm>
            <a:off x="6718327" y="3324557"/>
            <a:ext cx="1128193" cy="1301884"/>
            <a:chOff x="7446281" y="3305175"/>
            <a:chExt cx="1278619" cy="1475469"/>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21782462-0AE0-4F01-AC6A-43F081C525C8}"/>
                </a:ext>
              </a:extLst>
            </p:cNvPr>
            <p:cNvSpPr/>
            <p:nvPr/>
          </p:nvSpPr>
          <p:spPr bwMode="auto">
            <a:xfrm>
              <a:off x="7446281" y="3502025"/>
              <a:ext cx="1278619" cy="1278619"/>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sp>
          <p:nvSpPr>
            <p:cNvPr id="81" name="Isosceles Triangle 80">
              <a:extLst>
                <a:ext uri="{FF2B5EF4-FFF2-40B4-BE49-F238E27FC236}">
                  <a16:creationId xmlns:a16="http://schemas.microsoft.com/office/drawing/2014/main" id="{99A2EC09-1096-44F1-A26B-BE375A1DE208}"/>
                </a:ext>
              </a:extLst>
            </p:cNvPr>
            <p:cNvSpPr/>
            <p:nvPr/>
          </p:nvSpPr>
          <p:spPr bwMode="auto">
            <a:xfrm>
              <a:off x="7950652" y="33051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mn-lt"/>
                <a:ea typeface="ＭＳ Ｐゴシック" charset="0"/>
                <a:cs typeface="ＭＳ Ｐゴシック" charset="0"/>
              </a:endParaRPr>
            </a:p>
          </p:txBody>
        </p:sp>
      </p:grpSp>
      <p:sp>
        <p:nvSpPr>
          <p:cNvPr id="2" name="Title 1">
            <a:extLst>
              <a:ext uri="{FF2B5EF4-FFF2-40B4-BE49-F238E27FC236}">
                <a16:creationId xmlns:a16="http://schemas.microsoft.com/office/drawing/2014/main" id="{BFC423D7-EC40-F743-AE2F-D74EB04A76D3}"/>
              </a:ext>
            </a:extLst>
          </p:cNvPr>
          <p:cNvSpPr>
            <a:spLocks noGrp="1"/>
          </p:cNvSpPr>
          <p:nvPr>
            <p:ph type="title"/>
          </p:nvPr>
        </p:nvSpPr>
        <p:spPr/>
        <p:txBody>
          <a:bodyPr/>
          <a:lstStyle/>
          <a:p>
            <a:r>
              <a:rPr lang="en-US" dirty="0"/>
              <a:t>LLC case example: </a:t>
            </a:r>
            <a:br>
              <a:rPr lang="en-US" dirty="0"/>
            </a:br>
            <a:r>
              <a:rPr lang="en-US" dirty="0"/>
              <a:t>Private medical practice</a:t>
            </a:r>
          </a:p>
        </p:txBody>
      </p:sp>
      <p:sp>
        <p:nvSpPr>
          <p:cNvPr id="7" name="Content Placeholder 13">
            <a:extLst>
              <a:ext uri="{FF2B5EF4-FFF2-40B4-BE49-F238E27FC236}">
                <a16:creationId xmlns:a16="http://schemas.microsoft.com/office/drawing/2014/main" id="{008BD716-B5EE-3246-B2C9-8108B680EAC6}"/>
              </a:ext>
            </a:extLst>
          </p:cNvPr>
          <p:cNvSpPr>
            <a:spLocks noGrp="1"/>
          </p:cNvSpPr>
          <p:nvPr>
            <p:ph idx="1"/>
          </p:nvPr>
        </p:nvSpPr>
        <p:spPr>
          <a:xfrm>
            <a:off x="575234" y="1952857"/>
            <a:ext cx="7882966" cy="3615428"/>
          </a:xfrm>
        </p:spPr>
        <p:txBody>
          <a:bodyPr/>
          <a:lstStyle/>
          <a:p>
            <a:pPr>
              <a:lnSpc>
                <a:spcPct val="60000"/>
              </a:lnSpc>
              <a:spcBef>
                <a:spcPts val="600"/>
              </a:spcBef>
            </a:pPr>
            <a:r>
              <a:rPr lang="en-US" sz="1800" dirty="0"/>
              <a:t>The medical practice strips equity by establishing separate LLCs to own real estate and equipment with a leasing arrangement</a:t>
            </a:r>
            <a:r>
              <a:rPr lang="en-US" sz="2800" dirty="0"/>
              <a:t>.</a:t>
            </a:r>
          </a:p>
        </p:txBody>
      </p:sp>
      <p:sp>
        <p:nvSpPr>
          <p:cNvPr id="87" name="Text Placeholder 86">
            <a:extLst>
              <a:ext uri="{FF2B5EF4-FFF2-40B4-BE49-F238E27FC236}">
                <a16:creationId xmlns:a16="http://schemas.microsoft.com/office/drawing/2014/main" id="{20BB1E0B-CB0E-4159-B23A-886532B637CF}"/>
              </a:ext>
            </a:extLst>
          </p:cNvPr>
          <p:cNvSpPr>
            <a:spLocks noGrp="1"/>
          </p:cNvSpPr>
          <p:nvPr>
            <p:ph type="body" sz="quarter" idx="10"/>
          </p:nvPr>
        </p:nvSpPr>
        <p:spPr/>
        <p:txBody>
          <a:bodyPr/>
          <a:lstStyle/>
          <a:p>
            <a:endParaRPr lang="en-US"/>
          </a:p>
        </p:txBody>
      </p:sp>
      <p:sp>
        <p:nvSpPr>
          <p:cNvPr id="9" name="Rectangle 18">
            <a:extLst>
              <a:ext uri="{FF2B5EF4-FFF2-40B4-BE49-F238E27FC236}">
                <a16:creationId xmlns:a16="http://schemas.microsoft.com/office/drawing/2014/main" id="{6461B550-26C4-7A41-921F-687563880D52}"/>
              </a:ext>
            </a:extLst>
          </p:cNvPr>
          <p:cNvSpPr>
            <a:spLocks noChangeArrowheads="1"/>
          </p:cNvSpPr>
          <p:nvPr/>
        </p:nvSpPr>
        <p:spPr bwMode="auto">
          <a:xfrm>
            <a:off x="3039595" y="5040782"/>
            <a:ext cx="1666875" cy="541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90000"/>
              </a:lnSpc>
            </a:pPr>
            <a:endParaRPr lang="en-US" altLang="en-US" sz="1588" dirty="0">
              <a:solidFill>
                <a:schemeClr val="accent6"/>
              </a:solidFill>
              <a:latin typeface="+mn-lt"/>
            </a:endParaRPr>
          </a:p>
        </p:txBody>
      </p:sp>
      <p:sp>
        <p:nvSpPr>
          <p:cNvPr id="10" name="Rectangle 9">
            <a:extLst>
              <a:ext uri="{FF2B5EF4-FFF2-40B4-BE49-F238E27FC236}">
                <a16:creationId xmlns:a16="http://schemas.microsoft.com/office/drawing/2014/main" id="{B9B33556-3230-C945-BCF4-A2E1632F9211}"/>
              </a:ext>
            </a:extLst>
          </p:cNvPr>
          <p:cNvSpPr/>
          <p:nvPr/>
        </p:nvSpPr>
        <p:spPr bwMode="auto">
          <a:xfrm>
            <a:off x="5330133" y="5499173"/>
            <a:ext cx="2570014" cy="155372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spcAft>
                <a:spcPct val="25000"/>
              </a:spcAft>
              <a:buClr>
                <a:srgbClr val="FFFF99"/>
              </a:buClr>
              <a:tabLst>
                <a:tab pos="3429183" algn="dec"/>
                <a:tab pos="4440568" algn="dec"/>
                <a:tab pos="5443548" algn="dec"/>
                <a:tab pos="6454932" algn="dec"/>
              </a:tabLst>
            </a:pPr>
            <a:endParaRPr lang="en-US" dirty="0">
              <a:solidFill>
                <a:srgbClr val="000000"/>
              </a:solidFill>
              <a:latin typeface="+mj-lt"/>
            </a:endParaRPr>
          </a:p>
        </p:txBody>
      </p:sp>
      <p:sp>
        <p:nvSpPr>
          <p:cNvPr id="12" name="TextBox 11">
            <a:extLst>
              <a:ext uri="{FF2B5EF4-FFF2-40B4-BE49-F238E27FC236}">
                <a16:creationId xmlns:a16="http://schemas.microsoft.com/office/drawing/2014/main" id="{021375DC-EC0C-8145-AEB9-6609CE30CFB5}"/>
              </a:ext>
            </a:extLst>
          </p:cNvPr>
          <p:cNvSpPr txBox="1"/>
          <p:nvPr/>
        </p:nvSpPr>
        <p:spPr>
          <a:xfrm>
            <a:off x="882464" y="4942763"/>
            <a:ext cx="5572125" cy="635559"/>
          </a:xfrm>
          <a:prstGeom prst="rect">
            <a:avLst/>
          </a:prstGeom>
          <a:noFill/>
        </p:spPr>
        <p:txBody>
          <a:bodyPr wrap="square" rtlCol="0" anchor="ctr">
            <a:spAutoFit/>
          </a:bodyPr>
          <a:lstStyle/>
          <a:p>
            <a:pPr algn="l"/>
            <a:r>
              <a:rPr lang="en-US" dirty="0">
                <a:solidFill>
                  <a:schemeClr val="accent4"/>
                </a:solidFill>
                <a:latin typeface="+mn-lt"/>
              </a:rPr>
              <a:t>Equity in these assets is </a:t>
            </a:r>
            <a:r>
              <a:rPr lang="en-US" b="1" dirty="0">
                <a:solidFill>
                  <a:srgbClr val="EF343C"/>
                </a:solidFill>
                <a:latin typeface="+mn-lt"/>
              </a:rPr>
              <a:t>NOT</a:t>
            </a:r>
            <a:r>
              <a:rPr lang="en-US" dirty="0">
                <a:solidFill>
                  <a:srgbClr val="EF343C"/>
                </a:solidFill>
                <a:latin typeface="+mn-lt"/>
              </a:rPr>
              <a:t> </a:t>
            </a:r>
            <a:r>
              <a:rPr lang="en-US" dirty="0">
                <a:solidFill>
                  <a:schemeClr val="accent4"/>
                </a:solidFill>
                <a:latin typeface="+mn-lt"/>
              </a:rPr>
              <a:t>contained in the medical practice, where it could be at risk </a:t>
            </a:r>
          </a:p>
        </p:txBody>
      </p:sp>
      <p:sp>
        <p:nvSpPr>
          <p:cNvPr id="16" name="TextBox 15">
            <a:extLst>
              <a:ext uri="{FF2B5EF4-FFF2-40B4-BE49-F238E27FC236}">
                <a16:creationId xmlns:a16="http://schemas.microsoft.com/office/drawing/2014/main" id="{1577BF90-89CA-7241-A5CC-2AC53EFE7DF5}"/>
              </a:ext>
            </a:extLst>
          </p:cNvPr>
          <p:cNvSpPr txBox="1"/>
          <p:nvPr/>
        </p:nvSpPr>
        <p:spPr>
          <a:xfrm>
            <a:off x="2242392" y="3526609"/>
            <a:ext cx="1306758" cy="526939"/>
          </a:xfrm>
          <a:prstGeom prst="rect">
            <a:avLst/>
          </a:prstGeom>
          <a:noFill/>
        </p:spPr>
        <p:txBody>
          <a:bodyPr wrap="square" rtlCol="0">
            <a:spAutoFit/>
          </a:bodyPr>
          <a:lstStyle/>
          <a:p>
            <a:r>
              <a:rPr lang="en-US" sz="1400" b="1" dirty="0">
                <a:latin typeface="+mj-lt"/>
              </a:rPr>
              <a:t>Leasing arrangement</a:t>
            </a:r>
          </a:p>
        </p:txBody>
      </p:sp>
      <p:cxnSp>
        <p:nvCxnSpPr>
          <p:cNvPr id="73" name="Straight Arrow Connector 72">
            <a:extLst>
              <a:ext uri="{FF2B5EF4-FFF2-40B4-BE49-F238E27FC236}">
                <a16:creationId xmlns:a16="http://schemas.microsoft.com/office/drawing/2014/main" id="{D64C4AF2-DFFC-40A9-8E68-3CCD03C90782}"/>
              </a:ext>
            </a:extLst>
          </p:cNvPr>
          <p:cNvCxnSpPr>
            <a:cxnSpLocks/>
            <a:stCxn id="52" idx="6"/>
            <a:endCxn id="55" idx="2"/>
          </p:cNvCxnSpPr>
          <p:nvPr/>
        </p:nvCxnSpPr>
        <p:spPr bwMode="auto">
          <a:xfrm>
            <a:off x="2080294" y="4062344"/>
            <a:ext cx="1754920" cy="0"/>
          </a:xfrm>
          <a:prstGeom prst="straightConnector1">
            <a:avLst/>
          </a:prstGeom>
          <a:solidFill>
            <a:schemeClr val="accent1"/>
          </a:solidFill>
          <a:ln w="28575" cap="flat" cmpd="sng" algn="ctr">
            <a:solidFill>
              <a:srgbClr val="002060"/>
            </a:solidFill>
            <a:prstDash val="sysDot"/>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a:extLst>
              <a:ext uri="{FF2B5EF4-FFF2-40B4-BE49-F238E27FC236}">
                <a16:creationId xmlns:a16="http://schemas.microsoft.com/office/drawing/2014/main" id="{0FC4440C-DE48-41D5-93EA-FFEE1FCA23D4}"/>
              </a:ext>
            </a:extLst>
          </p:cNvPr>
          <p:cNvCxnSpPr>
            <a:cxnSpLocks/>
            <a:stCxn id="58" idx="2"/>
            <a:endCxn id="55" idx="6"/>
          </p:cNvCxnSpPr>
          <p:nvPr/>
        </p:nvCxnSpPr>
        <p:spPr bwMode="auto">
          <a:xfrm flipH="1">
            <a:off x="4963407" y="4062344"/>
            <a:ext cx="1754920" cy="0"/>
          </a:xfrm>
          <a:prstGeom prst="straightConnector1">
            <a:avLst/>
          </a:prstGeom>
          <a:solidFill>
            <a:schemeClr val="accent1"/>
          </a:solidFill>
          <a:ln w="28575" cap="flat" cmpd="sng" algn="ctr">
            <a:solidFill>
              <a:srgbClr val="002060"/>
            </a:solidFill>
            <a:prstDash val="sysDot"/>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Rectangle 53">
            <a:extLst>
              <a:ext uri="{FF2B5EF4-FFF2-40B4-BE49-F238E27FC236}">
                <a16:creationId xmlns:a16="http://schemas.microsoft.com/office/drawing/2014/main" id="{47CA72FB-E829-412A-95D9-654D3669C135}"/>
              </a:ext>
            </a:extLst>
          </p:cNvPr>
          <p:cNvSpPr/>
          <p:nvPr/>
        </p:nvSpPr>
        <p:spPr bwMode="auto">
          <a:xfrm>
            <a:off x="972018" y="2812888"/>
            <a:ext cx="1088356" cy="401409"/>
          </a:xfrm>
          <a:prstGeom prst="rect">
            <a:avLst/>
          </a:prstGeom>
          <a:noFill/>
          <a:ln>
            <a:noFill/>
          </a:ln>
          <a:effectLst/>
        </p:spPr>
        <p:txBody>
          <a:bodyPr lIns="0" rIns="0" rtlCol="0" anchor="t" anchorCtr="0"/>
          <a:lstStyle/>
          <a:p>
            <a:pPr lvl="0">
              <a:lnSpc>
                <a:spcPct val="90000"/>
              </a:lnSpc>
            </a:pPr>
            <a:r>
              <a:rPr lang="en-US" altLang="en-US" sz="1412" b="1" dirty="0">
                <a:solidFill>
                  <a:srgbClr val="002060"/>
                </a:solidFill>
                <a:latin typeface="+mj-lt"/>
                <a:cs typeface="Arial" panose="020B0604020202020204" pitchFamily="34" charset="0"/>
              </a:rPr>
              <a:t>LLC #1</a:t>
            </a:r>
          </a:p>
          <a:p>
            <a:pPr lvl="0">
              <a:lnSpc>
                <a:spcPct val="90000"/>
              </a:lnSpc>
            </a:pPr>
            <a:r>
              <a:rPr lang="en-US" altLang="en-US" sz="1235" dirty="0">
                <a:latin typeface="+mn-lt"/>
                <a:cs typeface="Arial" panose="020B0604020202020204" pitchFamily="34" charset="0"/>
              </a:rPr>
              <a:t>Equipment</a:t>
            </a:r>
          </a:p>
        </p:txBody>
      </p:sp>
      <p:grpSp>
        <p:nvGrpSpPr>
          <p:cNvPr id="13" name="Group 12">
            <a:extLst>
              <a:ext uri="{FF2B5EF4-FFF2-40B4-BE49-F238E27FC236}">
                <a16:creationId xmlns:a16="http://schemas.microsoft.com/office/drawing/2014/main" id="{EC9CB780-D763-46DB-A04E-204D2500A731}"/>
              </a:ext>
            </a:extLst>
          </p:cNvPr>
          <p:cNvGrpSpPr/>
          <p:nvPr/>
        </p:nvGrpSpPr>
        <p:grpSpPr>
          <a:xfrm>
            <a:off x="952101" y="3324557"/>
            <a:ext cx="1128193" cy="1301884"/>
            <a:chOff x="911225" y="3305175"/>
            <a:chExt cx="1278619" cy="1475469"/>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95DD04C6-599D-494D-91BA-EF9C20773B30}"/>
                </a:ext>
              </a:extLst>
            </p:cNvPr>
            <p:cNvSpPr/>
            <p:nvPr/>
          </p:nvSpPr>
          <p:spPr bwMode="auto">
            <a:xfrm>
              <a:off x="911225" y="3502025"/>
              <a:ext cx="1278619" cy="1278619"/>
            </a:xfrm>
            <a:prstGeom prst="ellipse">
              <a:avLst/>
            </a:prstGeom>
            <a:solidFill>
              <a:srgbClr val="003463"/>
            </a:solidFill>
            <a:ln>
              <a:noFill/>
            </a:ln>
            <a:effectLst/>
          </p:spPr>
          <p:txBody>
            <a:bodyPr lIns="161365" rtlCol="0" anchor="ctr"/>
            <a:lstStyle/>
            <a:p>
              <a:pPr marL="707409" algn="l">
                <a:lnSpc>
                  <a:spcPct val="90000"/>
                </a:lnSpc>
              </a:pPr>
              <a:endParaRPr lang="en-US" altLang="en-US" sz="1588" dirty="0">
                <a:solidFill>
                  <a:srgbClr val="FFFFFF"/>
                </a:solidFill>
                <a:latin typeface="+mn-lt"/>
                <a:cs typeface="Arial" panose="020B0604020202020204" pitchFamily="34" charset="0"/>
              </a:endParaRPr>
            </a:p>
          </p:txBody>
        </p:sp>
        <p:sp>
          <p:nvSpPr>
            <p:cNvPr id="79" name="Isosceles Triangle 78">
              <a:extLst>
                <a:ext uri="{FF2B5EF4-FFF2-40B4-BE49-F238E27FC236}">
                  <a16:creationId xmlns:a16="http://schemas.microsoft.com/office/drawing/2014/main" id="{F738AF85-8E58-4302-AC3E-012933E58FE4}"/>
                </a:ext>
              </a:extLst>
            </p:cNvPr>
            <p:cNvSpPr/>
            <p:nvPr/>
          </p:nvSpPr>
          <p:spPr bwMode="auto">
            <a:xfrm>
              <a:off x="1415596" y="33051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sz="2118">
                <a:latin typeface="+mn-lt"/>
                <a:ea typeface="ＭＳ Ｐゴシック" charset="0"/>
                <a:cs typeface="ＭＳ Ｐゴシック" charset="0"/>
              </a:endParaRPr>
            </a:p>
          </p:txBody>
        </p:sp>
      </p:grpSp>
      <p:sp>
        <p:nvSpPr>
          <p:cNvPr id="56" name="Rectangle 55">
            <a:extLst>
              <a:ext uri="{FF2B5EF4-FFF2-40B4-BE49-F238E27FC236}">
                <a16:creationId xmlns:a16="http://schemas.microsoft.com/office/drawing/2014/main" id="{604B1891-298F-4D5C-BA4E-8D8A02D9C396}"/>
              </a:ext>
            </a:extLst>
          </p:cNvPr>
          <p:cNvSpPr/>
          <p:nvPr/>
        </p:nvSpPr>
        <p:spPr bwMode="auto">
          <a:xfrm>
            <a:off x="3675129" y="2812888"/>
            <a:ext cx="1448361" cy="250129"/>
          </a:xfrm>
          <a:prstGeom prst="rect">
            <a:avLst/>
          </a:prstGeom>
          <a:noFill/>
          <a:ln>
            <a:noFill/>
          </a:ln>
          <a:effectLst/>
        </p:spPr>
        <p:txBody>
          <a:bodyPr lIns="0" rIns="0" rtlCol="0" anchor="t" anchorCtr="0"/>
          <a:lstStyle/>
          <a:p>
            <a:pPr>
              <a:lnSpc>
                <a:spcPct val="90000"/>
              </a:lnSpc>
            </a:pPr>
            <a:r>
              <a:rPr lang="en-US" altLang="en-US" sz="1412" b="1" dirty="0">
                <a:solidFill>
                  <a:srgbClr val="DA7334"/>
                </a:solidFill>
                <a:latin typeface="+mj-lt"/>
                <a:cs typeface="Arial" panose="020B0604020202020204" pitchFamily="34" charset="0"/>
              </a:rPr>
              <a:t>Medical practice</a:t>
            </a:r>
          </a:p>
        </p:txBody>
      </p:sp>
      <p:grpSp>
        <p:nvGrpSpPr>
          <p:cNvPr id="14" name="Group 13">
            <a:extLst>
              <a:ext uri="{FF2B5EF4-FFF2-40B4-BE49-F238E27FC236}">
                <a16:creationId xmlns:a16="http://schemas.microsoft.com/office/drawing/2014/main" id="{E4DEEA12-8D30-4982-AB5C-81D4BD9FCB20}"/>
              </a:ext>
            </a:extLst>
          </p:cNvPr>
          <p:cNvGrpSpPr/>
          <p:nvPr/>
        </p:nvGrpSpPr>
        <p:grpSpPr>
          <a:xfrm>
            <a:off x="3835214" y="3324557"/>
            <a:ext cx="1128193" cy="1301884"/>
            <a:chOff x="4178753" y="3305175"/>
            <a:chExt cx="1278619" cy="1475469"/>
          </a:xfrm>
          <a:effectLst>
            <a:outerShdw blurRad="50800" dist="38100" dir="2700000" algn="tl" rotWithShape="0">
              <a:prstClr val="black">
                <a:alpha val="40000"/>
              </a:prstClr>
            </a:outerShdw>
          </a:effectLst>
        </p:grpSpPr>
        <p:grpSp>
          <p:nvGrpSpPr>
            <p:cNvPr id="66" name="Group 65">
              <a:extLst>
                <a:ext uri="{FF2B5EF4-FFF2-40B4-BE49-F238E27FC236}">
                  <a16:creationId xmlns:a16="http://schemas.microsoft.com/office/drawing/2014/main" id="{42280340-1336-4620-866A-D93D035939EC}"/>
                </a:ext>
              </a:extLst>
            </p:cNvPr>
            <p:cNvGrpSpPr/>
            <p:nvPr/>
          </p:nvGrpSpPr>
          <p:grpSpPr>
            <a:xfrm>
              <a:off x="4178753" y="3502025"/>
              <a:ext cx="1278619" cy="1278619"/>
              <a:chOff x="3712481" y="3502025"/>
              <a:chExt cx="1278619" cy="1278619"/>
            </a:xfrm>
          </p:grpSpPr>
          <p:sp>
            <p:nvSpPr>
              <p:cNvPr id="55" name="Oval 54">
                <a:extLst>
                  <a:ext uri="{FF2B5EF4-FFF2-40B4-BE49-F238E27FC236}">
                    <a16:creationId xmlns:a16="http://schemas.microsoft.com/office/drawing/2014/main" id="{B2BFABED-A179-472F-A375-1A4CD41A7880}"/>
                  </a:ext>
                </a:extLst>
              </p:cNvPr>
              <p:cNvSpPr/>
              <p:nvPr/>
            </p:nvSpPr>
            <p:spPr bwMode="auto">
              <a:xfrm>
                <a:off x="3712481" y="3502025"/>
                <a:ext cx="1278619" cy="1278619"/>
              </a:xfrm>
              <a:prstGeom prst="ellipse">
                <a:avLst/>
              </a:prstGeom>
              <a:solidFill>
                <a:srgbClr val="DA7334"/>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pic>
            <p:nvPicPr>
              <p:cNvPr id="64" name="Picture 63">
                <a:extLst>
                  <a:ext uri="{FF2B5EF4-FFF2-40B4-BE49-F238E27FC236}">
                    <a16:creationId xmlns:a16="http://schemas.microsoft.com/office/drawing/2014/main" id="{241C4D3C-9663-4330-AC5F-1EC89E1F8869}"/>
                  </a:ext>
                </a:extLst>
              </p:cNvPr>
              <p:cNvPicPr>
                <a:picLocks noChangeAspect="1"/>
              </p:cNvPicPr>
              <p:nvPr/>
            </p:nvPicPr>
            <p:blipFill>
              <a:blip r:embed="rId3"/>
              <a:stretch>
                <a:fillRect/>
              </a:stretch>
            </p:blipFill>
            <p:spPr>
              <a:xfrm>
                <a:off x="3866535" y="3655048"/>
                <a:ext cx="965311" cy="974102"/>
              </a:xfrm>
              <a:prstGeom prst="rect">
                <a:avLst/>
              </a:prstGeom>
            </p:spPr>
          </p:pic>
        </p:grpSp>
        <p:sp>
          <p:nvSpPr>
            <p:cNvPr id="80" name="Isosceles Triangle 79">
              <a:extLst>
                <a:ext uri="{FF2B5EF4-FFF2-40B4-BE49-F238E27FC236}">
                  <a16:creationId xmlns:a16="http://schemas.microsoft.com/office/drawing/2014/main" id="{81AB8518-FE65-4C69-9DF3-C460BF0D83EA}"/>
                </a:ext>
              </a:extLst>
            </p:cNvPr>
            <p:cNvSpPr/>
            <p:nvPr/>
          </p:nvSpPr>
          <p:spPr bwMode="auto">
            <a:xfrm>
              <a:off x="4683124" y="3305175"/>
              <a:ext cx="269876" cy="228600"/>
            </a:xfrm>
            <a:prstGeom prst="triangle">
              <a:avLst/>
            </a:prstGeom>
            <a:solidFill>
              <a:srgbClr val="DA7334"/>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mn-lt"/>
                <a:ea typeface="ＭＳ Ｐゴシック" charset="0"/>
                <a:cs typeface="ＭＳ Ｐゴシック" charset="0"/>
              </a:endParaRPr>
            </a:p>
          </p:txBody>
        </p:sp>
      </p:grpSp>
      <p:sp>
        <p:nvSpPr>
          <p:cNvPr id="59" name="Rectangle 58">
            <a:extLst>
              <a:ext uri="{FF2B5EF4-FFF2-40B4-BE49-F238E27FC236}">
                <a16:creationId xmlns:a16="http://schemas.microsoft.com/office/drawing/2014/main" id="{F034B5B2-BBD7-4A71-9022-8BA970BB55C3}"/>
              </a:ext>
            </a:extLst>
          </p:cNvPr>
          <p:cNvSpPr/>
          <p:nvPr/>
        </p:nvSpPr>
        <p:spPr bwMode="auto">
          <a:xfrm>
            <a:off x="6738244" y="2812888"/>
            <a:ext cx="1088356" cy="401409"/>
          </a:xfrm>
          <a:prstGeom prst="rect">
            <a:avLst/>
          </a:prstGeom>
          <a:noFill/>
          <a:ln>
            <a:noFill/>
          </a:ln>
          <a:effectLst/>
        </p:spPr>
        <p:txBody>
          <a:bodyPr lIns="0" rIns="0" rtlCol="0" anchor="t" anchorCtr="0"/>
          <a:lstStyle/>
          <a:p>
            <a:pPr>
              <a:lnSpc>
                <a:spcPct val="90000"/>
              </a:lnSpc>
            </a:pPr>
            <a:r>
              <a:rPr lang="en-US" altLang="en-US" sz="1412" b="1" dirty="0">
                <a:solidFill>
                  <a:srgbClr val="002060"/>
                </a:solidFill>
                <a:latin typeface="+mj-lt"/>
                <a:cs typeface="Arial" panose="020B0604020202020204" pitchFamily="34" charset="0"/>
              </a:rPr>
              <a:t>LLC #2</a:t>
            </a:r>
          </a:p>
          <a:p>
            <a:pPr lvl="0">
              <a:lnSpc>
                <a:spcPct val="90000"/>
              </a:lnSpc>
            </a:pPr>
            <a:r>
              <a:rPr lang="en-US" altLang="en-US" sz="1412" dirty="0">
                <a:latin typeface="+mn-lt"/>
                <a:cs typeface="Arial" panose="020B0604020202020204" pitchFamily="34" charset="0"/>
              </a:rPr>
              <a:t>Real estate</a:t>
            </a:r>
          </a:p>
        </p:txBody>
      </p:sp>
      <p:pic>
        <p:nvPicPr>
          <p:cNvPr id="26" name="Picture 25">
            <a:extLst>
              <a:ext uri="{FF2B5EF4-FFF2-40B4-BE49-F238E27FC236}">
                <a16:creationId xmlns:a16="http://schemas.microsoft.com/office/drawing/2014/main" id="{AA4388CE-E241-4CE2-9C21-1635665A9D7F}"/>
              </a:ext>
            </a:extLst>
          </p:cNvPr>
          <p:cNvPicPr>
            <a:picLocks noChangeAspect="1"/>
          </p:cNvPicPr>
          <p:nvPr/>
        </p:nvPicPr>
        <p:blipFill>
          <a:blip r:embed="rId4"/>
          <a:stretch>
            <a:fillRect/>
          </a:stretch>
        </p:blipFill>
        <p:spPr>
          <a:xfrm>
            <a:off x="6941612" y="3720796"/>
            <a:ext cx="665581" cy="665581"/>
          </a:xfrm>
          <a:prstGeom prst="rect">
            <a:avLst/>
          </a:prstGeom>
          <a:noFill/>
          <a:ln>
            <a:noFill/>
          </a:ln>
        </p:spPr>
      </p:pic>
      <p:sp>
        <p:nvSpPr>
          <p:cNvPr id="91" name="TextBox 90">
            <a:extLst>
              <a:ext uri="{FF2B5EF4-FFF2-40B4-BE49-F238E27FC236}">
                <a16:creationId xmlns:a16="http://schemas.microsoft.com/office/drawing/2014/main" id="{99E1240B-4FC7-4FB7-A65F-B22E5BFEE5D3}"/>
              </a:ext>
            </a:extLst>
          </p:cNvPr>
          <p:cNvSpPr txBox="1"/>
          <p:nvPr/>
        </p:nvSpPr>
        <p:spPr>
          <a:xfrm>
            <a:off x="5180334" y="3526609"/>
            <a:ext cx="1306758" cy="526939"/>
          </a:xfrm>
          <a:prstGeom prst="rect">
            <a:avLst/>
          </a:prstGeom>
          <a:noFill/>
        </p:spPr>
        <p:txBody>
          <a:bodyPr wrap="square" rtlCol="0">
            <a:spAutoFit/>
          </a:bodyPr>
          <a:lstStyle/>
          <a:p>
            <a:r>
              <a:rPr lang="en-US" sz="1400" b="1" dirty="0">
                <a:latin typeface="+mj-lt"/>
              </a:rPr>
              <a:t>Leasing arrangement</a:t>
            </a:r>
          </a:p>
        </p:txBody>
      </p:sp>
      <p:pic>
        <p:nvPicPr>
          <p:cNvPr id="8" name="Picture 7">
            <a:extLst>
              <a:ext uri="{FF2B5EF4-FFF2-40B4-BE49-F238E27FC236}">
                <a16:creationId xmlns:a16="http://schemas.microsoft.com/office/drawing/2014/main" id="{097B6DA2-478A-4BE8-A38C-7FE9A4AE87F5}"/>
              </a:ext>
            </a:extLst>
          </p:cNvPr>
          <p:cNvPicPr>
            <a:picLocks noChangeAspect="1"/>
          </p:cNvPicPr>
          <p:nvPr/>
        </p:nvPicPr>
        <p:blipFill>
          <a:blip r:embed="rId5"/>
          <a:stretch>
            <a:fillRect/>
          </a:stretch>
        </p:blipFill>
        <p:spPr>
          <a:xfrm flipH="1">
            <a:off x="1047411" y="3767741"/>
            <a:ext cx="948926" cy="517719"/>
          </a:xfrm>
          <a:prstGeom prst="rect">
            <a:avLst/>
          </a:prstGeom>
        </p:spPr>
      </p:pic>
    </p:spTree>
    <p:extLst>
      <p:ext uri="{BB962C8B-B14F-4D97-AF65-F5344CB8AC3E}">
        <p14:creationId xmlns:p14="http://schemas.microsoft.com/office/powerpoint/2010/main" val="61080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CB0452-E775-4077-A698-29F7B9E888FF}"/>
              </a:ext>
            </a:extLst>
          </p:cNvPr>
          <p:cNvGrpSpPr/>
          <p:nvPr/>
        </p:nvGrpSpPr>
        <p:grpSpPr>
          <a:xfrm>
            <a:off x="6712724" y="2918209"/>
            <a:ext cx="1128193" cy="1296281"/>
            <a:chOff x="7455353" y="3307303"/>
            <a:chExt cx="1278619" cy="1469119"/>
          </a:xfrm>
          <a:effectLst>
            <a:outerShdw blurRad="50800" dist="38100" dir="2700000" algn="tl" rotWithShape="0">
              <a:prstClr val="black">
                <a:alpha val="40000"/>
              </a:prstClr>
            </a:outerShdw>
          </a:effectLst>
        </p:grpSpPr>
        <p:sp>
          <p:nvSpPr>
            <p:cNvPr id="119" name="Oval 118">
              <a:extLst>
                <a:ext uri="{FF2B5EF4-FFF2-40B4-BE49-F238E27FC236}">
                  <a16:creationId xmlns:a16="http://schemas.microsoft.com/office/drawing/2014/main" id="{F4CD8F40-E3CA-47B3-A206-12EE2D9E5ABC}"/>
                </a:ext>
              </a:extLst>
            </p:cNvPr>
            <p:cNvSpPr/>
            <p:nvPr/>
          </p:nvSpPr>
          <p:spPr bwMode="auto">
            <a:xfrm>
              <a:off x="7455353" y="3497803"/>
              <a:ext cx="1278619" cy="1278619"/>
            </a:xfrm>
            <a:prstGeom prst="ellipse">
              <a:avLst/>
            </a:prstGeom>
            <a:solidFill>
              <a:srgbClr val="90B45A"/>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sp>
          <p:nvSpPr>
            <p:cNvPr id="151" name="Isosceles Triangle 150">
              <a:extLst>
                <a:ext uri="{FF2B5EF4-FFF2-40B4-BE49-F238E27FC236}">
                  <a16:creationId xmlns:a16="http://schemas.microsoft.com/office/drawing/2014/main" id="{8998DB76-1BBE-4AB5-986E-DDA54DBF54D7}"/>
                </a:ext>
              </a:extLst>
            </p:cNvPr>
            <p:cNvSpPr/>
            <p:nvPr/>
          </p:nvSpPr>
          <p:spPr bwMode="auto">
            <a:xfrm>
              <a:off x="7959724" y="3307303"/>
              <a:ext cx="269876" cy="228600"/>
            </a:xfrm>
            <a:prstGeom prst="triangle">
              <a:avLst/>
            </a:prstGeom>
            <a:solidFill>
              <a:srgbClr val="90B45A"/>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grpSp>
      <p:sp>
        <p:nvSpPr>
          <p:cNvPr id="2" name="Title 1">
            <a:extLst>
              <a:ext uri="{FF2B5EF4-FFF2-40B4-BE49-F238E27FC236}">
                <a16:creationId xmlns:a16="http://schemas.microsoft.com/office/drawing/2014/main" id="{AB41F99E-05F1-8044-AAFE-82E43932B17A}"/>
              </a:ext>
            </a:extLst>
          </p:cNvPr>
          <p:cNvSpPr>
            <a:spLocks noGrp="1"/>
          </p:cNvSpPr>
          <p:nvPr>
            <p:ph type="title"/>
          </p:nvPr>
        </p:nvSpPr>
        <p:spPr/>
        <p:txBody>
          <a:bodyPr/>
          <a:lstStyle/>
          <a:p>
            <a:r>
              <a:rPr lang="en-US" dirty="0"/>
              <a:t>LLC case example: </a:t>
            </a:r>
            <a:br>
              <a:rPr lang="en-US" dirty="0"/>
            </a:br>
            <a:r>
              <a:rPr lang="en-US" dirty="0"/>
              <a:t>Multiple real estate holdings</a:t>
            </a:r>
          </a:p>
        </p:txBody>
      </p:sp>
      <p:sp>
        <p:nvSpPr>
          <p:cNvPr id="150" name="Text Placeholder 149">
            <a:extLst>
              <a:ext uri="{FF2B5EF4-FFF2-40B4-BE49-F238E27FC236}">
                <a16:creationId xmlns:a16="http://schemas.microsoft.com/office/drawing/2014/main" id="{D148539A-613D-4E04-BC47-0BD0A5BAABAD}"/>
              </a:ext>
            </a:extLst>
          </p:cNvPr>
          <p:cNvSpPr>
            <a:spLocks noGrp="1"/>
          </p:cNvSpPr>
          <p:nvPr>
            <p:ph type="body" sz="quarter" idx="10"/>
          </p:nvPr>
        </p:nvSpPr>
        <p:spPr/>
        <p:txBody>
          <a:bodyPr/>
          <a:lstStyle/>
          <a:p>
            <a:endParaRPr lang="en-US"/>
          </a:p>
        </p:txBody>
      </p:sp>
      <p:sp>
        <p:nvSpPr>
          <p:cNvPr id="36" name="Rectangle 35">
            <a:extLst>
              <a:ext uri="{FF2B5EF4-FFF2-40B4-BE49-F238E27FC236}">
                <a16:creationId xmlns:a16="http://schemas.microsoft.com/office/drawing/2014/main" id="{BC4C01F8-B244-4FED-A3A8-002FB570D887}"/>
              </a:ext>
            </a:extLst>
          </p:cNvPr>
          <p:cNvSpPr/>
          <p:nvPr/>
        </p:nvSpPr>
        <p:spPr bwMode="auto">
          <a:xfrm>
            <a:off x="1055354" y="1974668"/>
            <a:ext cx="894469" cy="574301"/>
          </a:xfrm>
          <a:prstGeom prst="rect">
            <a:avLst/>
          </a:prstGeom>
          <a:noFill/>
          <a:ln>
            <a:noFill/>
          </a:ln>
          <a:effectLst/>
        </p:spPr>
        <p:txBody>
          <a:bodyPr lIns="0" rIns="0" rtlCol="0" anchor="t" anchorCtr="0"/>
          <a:lstStyle/>
          <a:p>
            <a:pPr>
              <a:lnSpc>
                <a:spcPct val="90000"/>
              </a:lnSpc>
            </a:pPr>
            <a:r>
              <a:rPr lang="en-US" altLang="en-US" sz="1412" b="1" dirty="0">
                <a:solidFill>
                  <a:srgbClr val="002060"/>
                </a:solidFill>
                <a:latin typeface="+mj-lt"/>
                <a:cs typeface="Arial" panose="020B0604020202020204" pitchFamily="34" charset="0"/>
              </a:rPr>
              <a:t>LLC #1</a:t>
            </a:r>
          </a:p>
          <a:p>
            <a:pPr lvl="0">
              <a:lnSpc>
                <a:spcPct val="90000"/>
              </a:lnSpc>
            </a:pPr>
            <a:r>
              <a:rPr lang="en-US" altLang="en-US" sz="1412" dirty="0">
                <a:latin typeface="Arial Narrow" panose="020B0606020202030204" pitchFamily="34" charset="0"/>
                <a:cs typeface="Arial" panose="020B0604020202020204" pitchFamily="34" charset="0"/>
              </a:rPr>
              <a:t>Summer </a:t>
            </a:r>
            <a:br>
              <a:rPr lang="en-US" altLang="en-US" sz="1412" dirty="0">
                <a:latin typeface="Arial Narrow" panose="020B0606020202030204" pitchFamily="34" charset="0"/>
                <a:cs typeface="Arial" panose="020B0604020202020204" pitchFamily="34" charset="0"/>
              </a:rPr>
            </a:br>
            <a:r>
              <a:rPr lang="en-US" altLang="en-US" sz="1412" dirty="0">
                <a:latin typeface="Arial Narrow" panose="020B0606020202030204" pitchFamily="34" charset="0"/>
                <a:cs typeface="Arial" panose="020B0604020202020204" pitchFamily="34" charset="0"/>
              </a:rPr>
              <a:t>rental cottage</a:t>
            </a:r>
          </a:p>
        </p:txBody>
      </p:sp>
      <p:sp>
        <p:nvSpPr>
          <p:cNvPr id="41" name="Rectangle 40">
            <a:extLst>
              <a:ext uri="{FF2B5EF4-FFF2-40B4-BE49-F238E27FC236}">
                <a16:creationId xmlns:a16="http://schemas.microsoft.com/office/drawing/2014/main" id="{557690BC-9E06-4157-A3DD-E2E82839F29B}"/>
              </a:ext>
            </a:extLst>
          </p:cNvPr>
          <p:cNvSpPr/>
          <p:nvPr/>
        </p:nvSpPr>
        <p:spPr bwMode="auto">
          <a:xfrm>
            <a:off x="3028862" y="1974668"/>
            <a:ext cx="800677" cy="574301"/>
          </a:xfrm>
          <a:prstGeom prst="rect">
            <a:avLst/>
          </a:prstGeom>
          <a:noFill/>
          <a:ln>
            <a:noFill/>
          </a:ln>
          <a:effectLst/>
        </p:spPr>
        <p:txBody>
          <a:bodyPr lIns="0" rIns="0" rtlCol="0" anchor="t" anchorCtr="0"/>
          <a:lstStyle/>
          <a:p>
            <a:pPr>
              <a:lnSpc>
                <a:spcPct val="90000"/>
              </a:lnSpc>
            </a:pPr>
            <a:r>
              <a:rPr lang="en-US" altLang="en-US" sz="1412" b="1" dirty="0">
                <a:solidFill>
                  <a:srgbClr val="002060"/>
                </a:solidFill>
                <a:latin typeface="+mj-lt"/>
                <a:cs typeface="Arial" panose="020B0604020202020204" pitchFamily="34" charset="0"/>
              </a:rPr>
              <a:t>LLC #2</a:t>
            </a:r>
          </a:p>
          <a:p>
            <a:pPr lvl="0">
              <a:lnSpc>
                <a:spcPct val="90000"/>
              </a:lnSpc>
            </a:pPr>
            <a:r>
              <a:rPr lang="en-US" altLang="en-US" sz="1412" dirty="0">
                <a:latin typeface="Arial Narrow" panose="020B0606020202030204" pitchFamily="34" charset="0"/>
                <a:cs typeface="Arial" panose="020B0604020202020204" pitchFamily="34" charset="0"/>
              </a:rPr>
              <a:t>Apartment</a:t>
            </a:r>
            <a:br>
              <a:rPr lang="en-US" altLang="en-US" sz="1412" dirty="0">
                <a:latin typeface="Arial Narrow" panose="020B0606020202030204" pitchFamily="34" charset="0"/>
                <a:cs typeface="Arial" panose="020B0604020202020204" pitchFamily="34" charset="0"/>
              </a:rPr>
            </a:br>
            <a:r>
              <a:rPr lang="en-US" altLang="en-US" sz="1412" dirty="0">
                <a:latin typeface="Arial Narrow" panose="020B0606020202030204" pitchFamily="34" charset="0"/>
                <a:cs typeface="Arial" panose="020B0604020202020204" pitchFamily="34" charset="0"/>
              </a:rPr>
              <a:t>building</a:t>
            </a:r>
          </a:p>
        </p:txBody>
      </p:sp>
      <p:sp>
        <p:nvSpPr>
          <p:cNvPr id="61" name="Rectangle 60">
            <a:extLst>
              <a:ext uri="{FF2B5EF4-FFF2-40B4-BE49-F238E27FC236}">
                <a16:creationId xmlns:a16="http://schemas.microsoft.com/office/drawing/2014/main" id="{8435CCC6-EBA2-45B7-8CF8-FE49B46A2EAB}"/>
              </a:ext>
            </a:extLst>
          </p:cNvPr>
          <p:cNvSpPr/>
          <p:nvPr/>
        </p:nvSpPr>
        <p:spPr bwMode="auto">
          <a:xfrm>
            <a:off x="4904011" y="1974668"/>
            <a:ext cx="903602" cy="574301"/>
          </a:xfrm>
          <a:prstGeom prst="rect">
            <a:avLst/>
          </a:prstGeom>
          <a:noFill/>
          <a:ln>
            <a:noFill/>
          </a:ln>
          <a:effectLst/>
        </p:spPr>
        <p:txBody>
          <a:bodyPr lIns="0" rIns="0" rtlCol="0" anchor="t" anchorCtr="0"/>
          <a:lstStyle/>
          <a:p>
            <a:pPr>
              <a:lnSpc>
                <a:spcPct val="90000"/>
              </a:lnSpc>
            </a:pPr>
            <a:r>
              <a:rPr lang="en-US" altLang="en-US" sz="1412" b="1" dirty="0">
                <a:solidFill>
                  <a:srgbClr val="002060"/>
                </a:solidFill>
                <a:latin typeface="+mj-lt"/>
                <a:cs typeface="Arial" panose="020B0604020202020204" pitchFamily="34" charset="0"/>
              </a:rPr>
              <a:t>LLC #3</a:t>
            </a:r>
          </a:p>
          <a:p>
            <a:pPr lvl="0">
              <a:lnSpc>
                <a:spcPct val="90000"/>
              </a:lnSpc>
            </a:pPr>
            <a:r>
              <a:rPr lang="en-US" altLang="en-US" sz="1412" dirty="0">
                <a:latin typeface="Arial Narrow" panose="020B0606020202030204" pitchFamily="34" charset="0"/>
                <a:cs typeface="Arial" panose="020B0604020202020204" pitchFamily="34" charset="0"/>
              </a:rPr>
              <a:t>Commercial </a:t>
            </a:r>
          </a:p>
          <a:p>
            <a:pPr lvl="0">
              <a:lnSpc>
                <a:spcPct val="90000"/>
              </a:lnSpc>
            </a:pPr>
            <a:r>
              <a:rPr lang="en-US" altLang="en-US" sz="1412" dirty="0">
                <a:latin typeface="Arial Narrow" panose="020B0606020202030204" pitchFamily="34" charset="0"/>
                <a:cs typeface="Arial" panose="020B0604020202020204" pitchFamily="34" charset="0"/>
              </a:rPr>
              <a:t>real estate</a:t>
            </a:r>
          </a:p>
        </p:txBody>
      </p:sp>
      <p:sp>
        <p:nvSpPr>
          <p:cNvPr id="70" name="Rectangle 69">
            <a:extLst>
              <a:ext uri="{FF2B5EF4-FFF2-40B4-BE49-F238E27FC236}">
                <a16:creationId xmlns:a16="http://schemas.microsoft.com/office/drawing/2014/main" id="{CBF96F9B-6AAC-48C7-B70B-1DCF270D0130}"/>
              </a:ext>
            </a:extLst>
          </p:cNvPr>
          <p:cNvSpPr/>
          <p:nvPr/>
        </p:nvSpPr>
        <p:spPr bwMode="auto">
          <a:xfrm>
            <a:off x="6552639" y="1974667"/>
            <a:ext cx="1448361" cy="742390"/>
          </a:xfrm>
          <a:prstGeom prst="rect">
            <a:avLst/>
          </a:prstGeom>
          <a:noFill/>
          <a:ln>
            <a:noFill/>
          </a:ln>
          <a:effectLst/>
        </p:spPr>
        <p:txBody>
          <a:bodyPr lIns="0" rIns="0" rtlCol="0" anchor="t" anchorCtr="0"/>
          <a:lstStyle/>
          <a:p>
            <a:pPr>
              <a:lnSpc>
                <a:spcPct val="90000"/>
              </a:lnSpc>
            </a:pPr>
            <a:r>
              <a:rPr lang="en-US" altLang="en-US" sz="1412" b="1" dirty="0">
                <a:solidFill>
                  <a:srgbClr val="90B45A"/>
                </a:solidFill>
                <a:latin typeface="+mj-lt"/>
                <a:cs typeface="Arial" panose="020B0604020202020204" pitchFamily="34" charset="0"/>
              </a:rPr>
              <a:t>Personal assets</a:t>
            </a:r>
          </a:p>
          <a:p>
            <a:pPr lvl="0">
              <a:lnSpc>
                <a:spcPct val="90000"/>
              </a:lnSpc>
            </a:pPr>
            <a:r>
              <a:rPr lang="en-US" altLang="en-US" sz="1412" dirty="0">
                <a:latin typeface="Arial Narrow" panose="020B0606020202030204" pitchFamily="34" charset="0"/>
                <a:cs typeface="Arial" panose="020B0604020202020204" pitchFamily="34" charset="0"/>
              </a:rPr>
              <a:t>Primary residence, bank and investment accounts, etc.</a:t>
            </a:r>
          </a:p>
        </p:txBody>
      </p:sp>
      <p:sp>
        <p:nvSpPr>
          <p:cNvPr id="120" name="Oval 119">
            <a:extLst>
              <a:ext uri="{FF2B5EF4-FFF2-40B4-BE49-F238E27FC236}">
                <a16:creationId xmlns:a16="http://schemas.microsoft.com/office/drawing/2014/main" id="{022B9425-DD06-4B33-87EE-55873A616BE9}"/>
              </a:ext>
            </a:extLst>
          </p:cNvPr>
          <p:cNvSpPr/>
          <p:nvPr/>
        </p:nvSpPr>
        <p:spPr bwMode="auto">
          <a:xfrm>
            <a:off x="7011091" y="3213161"/>
            <a:ext cx="355399" cy="355399"/>
          </a:xfrm>
          <a:prstGeom prst="ellipse">
            <a:avLst/>
          </a:prstGeom>
          <a:solidFill>
            <a:srgbClr val="90B45A"/>
          </a:solidFill>
          <a:ln w="222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899320"/>
            <a:r>
              <a:rPr lang="en-US" sz="1557" b="1" dirty="0">
                <a:solidFill>
                  <a:srgbClr val="FFFFFF"/>
                </a:solidFill>
                <a:latin typeface="+mj-lt"/>
                <a:ea typeface="ＭＳ Ｐゴシック" charset="0"/>
                <a:cs typeface="ＭＳ Ｐゴシック" charset="0"/>
              </a:rPr>
              <a:t>$</a:t>
            </a:r>
          </a:p>
        </p:txBody>
      </p:sp>
      <p:sp>
        <p:nvSpPr>
          <p:cNvPr id="121" name="Oval 120">
            <a:extLst>
              <a:ext uri="{FF2B5EF4-FFF2-40B4-BE49-F238E27FC236}">
                <a16:creationId xmlns:a16="http://schemas.microsoft.com/office/drawing/2014/main" id="{8CCB4946-193A-4721-9353-6A2DC6B97464}"/>
              </a:ext>
            </a:extLst>
          </p:cNvPr>
          <p:cNvSpPr/>
          <p:nvPr/>
        </p:nvSpPr>
        <p:spPr bwMode="auto">
          <a:xfrm>
            <a:off x="7319541" y="3436167"/>
            <a:ext cx="423896" cy="423896"/>
          </a:xfrm>
          <a:prstGeom prst="ellipse">
            <a:avLst/>
          </a:prstGeom>
          <a:solidFill>
            <a:srgbClr val="90B45A"/>
          </a:solidFill>
          <a:ln w="222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899320"/>
            <a:endParaRPr lang="en-US" sz="1557" b="1" dirty="0">
              <a:solidFill>
                <a:srgbClr val="FFFFFF"/>
              </a:solidFill>
              <a:latin typeface="+mj-lt"/>
              <a:ea typeface="ＭＳ Ｐゴシック" charset="0"/>
              <a:cs typeface="ＭＳ Ｐゴシック" charset="0"/>
            </a:endParaRPr>
          </a:p>
        </p:txBody>
      </p:sp>
      <p:sp>
        <p:nvSpPr>
          <p:cNvPr id="122" name="Rectangle 121">
            <a:extLst>
              <a:ext uri="{FF2B5EF4-FFF2-40B4-BE49-F238E27FC236}">
                <a16:creationId xmlns:a16="http://schemas.microsoft.com/office/drawing/2014/main" id="{085098CA-9A92-4C18-B8AE-E58282388B7A}"/>
              </a:ext>
            </a:extLst>
          </p:cNvPr>
          <p:cNvSpPr/>
          <p:nvPr/>
        </p:nvSpPr>
        <p:spPr bwMode="auto">
          <a:xfrm>
            <a:off x="7412429" y="3659841"/>
            <a:ext cx="51730" cy="135559"/>
          </a:xfrm>
          <a:prstGeom prst="rect">
            <a:avLst/>
          </a:prstGeom>
          <a:solidFill>
            <a:srgbClr val="FFFF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123" name="Rectangle 122">
            <a:extLst>
              <a:ext uri="{FF2B5EF4-FFF2-40B4-BE49-F238E27FC236}">
                <a16:creationId xmlns:a16="http://schemas.microsoft.com/office/drawing/2014/main" id="{997859EF-A22F-44E3-85AB-44E755D8D67A}"/>
              </a:ext>
            </a:extLst>
          </p:cNvPr>
          <p:cNvSpPr/>
          <p:nvPr/>
        </p:nvSpPr>
        <p:spPr bwMode="auto">
          <a:xfrm>
            <a:off x="7510640" y="3609005"/>
            <a:ext cx="51730" cy="186395"/>
          </a:xfrm>
          <a:prstGeom prst="rect">
            <a:avLst/>
          </a:prstGeom>
          <a:solidFill>
            <a:srgbClr val="FFFF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124" name="Rectangle 123">
            <a:extLst>
              <a:ext uri="{FF2B5EF4-FFF2-40B4-BE49-F238E27FC236}">
                <a16:creationId xmlns:a16="http://schemas.microsoft.com/office/drawing/2014/main" id="{0A86E4A6-02BA-4C77-B3FC-AFEC6747845F}"/>
              </a:ext>
            </a:extLst>
          </p:cNvPr>
          <p:cNvSpPr/>
          <p:nvPr/>
        </p:nvSpPr>
        <p:spPr bwMode="auto">
          <a:xfrm>
            <a:off x="7608852" y="3560994"/>
            <a:ext cx="51730" cy="234406"/>
          </a:xfrm>
          <a:prstGeom prst="rect">
            <a:avLst/>
          </a:prstGeom>
          <a:solidFill>
            <a:srgbClr val="FFFF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125" name="Freeform: Shape 124">
            <a:extLst>
              <a:ext uri="{FF2B5EF4-FFF2-40B4-BE49-F238E27FC236}">
                <a16:creationId xmlns:a16="http://schemas.microsoft.com/office/drawing/2014/main" id="{E4D8D515-EA4C-4CC4-AF1C-066C91821A3F}"/>
              </a:ext>
            </a:extLst>
          </p:cNvPr>
          <p:cNvSpPr/>
          <p:nvPr/>
        </p:nvSpPr>
        <p:spPr bwMode="auto">
          <a:xfrm>
            <a:off x="7427579" y="3510160"/>
            <a:ext cx="166626" cy="104494"/>
          </a:xfrm>
          <a:custGeom>
            <a:avLst/>
            <a:gdLst>
              <a:gd name="connsiteX0" fmla="*/ 0 w 187325"/>
              <a:gd name="connsiteY0" fmla="*/ 117475 h 117475"/>
              <a:gd name="connsiteX1" fmla="*/ 101600 w 187325"/>
              <a:gd name="connsiteY1" fmla="*/ 63500 h 117475"/>
              <a:gd name="connsiteX2" fmla="*/ 187325 w 187325"/>
              <a:gd name="connsiteY2" fmla="*/ 0 h 117475"/>
            </a:gdLst>
            <a:ahLst/>
            <a:cxnLst>
              <a:cxn ang="0">
                <a:pos x="connsiteX0" y="connsiteY0"/>
              </a:cxn>
              <a:cxn ang="0">
                <a:pos x="connsiteX1" y="connsiteY1"/>
              </a:cxn>
              <a:cxn ang="0">
                <a:pos x="connsiteX2" y="connsiteY2"/>
              </a:cxn>
            </a:cxnLst>
            <a:rect l="l" t="t" r="r" b="b"/>
            <a:pathLst>
              <a:path w="187325" h="117475">
                <a:moveTo>
                  <a:pt x="0" y="117475"/>
                </a:moveTo>
                <a:lnTo>
                  <a:pt x="101600" y="63500"/>
                </a:lnTo>
                <a:lnTo>
                  <a:pt x="187325" y="0"/>
                </a:lnTo>
              </a:path>
            </a:pathLst>
          </a:custGeom>
          <a:noFill/>
          <a:ln w="15875" cap="flat" cmpd="sng" algn="ctr">
            <a:solidFill>
              <a:srgbClr val="FFFFFF"/>
            </a:solidFill>
            <a:prstDash val="solid"/>
            <a:round/>
            <a:headEnd type="none" w="med" len="med"/>
            <a:tailEnd type="triangl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cxnSp>
        <p:nvCxnSpPr>
          <p:cNvPr id="126" name="Straight Connector 125">
            <a:extLst>
              <a:ext uri="{FF2B5EF4-FFF2-40B4-BE49-F238E27FC236}">
                <a16:creationId xmlns:a16="http://schemas.microsoft.com/office/drawing/2014/main" id="{14D5A462-BD52-4B52-B539-99F49E343115}"/>
              </a:ext>
            </a:extLst>
          </p:cNvPr>
          <p:cNvCxnSpPr>
            <a:stCxn id="121" idx="3"/>
            <a:endCxn id="121" idx="5"/>
          </p:cNvCxnSpPr>
          <p:nvPr/>
        </p:nvCxnSpPr>
        <p:spPr bwMode="auto">
          <a:xfrm>
            <a:off x="7381619" y="3797985"/>
            <a:ext cx="29974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7" name="Oval 126">
            <a:extLst>
              <a:ext uri="{FF2B5EF4-FFF2-40B4-BE49-F238E27FC236}">
                <a16:creationId xmlns:a16="http://schemas.microsoft.com/office/drawing/2014/main" id="{F90200EC-1B97-4DC2-A757-EBF19FEE2ACF}"/>
              </a:ext>
            </a:extLst>
          </p:cNvPr>
          <p:cNvSpPr/>
          <p:nvPr/>
        </p:nvSpPr>
        <p:spPr bwMode="auto">
          <a:xfrm>
            <a:off x="6865412" y="3612659"/>
            <a:ext cx="456640" cy="456640"/>
          </a:xfrm>
          <a:prstGeom prst="ellipse">
            <a:avLst/>
          </a:prstGeom>
          <a:solidFill>
            <a:srgbClr val="90B45A"/>
          </a:solidFill>
          <a:ln w="222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899320"/>
            <a:endParaRPr lang="en-US" sz="1557" b="1" dirty="0">
              <a:solidFill>
                <a:srgbClr val="FFFFFF"/>
              </a:solidFill>
              <a:latin typeface="+mj-lt"/>
              <a:ea typeface="ＭＳ Ｐゴシック" charset="0"/>
              <a:cs typeface="ＭＳ Ｐゴシック" charset="0"/>
            </a:endParaRPr>
          </a:p>
        </p:txBody>
      </p:sp>
      <p:pic>
        <p:nvPicPr>
          <p:cNvPr id="128" name="Picture 127">
            <a:extLst>
              <a:ext uri="{FF2B5EF4-FFF2-40B4-BE49-F238E27FC236}">
                <a16:creationId xmlns:a16="http://schemas.microsoft.com/office/drawing/2014/main" id="{03CF7F16-A539-4941-BF7F-24AEBE000103}"/>
              </a:ext>
            </a:extLst>
          </p:cNvPr>
          <p:cNvPicPr>
            <a:picLocks noChangeAspect="1"/>
          </p:cNvPicPr>
          <p:nvPr/>
        </p:nvPicPr>
        <p:blipFill>
          <a:blip r:embed="rId3"/>
          <a:stretch>
            <a:fillRect/>
          </a:stretch>
        </p:blipFill>
        <p:spPr>
          <a:xfrm>
            <a:off x="6907383" y="3658504"/>
            <a:ext cx="347944" cy="319368"/>
          </a:xfrm>
          <a:prstGeom prst="rect">
            <a:avLst/>
          </a:prstGeom>
        </p:spPr>
      </p:pic>
      <p:grpSp>
        <p:nvGrpSpPr>
          <p:cNvPr id="146" name="Group 145">
            <a:extLst>
              <a:ext uri="{FF2B5EF4-FFF2-40B4-BE49-F238E27FC236}">
                <a16:creationId xmlns:a16="http://schemas.microsoft.com/office/drawing/2014/main" id="{4DB1AD08-BA9B-459A-A847-37FE86F3D1F4}"/>
              </a:ext>
            </a:extLst>
          </p:cNvPr>
          <p:cNvGrpSpPr/>
          <p:nvPr/>
        </p:nvGrpSpPr>
        <p:grpSpPr>
          <a:xfrm>
            <a:off x="938493" y="2909804"/>
            <a:ext cx="1128193" cy="1304686"/>
            <a:chOff x="911225" y="3000375"/>
            <a:chExt cx="1278619" cy="1478644"/>
          </a:xfrm>
          <a:effectLst>
            <a:outerShdw blurRad="50800" dist="38100" dir="2700000" algn="tl" rotWithShape="0">
              <a:prstClr val="black">
                <a:alpha val="40000"/>
              </a:prstClr>
            </a:outerShdw>
          </a:effectLst>
        </p:grpSpPr>
        <p:grpSp>
          <p:nvGrpSpPr>
            <p:cNvPr id="38" name="Group 37">
              <a:extLst>
                <a:ext uri="{FF2B5EF4-FFF2-40B4-BE49-F238E27FC236}">
                  <a16:creationId xmlns:a16="http://schemas.microsoft.com/office/drawing/2014/main" id="{0CB24658-1DC2-4E16-8DB5-EB66FD6D80A2}"/>
                </a:ext>
              </a:extLst>
            </p:cNvPr>
            <p:cNvGrpSpPr/>
            <p:nvPr/>
          </p:nvGrpSpPr>
          <p:grpSpPr>
            <a:xfrm>
              <a:off x="911225" y="3200400"/>
              <a:ext cx="1278619" cy="1278619"/>
              <a:chOff x="1272270" y="3045731"/>
              <a:chExt cx="1097280" cy="1097280"/>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682C058A-FF0F-4087-BAD7-C6F4093F272C}"/>
                  </a:ext>
                </a:extLst>
              </p:cNvPr>
              <p:cNvSpPr/>
              <p:nvPr/>
            </p:nvSpPr>
            <p:spPr bwMode="auto">
              <a:xfrm>
                <a:off x="1272270" y="3045731"/>
                <a:ext cx="1097280" cy="1097280"/>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pic>
            <p:nvPicPr>
              <p:cNvPr id="14" name="Picture 13">
                <a:extLst>
                  <a:ext uri="{FF2B5EF4-FFF2-40B4-BE49-F238E27FC236}">
                    <a16:creationId xmlns:a16="http://schemas.microsoft.com/office/drawing/2014/main" id="{19B0C8C1-37E6-4BD6-B729-05CA1994B951}"/>
                  </a:ext>
                </a:extLst>
              </p:cNvPr>
              <p:cNvPicPr>
                <a:picLocks noChangeAspect="1"/>
              </p:cNvPicPr>
              <p:nvPr/>
            </p:nvPicPr>
            <p:blipFill>
              <a:blip r:embed="rId4"/>
              <a:stretch>
                <a:fillRect/>
              </a:stretch>
            </p:blipFill>
            <p:spPr>
              <a:xfrm>
                <a:off x="1356523" y="3204894"/>
                <a:ext cx="811139" cy="778998"/>
              </a:xfrm>
              <a:prstGeom prst="rect">
                <a:avLst/>
              </a:prstGeom>
            </p:spPr>
          </p:pic>
        </p:grpSp>
        <p:sp>
          <p:nvSpPr>
            <p:cNvPr id="141" name="Isosceles Triangle 140">
              <a:extLst>
                <a:ext uri="{FF2B5EF4-FFF2-40B4-BE49-F238E27FC236}">
                  <a16:creationId xmlns:a16="http://schemas.microsoft.com/office/drawing/2014/main" id="{7F35E412-1302-46DD-8E3B-B69C8DB86CFD}"/>
                </a:ext>
              </a:extLst>
            </p:cNvPr>
            <p:cNvSpPr/>
            <p:nvPr/>
          </p:nvSpPr>
          <p:spPr bwMode="auto">
            <a:xfrm>
              <a:off x="1412875" y="30003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grpSp>
      <p:grpSp>
        <p:nvGrpSpPr>
          <p:cNvPr id="145" name="Group 144">
            <a:extLst>
              <a:ext uri="{FF2B5EF4-FFF2-40B4-BE49-F238E27FC236}">
                <a16:creationId xmlns:a16="http://schemas.microsoft.com/office/drawing/2014/main" id="{37378C10-1640-4EC7-9AAA-24C104DFAC46}"/>
              </a:ext>
            </a:extLst>
          </p:cNvPr>
          <p:cNvGrpSpPr/>
          <p:nvPr/>
        </p:nvGrpSpPr>
        <p:grpSpPr>
          <a:xfrm>
            <a:off x="2863237" y="2909804"/>
            <a:ext cx="1128193" cy="1304686"/>
            <a:chOff x="3094718" y="3000375"/>
            <a:chExt cx="1278619" cy="1478644"/>
          </a:xfrm>
          <a:effectLst>
            <a:outerShdw blurRad="50800" dist="38100" dir="2700000" algn="tl" rotWithShape="0">
              <a:prstClr val="black">
                <a:alpha val="40000"/>
              </a:prstClr>
            </a:outerShdw>
          </a:effectLst>
        </p:grpSpPr>
        <p:grpSp>
          <p:nvGrpSpPr>
            <p:cNvPr id="40" name="Group 39">
              <a:extLst>
                <a:ext uri="{FF2B5EF4-FFF2-40B4-BE49-F238E27FC236}">
                  <a16:creationId xmlns:a16="http://schemas.microsoft.com/office/drawing/2014/main" id="{2F8A4D94-F5EF-408A-BF21-F82BFF16D61F}"/>
                </a:ext>
              </a:extLst>
            </p:cNvPr>
            <p:cNvGrpSpPr/>
            <p:nvPr/>
          </p:nvGrpSpPr>
          <p:grpSpPr>
            <a:xfrm>
              <a:off x="3094718" y="3200400"/>
              <a:ext cx="1278619" cy="1278619"/>
              <a:chOff x="3393170" y="3045731"/>
              <a:chExt cx="1097280" cy="109728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8780A86E-A9C5-4C1B-AD12-42AA1B25E5BD}"/>
                  </a:ext>
                </a:extLst>
              </p:cNvPr>
              <p:cNvSpPr/>
              <p:nvPr/>
            </p:nvSpPr>
            <p:spPr bwMode="auto">
              <a:xfrm>
                <a:off x="3393170" y="3045731"/>
                <a:ext cx="1097280" cy="1097280"/>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grpSp>
            <p:nvGrpSpPr>
              <p:cNvPr id="35" name="Group 34">
                <a:extLst>
                  <a:ext uri="{FF2B5EF4-FFF2-40B4-BE49-F238E27FC236}">
                    <a16:creationId xmlns:a16="http://schemas.microsoft.com/office/drawing/2014/main" id="{21248ADA-E221-4F02-9150-A0B8D34FBF18}"/>
                  </a:ext>
                </a:extLst>
              </p:cNvPr>
              <p:cNvGrpSpPr/>
              <p:nvPr/>
            </p:nvGrpSpPr>
            <p:grpSpPr>
              <a:xfrm>
                <a:off x="3614153" y="3250346"/>
                <a:ext cx="638882" cy="708879"/>
                <a:chOff x="4636503" y="3243996"/>
                <a:chExt cx="638882" cy="708879"/>
              </a:xfrm>
            </p:grpSpPr>
            <p:sp>
              <p:nvSpPr>
                <p:cNvPr id="16" name="Rectangle 15">
                  <a:extLst>
                    <a:ext uri="{FF2B5EF4-FFF2-40B4-BE49-F238E27FC236}">
                      <a16:creationId xmlns:a16="http://schemas.microsoft.com/office/drawing/2014/main" id="{D7F23F06-080C-4472-BE14-ACC9C579F283}"/>
                    </a:ext>
                  </a:extLst>
                </p:cNvPr>
                <p:cNvSpPr/>
                <p:nvPr/>
              </p:nvSpPr>
              <p:spPr bwMode="auto">
                <a:xfrm>
                  <a:off x="4685692" y="3334114"/>
                  <a:ext cx="548605" cy="617126"/>
                </a:xfrm>
                <a:prstGeom prst="rect">
                  <a:avLst/>
                </a:prstGeom>
                <a:noFill/>
                <a:ln w="2222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17" name="Rectangle 16">
                  <a:extLst>
                    <a:ext uri="{FF2B5EF4-FFF2-40B4-BE49-F238E27FC236}">
                      <a16:creationId xmlns:a16="http://schemas.microsoft.com/office/drawing/2014/main" id="{166FA09A-F3A1-48BF-B466-3A661FAA2D3D}"/>
                    </a:ext>
                  </a:extLst>
                </p:cNvPr>
                <p:cNvSpPr/>
                <p:nvPr/>
              </p:nvSpPr>
              <p:spPr bwMode="auto">
                <a:xfrm>
                  <a:off x="4749468" y="337928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D692F8F3-E3ED-4CC9-836C-38357D9D2784}"/>
                    </a:ext>
                  </a:extLst>
                </p:cNvPr>
                <p:cNvSpPr/>
                <p:nvPr/>
              </p:nvSpPr>
              <p:spPr bwMode="auto">
                <a:xfrm>
                  <a:off x="4912602" y="337928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4CD3FEF0-6908-4531-9782-1C8387725CA8}"/>
                    </a:ext>
                  </a:extLst>
                </p:cNvPr>
                <p:cNvSpPr/>
                <p:nvPr/>
              </p:nvSpPr>
              <p:spPr bwMode="auto">
                <a:xfrm>
                  <a:off x="5075734" y="337928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459A34E1-BE54-4ADB-AFC3-EC90E9CAD85F}"/>
                    </a:ext>
                  </a:extLst>
                </p:cNvPr>
                <p:cNvSpPr/>
                <p:nvPr/>
              </p:nvSpPr>
              <p:spPr bwMode="auto">
                <a:xfrm>
                  <a:off x="4749468" y="351347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2" name="Rectangle 21">
                  <a:extLst>
                    <a:ext uri="{FF2B5EF4-FFF2-40B4-BE49-F238E27FC236}">
                      <a16:creationId xmlns:a16="http://schemas.microsoft.com/office/drawing/2014/main" id="{B8628A72-8C54-43B0-AFED-64C5342A0628}"/>
                    </a:ext>
                  </a:extLst>
                </p:cNvPr>
                <p:cNvSpPr/>
                <p:nvPr/>
              </p:nvSpPr>
              <p:spPr bwMode="auto">
                <a:xfrm>
                  <a:off x="4912602" y="351347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3" name="Rectangle 22">
                  <a:extLst>
                    <a:ext uri="{FF2B5EF4-FFF2-40B4-BE49-F238E27FC236}">
                      <a16:creationId xmlns:a16="http://schemas.microsoft.com/office/drawing/2014/main" id="{BC7D5ABE-0819-49C1-97E2-67537B4FB6D1}"/>
                    </a:ext>
                  </a:extLst>
                </p:cNvPr>
                <p:cNvSpPr/>
                <p:nvPr/>
              </p:nvSpPr>
              <p:spPr bwMode="auto">
                <a:xfrm>
                  <a:off x="5075734" y="3513472"/>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4" name="Rectangle 23">
                  <a:extLst>
                    <a:ext uri="{FF2B5EF4-FFF2-40B4-BE49-F238E27FC236}">
                      <a16:creationId xmlns:a16="http://schemas.microsoft.com/office/drawing/2014/main" id="{AD00150E-EE60-4E0C-AA0B-910A7D8EA99E}"/>
                    </a:ext>
                  </a:extLst>
                </p:cNvPr>
                <p:cNvSpPr/>
                <p:nvPr/>
              </p:nvSpPr>
              <p:spPr bwMode="auto">
                <a:xfrm>
                  <a:off x="4749468" y="365292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5" name="Rectangle 24">
                  <a:extLst>
                    <a:ext uri="{FF2B5EF4-FFF2-40B4-BE49-F238E27FC236}">
                      <a16:creationId xmlns:a16="http://schemas.microsoft.com/office/drawing/2014/main" id="{D6EEEB27-3535-4E1B-B641-295BCA46EB35}"/>
                    </a:ext>
                  </a:extLst>
                </p:cNvPr>
                <p:cNvSpPr/>
                <p:nvPr/>
              </p:nvSpPr>
              <p:spPr bwMode="auto">
                <a:xfrm>
                  <a:off x="4912602" y="365292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6" name="Rectangle 25">
                  <a:extLst>
                    <a:ext uri="{FF2B5EF4-FFF2-40B4-BE49-F238E27FC236}">
                      <a16:creationId xmlns:a16="http://schemas.microsoft.com/office/drawing/2014/main" id="{BB3208ED-801C-4CA6-9149-D33D610BA8FC}"/>
                    </a:ext>
                  </a:extLst>
                </p:cNvPr>
                <p:cNvSpPr/>
                <p:nvPr/>
              </p:nvSpPr>
              <p:spPr bwMode="auto">
                <a:xfrm>
                  <a:off x="5075734" y="365292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7" name="Rectangle 26">
                  <a:extLst>
                    <a:ext uri="{FF2B5EF4-FFF2-40B4-BE49-F238E27FC236}">
                      <a16:creationId xmlns:a16="http://schemas.microsoft.com/office/drawing/2014/main" id="{5E785903-8E72-46EC-BC78-40C547533671}"/>
                    </a:ext>
                  </a:extLst>
                </p:cNvPr>
                <p:cNvSpPr/>
                <p:nvPr/>
              </p:nvSpPr>
              <p:spPr bwMode="auto">
                <a:xfrm>
                  <a:off x="4749468" y="378711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8" name="Rectangle 27">
                  <a:extLst>
                    <a:ext uri="{FF2B5EF4-FFF2-40B4-BE49-F238E27FC236}">
                      <a16:creationId xmlns:a16="http://schemas.microsoft.com/office/drawing/2014/main" id="{C8B8E54C-4625-491A-9F4F-03A3BA717CA6}"/>
                    </a:ext>
                  </a:extLst>
                </p:cNvPr>
                <p:cNvSpPr/>
                <p:nvPr/>
              </p:nvSpPr>
              <p:spPr bwMode="auto">
                <a:xfrm>
                  <a:off x="4912602" y="3787116"/>
                  <a:ext cx="102692" cy="165759"/>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29" name="Rectangle 28">
                  <a:extLst>
                    <a:ext uri="{FF2B5EF4-FFF2-40B4-BE49-F238E27FC236}">
                      <a16:creationId xmlns:a16="http://schemas.microsoft.com/office/drawing/2014/main" id="{2E730E97-B715-41F6-AC54-27518A786A02}"/>
                    </a:ext>
                  </a:extLst>
                </p:cNvPr>
                <p:cNvSpPr/>
                <p:nvPr/>
              </p:nvSpPr>
              <p:spPr bwMode="auto">
                <a:xfrm>
                  <a:off x="5075734" y="3787115"/>
                  <a:ext cx="102692" cy="80035"/>
                </a:xfrm>
                <a:prstGeom prst="rect">
                  <a:avLst/>
                </a:prstGeom>
                <a:noFill/>
                <a:ln w="1587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31" name="Trapezoid 30">
                  <a:extLst>
                    <a:ext uri="{FF2B5EF4-FFF2-40B4-BE49-F238E27FC236}">
                      <a16:creationId xmlns:a16="http://schemas.microsoft.com/office/drawing/2014/main" id="{97215F9B-0B73-4D67-BB49-2B8504320908}"/>
                    </a:ext>
                  </a:extLst>
                </p:cNvPr>
                <p:cNvSpPr/>
                <p:nvPr/>
              </p:nvSpPr>
              <p:spPr bwMode="auto">
                <a:xfrm>
                  <a:off x="4636503" y="3243996"/>
                  <a:ext cx="638882" cy="83083"/>
                </a:xfrm>
                <a:prstGeom prst="trapezoid">
                  <a:avLst/>
                </a:prstGeom>
                <a:noFill/>
                <a:ln w="2222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grpSp>
        </p:grpSp>
        <p:sp>
          <p:nvSpPr>
            <p:cNvPr id="142" name="Isosceles Triangle 141">
              <a:extLst>
                <a:ext uri="{FF2B5EF4-FFF2-40B4-BE49-F238E27FC236}">
                  <a16:creationId xmlns:a16="http://schemas.microsoft.com/office/drawing/2014/main" id="{73679343-2AEF-4A56-80FB-EB159C954B46}"/>
                </a:ext>
              </a:extLst>
            </p:cNvPr>
            <p:cNvSpPr/>
            <p:nvPr/>
          </p:nvSpPr>
          <p:spPr bwMode="auto">
            <a:xfrm>
              <a:off x="3599089" y="3000375"/>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grpSp>
      <p:grpSp>
        <p:nvGrpSpPr>
          <p:cNvPr id="5" name="Group 4">
            <a:extLst>
              <a:ext uri="{FF2B5EF4-FFF2-40B4-BE49-F238E27FC236}">
                <a16:creationId xmlns:a16="http://schemas.microsoft.com/office/drawing/2014/main" id="{ABA28740-DACD-48BB-A8C1-DA16B6C45424}"/>
              </a:ext>
            </a:extLst>
          </p:cNvPr>
          <p:cNvGrpSpPr/>
          <p:nvPr/>
        </p:nvGrpSpPr>
        <p:grpSpPr>
          <a:xfrm>
            <a:off x="4787980" y="2918209"/>
            <a:ext cx="1128193" cy="1296281"/>
            <a:chOff x="5273977" y="3307303"/>
            <a:chExt cx="1278619" cy="1469119"/>
          </a:xfrm>
          <a:effectLst>
            <a:outerShdw blurRad="50800" dist="38100" dir="2700000" algn="tl" rotWithShape="0">
              <a:prstClr val="black">
                <a:alpha val="40000"/>
              </a:prstClr>
            </a:outerShdw>
          </a:effectLst>
        </p:grpSpPr>
        <p:grpSp>
          <p:nvGrpSpPr>
            <p:cNvPr id="62" name="Group 61">
              <a:extLst>
                <a:ext uri="{FF2B5EF4-FFF2-40B4-BE49-F238E27FC236}">
                  <a16:creationId xmlns:a16="http://schemas.microsoft.com/office/drawing/2014/main" id="{FDC91700-4199-4CDC-9BDD-C5EA4E446E36}"/>
                </a:ext>
              </a:extLst>
            </p:cNvPr>
            <p:cNvGrpSpPr/>
            <p:nvPr/>
          </p:nvGrpSpPr>
          <p:grpSpPr>
            <a:xfrm>
              <a:off x="5273977" y="3497803"/>
              <a:ext cx="1278619" cy="1278619"/>
              <a:chOff x="5431776" y="2251981"/>
              <a:chExt cx="1097280" cy="1097280"/>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A80D89A9-0335-471F-B332-B894811E53AE}"/>
                  </a:ext>
                </a:extLst>
              </p:cNvPr>
              <p:cNvSpPr/>
              <p:nvPr/>
            </p:nvSpPr>
            <p:spPr bwMode="auto">
              <a:xfrm>
                <a:off x="5431776" y="2251981"/>
                <a:ext cx="1097280" cy="1097280"/>
              </a:xfrm>
              <a:prstGeom prst="ellipse">
                <a:avLst/>
              </a:prstGeom>
              <a:solidFill>
                <a:srgbClr val="003463"/>
              </a:solidFill>
              <a:ln>
                <a:noFill/>
              </a:ln>
              <a:effectLst/>
            </p:spPr>
            <p:txBody>
              <a:bodyPr lIns="161365" rtlCol="0" anchor="ctr"/>
              <a:lstStyle/>
              <a:p>
                <a:pPr marL="707409" algn="l">
                  <a:lnSpc>
                    <a:spcPct val="90000"/>
                  </a:lnSpc>
                </a:pPr>
                <a:endParaRPr lang="en-US" altLang="en-US" sz="1412" dirty="0">
                  <a:solidFill>
                    <a:srgbClr val="FFFFFF"/>
                  </a:solidFill>
                  <a:latin typeface="+mn-lt"/>
                  <a:cs typeface="Arial" panose="020B0604020202020204" pitchFamily="34" charset="0"/>
                </a:endParaRPr>
              </a:p>
            </p:txBody>
          </p:sp>
          <p:pic>
            <p:nvPicPr>
              <p:cNvPr id="42" name="Picture 41">
                <a:extLst>
                  <a:ext uri="{FF2B5EF4-FFF2-40B4-BE49-F238E27FC236}">
                    <a16:creationId xmlns:a16="http://schemas.microsoft.com/office/drawing/2014/main" id="{9D845361-D7AC-4A3C-ADDB-899D938DFF53}"/>
                  </a:ext>
                </a:extLst>
              </p:cNvPr>
              <p:cNvPicPr>
                <a:picLocks noChangeAspect="1"/>
              </p:cNvPicPr>
              <p:nvPr/>
            </p:nvPicPr>
            <p:blipFill>
              <a:blip r:embed="rId5"/>
              <a:stretch>
                <a:fillRect/>
              </a:stretch>
            </p:blipFill>
            <p:spPr>
              <a:xfrm>
                <a:off x="5617872" y="2446399"/>
                <a:ext cx="687326" cy="687326"/>
              </a:xfrm>
              <a:prstGeom prst="rect">
                <a:avLst/>
              </a:prstGeom>
              <a:noFill/>
              <a:ln>
                <a:noFill/>
              </a:ln>
            </p:spPr>
          </p:pic>
        </p:grpSp>
        <p:sp>
          <p:nvSpPr>
            <p:cNvPr id="143" name="Isosceles Triangle 142">
              <a:extLst>
                <a:ext uri="{FF2B5EF4-FFF2-40B4-BE49-F238E27FC236}">
                  <a16:creationId xmlns:a16="http://schemas.microsoft.com/office/drawing/2014/main" id="{7CA43E0A-E8A9-4FC6-A4BF-CB353A9FBE52}"/>
                </a:ext>
              </a:extLst>
            </p:cNvPr>
            <p:cNvSpPr/>
            <p:nvPr/>
          </p:nvSpPr>
          <p:spPr bwMode="auto">
            <a:xfrm>
              <a:off x="5778348" y="3307303"/>
              <a:ext cx="269876" cy="228600"/>
            </a:xfrm>
            <a:prstGeom prst="triangle">
              <a:avLst/>
            </a:prstGeom>
            <a:solidFill>
              <a:srgbClr val="003463"/>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grpSp>
      <p:sp>
        <p:nvSpPr>
          <p:cNvPr id="9" name="AutoShape 13">
            <a:extLst>
              <a:ext uri="{FF2B5EF4-FFF2-40B4-BE49-F238E27FC236}">
                <a16:creationId xmlns:a16="http://schemas.microsoft.com/office/drawing/2014/main" id="{8772ED08-1CE4-5F40-BB9D-A5B60A7BCA5D}"/>
              </a:ext>
            </a:extLst>
          </p:cNvPr>
          <p:cNvSpPr>
            <a:spLocks noChangeArrowheads="1"/>
          </p:cNvSpPr>
          <p:nvPr/>
        </p:nvSpPr>
        <p:spPr bwMode="invGray">
          <a:xfrm>
            <a:off x="4022661" y="4561872"/>
            <a:ext cx="2610729" cy="944033"/>
          </a:xfrm>
          <a:prstGeom prst="wedgeRectCallout">
            <a:avLst>
              <a:gd name="adj1" fmla="val -969"/>
              <a:gd name="adj2" fmla="val -122743"/>
            </a:avLst>
          </a:prstGeom>
          <a:solidFill>
            <a:srgbClr val="DA7334"/>
          </a:solidFill>
          <a:ln>
            <a:noFill/>
          </a:ln>
          <a:effectLst/>
        </p:spPr>
        <p:txBody>
          <a:bodyPr wrap="square" lIns="161365" tIns="161365" rIns="161365" bIns="161365" anchor="ctr" anchorCtr="0">
            <a:noAutofit/>
          </a:bodyPr>
          <a:lstStyle/>
          <a:p>
            <a:pPr algn="l" eaLnBrk="1" hangingPunct="1">
              <a:lnSpc>
                <a:spcPct val="100000"/>
              </a:lnSpc>
            </a:pPr>
            <a:r>
              <a:rPr lang="en-US" sz="1412" dirty="0">
                <a:solidFill>
                  <a:srgbClr val="FFFFFF"/>
                </a:solidFill>
                <a:latin typeface="+mn-lt"/>
              </a:rPr>
              <a:t>Liability “event” affecting one property is contained from affecting other properties or personal assets</a:t>
            </a:r>
          </a:p>
        </p:txBody>
      </p:sp>
      <p:grpSp>
        <p:nvGrpSpPr>
          <p:cNvPr id="66" name="Group 65">
            <a:extLst>
              <a:ext uri="{FF2B5EF4-FFF2-40B4-BE49-F238E27FC236}">
                <a16:creationId xmlns:a16="http://schemas.microsoft.com/office/drawing/2014/main" id="{BE016A9F-2C03-4698-82E5-1F5947F5B5A1}"/>
              </a:ext>
            </a:extLst>
          </p:cNvPr>
          <p:cNvGrpSpPr/>
          <p:nvPr/>
        </p:nvGrpSpPr>
        <p:grpSpPr>
          <a:xfrm>
            <a:off x="5154403" y="3737224"/>
            <a:ext cx="289985" cy="298772"/>
            <a:chOff x="5573448" y="5080247"/>
            <a:chExt cx="587904" cy="605719"/>
          </a:xfrm>
        </p:grpSpPr>
        <p:sp>
          <p:nvSpPr>
            <p:cNvPr id="10" name="Oval 16">
              <a:extLst>
                <a:ext uri="{FF2B5EF4-FFF2-40B4-BE49-F238E27FC236}">
                  <a16:creationId xmlns:a16="http://schemas.microsoft.com/office/drawing/2014/main" id="{CFE18398-8A7A-5049-805F-9B2BC7079C7D}"/>
                </a:ext>
              </a:extLst>
            </p:cNvPr>
            <p:cNvSpPr>
              <a:spLocks noChangeArrowheads="1"/>
            </p:cNvSpPr>
            <p:nvPr/>
          </p:nvSpPr>
          <p:spPr bwMode="invGray">
            <a:xfrm>
              <a:off x="5573448" y="5080247"/>
              <a:ext cx="587904" cy="605719"/>
            </a:xfrm>
            <a:prstGeom prst="ellipse">
              <a:avLst/>
            </a:prstGeom>
            <a:noFill/>
            <a:ln w="28575">
              <a:solidFill>
                <a:srgbClr val="DA7334"/>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57">
                <a:latin typeface="+mn-lt"/>
              </a:endParaRPr>
            </a:p>
          </p:txBody>
        </p:sp>
        <p:sp>
          <p:nvSpPr>
            <p:cNvPr id="11" name="Oval 17">
              <a:extLst>
                <a:ext uri="{FF2B5EF4-FFF2-40B4-BE49-F238E27FC236}">
                  <a16:creationId xmlns:a16="http://schemas.microsoft.com/office/drawing/2014/main" id="{70618091-8816-B448-806B-66FC0BE1C987}"/>
                </a:ext>
              </a:extLst>
            </p:cNvPr>
            <p:cNvSpPr>
              <a:spLocks noChangeArrowheads="1"/>
            </p:cNvSpPr>
            <p:nvPr/>
          </p:nvSpPr>
          <p:spPr bwMode="invGray">
            <a:xfrm>
              <a:off x="5700051" y="5210687"/>
              <a:ext cx="334698" cy="344840"/>
            </a:xfrm>
            <a:prstGeom prst="ellipse">
              <a:avLst/>
            </a:prstGeom>
            <a:noFill/>
            <a:ln w="28575">
              <a:solidFill>
                <a:srgbClr val="DA7334"/>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57">
                <a:latin typeface="+mn-lt"/>
              </a:endParaRPr>
            </a:p>
          </p:txBody>
        </p:sp>
        <p:sp>
          <p:nvSpPr>
            <p:cNvPr id="12" name="Oval 18">
              <a:extLst>
                <a:ext uri="{FF2B5EF4-FFF2-40B4-BE49-F238E27FC236}">
                  <a16:creationId xmlns:a16="http://schemas.microsoft.com/office/drawing/2014/main" id="{1A093F8B-97A4-1747-987F-A2A4D6A7995B}"/>
                </a:ext>
              </a:extLst>
            </p:cNvPr>
            <p:cNvSpPr>
              <a:spLocks noChangeArrowheads="1"/>
            </p:cNvSpPr>
            <p:nvPr/>
          </p:nvSpPr>
          <p:spPr bwMode="invGray">
            <a:xfrm>
              <a:off x="5797550" y="5311140"/>
              <a:ext cx="139700" cy="143933"/>
            </a:xfrm>
            <a:prstGeom prst="ellipse">
              <a:avLst/>
            </a:prstGeom>
            <a:solidFill>
              <a:srgbClr val="DA7334"/>
            </a:solidFill>
            <a:ln w="28575">
              <a:solidFill>
                <a:srgbClr val="DA733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57">
                <a:latin typeface="+mn-lt"/>
              </a:endParaRPr>
            </a:p>
          </p:txBody>
        </p:sp>
      </p:grpSp>
    </p:spTree>
    <p:extLst>
      <p:ext uri="{BB962C8B-B14F-4D97-AF65-F5344CB8AC3E}">
        <p14:creationId xmlns:p14="http://schemas.microsoft.com/office/powerpoint/2010/main" val="385457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2" name="Rectangle 4"/>
          <p:cNvSpPr>
            <a:spLocks noGrp="1" noChangeArrowheads="1"/>
          </p:cNvSpPr>
          <p:nvPr>
            <p:ph type="title"/>
          </p:nvPr>
        </p:nvSpPr>
        <p:spPr>
          <a:xfrm>
            <a:off x="575234" y="1019908"/>
            <a:ext cx="7882966" cy="761840"/>
          </a:xfrm>
        </p:spPr>
        <p:txBody>
          <a:bodyPr/>
          <a:lstStyle/>
          <a:p>
            <a:r>
              <a:rPr lang="en-US" altLang="en-US" dirty="0"/>
              <a:t>Using trusts to protect your assets</a:t>
            </a:r>
            <a:endParaRPr lang="en-US" dirty="0"/>
          </a:p>
        </p:txBody>
      </p:sp>
      <p:graphicFrame>
        <p:nvGraphicFramePr>
          <p:cNvPr id="7" name="Group 3"/>
          <p:cNvGraphicFramePr>
            <a:graphicFrameLocks noGrp="1"/>
          </p:cNvGraphicFramePr>
          <p:nvPr>
            <p:extLst>
              <p:ext uri="{D42A27DB-BD31-4B8C-83A1-F6EECF244321}">
                <p14:modId xmlns:p14="http://schemas.microsoft.com/office/powerpoint/2010/main" val="1715249832"/>
              </p:ext>
            </p:extLst>
          </p:nvPr>
        </p:nvGraphicFramePr>
        <p:xfrm>
          <a:off x="691477" y="2133600"/>
          <a:ext cx="7614323" cy="3475482"/>
        </p:xfrm>
        <a:graphic>
          <a:graphicData uri="http://schemas.openxmlformats.org/drawingml/2006/table">
            <a:tbl>
              <a:tblPr/>
              <a:tblGrid>
                <a:gridCol w="1798150">
                  <a:extLst>
                    <a:ext uri="{9D8B030D-6E8A-4147-A177-3AD203B41FA5}">
                      <a16:colId xmlns:a16="http://schemas.microsoft.com/office/drawing/2014/main" val="20000"/>
                    </a:ext>
                  </a:extLst>
                </a:gridCol>
                <a:gridCol w="5816173">
                  <a:extLst>
                    <a:ext uri="{9D8B030D-6E8A-4147-A177-3AD203B41FA5}">
                      <a16:colId xmlns:a16="http://schemas.microsoft.com/office/drawing/2014/main" val="20001"/>
                    </a:ext>
                  </a:extLst>
                </a:gridCol>
              </a:tblGrid>
              <a:tr h="0">
                <a:tc>
                  <a:txBody>
                    <a:bodyPr/>
                    <a:lstStyle>
                      <a:lvl1pPr>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pPr>
                      <a:r>
                        <a:rPr kumimoji="0" lang="en-US" altLang="en-US" sz="1600" b="0" i="0" u="none" strike="noStrike" cap="none" normalizeH="0" baseline="0" dirty="0">
                          <a:ln>
                            <a:noFill/>
                          </a:ln>
                          <a:solidFill>
                            <a:schemeClr val="accent6"/>
                          </a:solidFill>
                          <a:effectLst/>
                          <a:latin typeface="+mj-lt"/>
                        </a:rPr>
                        <a:t>Type of trust</a:t>
                      </a:r>
                    </a:p>
                  </a:txBody>
                  <a:tcPr anchor="ctr" horzOverflow="overflow">
                    <a:lnL cap="flat">
                      <a:noFill/>
                    </a:lnL>
                    <a:lnR>
                      <a:noFill/>
                    </a:lnR>
                    <a:lnT cap="flat">
                      <a:noFill/>
                    </a:lnT>
                    <a:lnB>
                      <a:noFill/>
                    </a:lnB>
                    <a:lnTlToBr>
                      <a:noFill/>
                    </a:lnTlToBr>
                    <a:lnBlToTr>
                      <a:noFill/>
                    </a:lnBlToTr>
                    <a:solidFill>
                      <a:srgbClr val="0072BC"/>
                    </a:solidFill>
                  </a:tcPr>
                </a:tc>
                <a:tc>
                  <a:txBody>
                    <a:bodyPr/>
                    <a:lstStyle>
                      <a:lvl1pPr>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pPr>
                      <a:r>
                        <a:rPr kumimoji="0" lang="en-US" altLang="en-US" sz="1600" b="0" i="0" u="none" strike="noStrike" cap="none" normalizeH="0" baseline="0" dirty="0">
                          <a:ln>
                            <a:noFill/>
                          </a:ln>
                          <a:solidFill>
                            <a:schemeClr val="accent6"/>
                          </a:solidFill>
                          <a:effectLst/>
                          <a:latin typeface="+mj-lt"/>
                        </a:rPr>
                        <a:t>Asset protection considerations</a:t>
                      </a:r>
                    </a:p>
                  </a:txBody>
                  <a:tcPr marL="182880" anchor="ctr" horzOverflow="overflow">
                    <a:lnL>
                      <a:noFill/>
                    </a:lnL>
                    <a:lnR cap="flat">
                      <a:noFill/>
                    </a:lnR>
                    <a:lnT cap="flat">
                      <a:noFill/>
                    </a:lnT>
                    <a:lnB>
                      <a:noFill/>
                    </a:lnB>
                    <a:lnTlToBr>
                      <a:noFill/>
                    </a:lnTlToBr>
                    <a:lnBlToTr>
                      <a:noFill/>
                    </a:lnBlToTr>
                    <a:solidFill>
                      <a:srgbClr val="0072BC"/>
                    </a:solidFill>
                  </a:tcPr>
                </a:tc>
                <a:extLst>
                  <a:ext uri="{0D108BD9-81ED-4DB2-BD59-A6C34878D82A}">
                    <a16:rowId xmlns:a16="http://schemas.microsoft.com/office/drawing/2014/main" val="10000"/>
                  </a:ext>
                </a:extLst>
              </a:tr>
              <a:tr h="0">
                <a:tc>
                  <a:txBody>
                    <a:bodyPr/>
                    <a:lstStyle>
                      <a:lvl1pPr>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0" marR="0" lvl="0" indent="0" algn="l" defTabSz="914400" rtl="0" eaLnBrk="1" fontAlgn="b" latinLnBrk="0" hangingPunct="1">
                        <a:lnSpc>
                          <a:spcPct val="110000"/>
                        </a:lnSpc>
                        <a:spcBef>
                          <a:spcPct val="0"/>
                        </a:spcBef>
                        <a:spcAft>
                          <a:spcPts val="600"/>
                        </a:spcAft>
                        <a:buClrTx/>
                        <a:buSzTx/>
                        <a:buFontTx/>
                        <a:buNone/>
                        <a:tabLst/>
                      </a:pPr>
                      <a:r>
                        <a:rPr kumimoji="0" lang="en-US" altLang="en-US" sz="1600" b="0" i="0" u="none" strike="noStrike" cap="none" normalizeH="0" baseline="0" dirty="0">
                          <a:ln>
                            <a:noFill/>
                          </a:ln>
                          <a:solidFill>
                            <a:schemeClr val="accent1"/>
                          </a:solidFill>
                          <a:effectLst/>
                          <a:latin typeface="+mj-lt"/>
                        </a:rPr>
                        <a:t>Irrevocable trusts</a:t>
                      </a:r>
                    </a:p>
                  </a:txBody>
                  <a:tcPr horzOverflow="overflow">
                    <a:lnL cap="flat">
                      <a:noFill/>
                    </a:lnL>
                    <a:lnR>
                      <a:noFill/>
                    </a:lnR>
                    <a:lnT>
                      <a:noFill/>
                    </a:lnT>
                    <a:lnB w="12700" cap="flat" cmpd="sng" algn="ctr">
                      <a:solidFill>
                        <a:schemeClr val="accent6">
                          <a:lumMod val="50000"/>
                        </a:schemeClr>
                      </a:solidFill>
                      <a:prstDash val="solid"/>
                      <a:round/>
                      <a:headEnd type="none" w="med" len="med"/>
                      <a:tailEnd type="none" w="med" len="med"/>
                    </a:lnB>
                    <a:lnTlToBr>
                      <a:noFill/>
                    </a:lnTlToBr>
                    <a:lnBlToTr>
                      <a:noFill/>
                    </a:lnBlToTr>
                    <a:solidFill>
                      <a:schemeClr val="accent6"/>
                    </a:solidFill>
                  </a:tcPr>
                </a:tc>
                <a:tc>
                  <a:txBody>
                    <a:bodyPr/>
                    <a:lstStyle>
                      <a:lvl1pPr marL="171450" indent="-171450">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171450" marR="0" lvl="0" indent="-171450" algn="l" defTabSz="914400" rtl="0" eaLnBrk="1" fontAlgn="b" latinLnBrk="0" hangingPunct="1">
                        <a:lnSpc>
                          <a:spcPct val="110000"/>
                        </a:lnSpc>
                        <a:spcBef>
                          <a:spcPct val="0"/>
                        </a:spcBef>
                        <a:spcAft>
                          <a:spcPts val="600"/>
                        </a:spcAft>
                        <a:buClr>
                          <a:srgbClr val="0072BC"/>
                        </a:buClr>
                        <a:buSzTx/>
                        <a:buFontTx/>
                        <a:buChar char="•"/>
                        <a:tabLst/>
                      </a:pPr>
                      <a:r>
                        <a:rPr kumimoji="0" lang="en-US" altLang="en-US" sz="1600" b="0" i="0" u="none" strike="noStrike" cap="none" normalizeH="0" baseline="0" dirty="0">
                          <a:ln>
                            <a:noFill/>
                          </a:ln>
                          <a:solidFill>
                            <a:schemeClr val="accent4"/>
                          </a:solidFill>
                          <a:effectLst/>
                          <a:latin typeface="+mn-lt"/>
                        </a:rPr>
                        <a:t>Typically allow trustee from making distributions to satisfy creditors of the trust beneficiary</a:t>
                      </a:r>
                    </a:p>
                  </a:txBody>
                  <a:tcPr marL="182880" horzOverflow="overflow">
                    <a:lnL>
                      <a:noFill/>
                    </a:lnL>
                    <a:lnR cap="flat">
                      <a:noFill/>
                    </a:lnR>
                    <a:lnT>
                      <a:noFill/>
                    </a:lnT>
                    <a:lnB w="12700" cap="flat" cmpd="sng" algn="ctr">
                      <a:solidFill>
                        <a:schemeClr val="accent6">
                          <a:lumMod val="50000"/>
                        </a:schemeClr>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421215">
                <a:tc>
                  <a:txBody>
                    <a:bodyPr/>
                    <a:lstStyle>
                      <a:lvl1pPr>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0" marR="0" lvl="0" indent="0" algn="l" defTabSz="914400" rtl="0" eaLnBrk="1" fontAlgn="b" latinLnBrk="0" hangingPunct="1">
                        <a:lnSpc>
                          <a:spcPct val="110000"/>
                        </a:lnSpc>
                        <a:spcBef>
                          <a:spcPct val="0"/>
                        </a:spcBef>
                        <a:spcAft>
                          <a:spcPts val="600"/>
                        </a:spcAft>
                        <a:buClrTx/>
                        <a:buSzTx/>
                        <a:buFontTx/>
                        <a:buNone/>
                        <a:tabLst/>
                      </a:pPr>
                      <a:r>
                        <a:rPr kumimoji="0" lang="en-US" altLang="en-US" sz="1600" b="0" i="0" u="none" strike="noStrike" cap="none" normalizeH="0" baseline="0" dirty="0">
                          <a:ln>
                            <a:noFill/>
                          </a:ln>
                          <a:solidFill>
                            <a:schemeClr val="accent1"/>
                          </a:solidFill>
                          <a:effectLst/>
                          <a:latin typeface="+mj-lt"/>
                        </a:rPr>
                        <a:t>Offshore or</a:t>
                      </a:r>
                      <a:br>
                        <a:rPr kumimoji="0" lang="en-US" altLang="en-US" sz="1600" b="0" i="0" u="none" strike="noStrike" cap="none" normalizeH="0" baseline="0" dirty="0">
                          <a:ln>
                            <a:noFill/>
                          </a:ln>
                          <a:solidFill>
                            <a:schemeClr val="accent1"/>
                          </a:solidFill>
                          <a:effectLst/>
                          <a:latin typeface="+mj-lt"/>
                        </a:rPr>
                      </a:br>
                      <a:r>
                        <a:rPr kumimoji="0" lang="en-US" altLang="en-US" sz="1600" b="0" i="0" u="none" strike="noStrike" cap="none" normalizeH="0" baseline="0" dirty="0">
                          <a:ln>
                            <a:noFill/>
                          </a:ln>
                          <a:solidFill>
                            <a:schemeClr val="accent1"/>
                          </a:solidFill>
                          <a:effectLst/>
                          <a:latin typeface="+mj-lt"/>
                        </a:rPr>
                        <a:t>foreign trusts</a:t>
                      </a:r>
                    </a:p>
                  </a:txBody>
                  <a:tcPr horzOverflow="overflow">
                    <a:lnL cap="flat">
                      <a:noFill/>
                    </a:lnL>
                    <a:lnR>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solidFill>
                      <a:schemeClr val="accent6"/>
                    </a:solidFill>
                  </a:tcPr>
                </a:tc>
                <a:tc>
                  <a:txBody>
                    <a:bodyPr/>
                    <a:lstStyle>
                      <a:lvl1pPr marL="171450" indent="-171450">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171450" marR="0" lvl="0" indent="-171450" algn="l" defTabSz="914400" rtl="0" eaLnBrk="1" fontAlgn="b" latinLnBrk="0" hangingPunct="1">
                        <a:lnSpc>
                          <a:spcPct val="110000"/>
                        </a:lnSpc>
                        <a:spcBef>
                          <a:spcPct val="0"/>
                        </a:spcBef>
                        <a:spcAft>
                          <a:spcPts val="600"/>
                        </a:spcAft>
                        <a:buClr>
                          <a:srgbClr val="0072BC"/>
                        </a:buClr>
                        <a:buSzTx/>
                        <a:buFontTx/>
                        <a:buChar char="•"/>
                        <a:tabLst/>
                      </a:pPr>
                      <a:r>
                        <a:rPr kumimoji="0" lang="en-US" altLang="en-US" sz="1600" b="0" i="0" u="none" strike="noStrike" cap="none" normalizeH="0" baseline="0" dirty="0">
                          <a:ln>
                            <a:noFill/>
                          </a:ln>
                          <a:solidFill>
                            <a:schemeClr val="accent4"/>
                          </a:solidFill>
                          <a:effectLst/>
                          <a:latin typeface="+mn-lt"/>
                        </a:rPr>
                        <a:t>Trustee is not subject to jurisdiction of U.S. laws and courts</a:t>
                      </a:r>
                    </a:p>
                    <a:p>
                      <a:pPr marL="171450" marR="0" lvl="0" indent="-171450" algn="l" defTabSz="914400" rtl="0" eaLnBrk="1" fontAlgn="b" latinLnBrk="0" hangingPunct="1">
                        <a:lnSpc>
                          <a:spcPct val="110000"/>
                        </a:lnSpc>
                        <a:spcBef>
                          <a:spcPct val="0"/>
                        </a:spcBef>
                        <a:spcAft>
                          <a:spcPts val="600"/>
                        </a:spcAft>
                        <a:buClr>
                          <a:srgbClr val="0072BC"/>
                        </a:buClr>
                        <a:buSzTx/>
                        <a:buFontTx/>
                        <a:buChar char="•"/>
                        <a:tabLst/>
                      </a:pPr>
                      <a:r>
                        <a:rPr kumimoji="0" lang="en-US" altLang="en-US" sz="1600" b="0" i="0" u="none" strike="noStrike" cap="none" normalizeH="0" baseline="0" dirty="0">
                          <a:ln>
                            <a:noFill/>
                          </a:ln>
                          <a:solidFill>
                            <a:schemeClr val="accent4"/>
                          </a:solidFill>
                          <a:effectLst/>
                          <a:latin typeface="+mn-lt"/>
                        </a:rPr>
                        <a:t>Creditors may find these assets more difficult/expensive </a:t>
                      </a:r>
                      <a:br>
                        <a:rPr kumimoji="0" lang="en-US" altLang="en-US" sz="1600" b="0" i="0" u="none" strike="noStrike" cap="none" normalizeH="0" baseline="0" dirty="0">
                          <a:ln>
                            <a:noFill/>
                          </a:ln>
                          <a:solidFill>
                            <a:schemeClr val="accent4"/>
                          </a:solidFill>
                          <a:effectLst/>
                          <a:latin typeface="+mn-lt"/>
                        </a:rPr>
                      </a:br>
                      <a:r>
                        <a:rPr kumimoji="0" lang="en-US" altLang="en-US" sz="1600" b="0" i="0" u="none" strike="noStrike" cap="none" normalizeH="0" baseline="0" dirty="0">
                          <a:ln>
                            <a:noFill/>
                          </a:ln>
                          <a:solidFill>
                            <a:schemeClr val="accent4"/>
                          </a:solidFill>
                          <a:effectLst/>
                          <a:latin typeface="+mn-lt"/>
                        </a:rPr>
                        <a:t>to target</a:t>
                      </a:r>
                    </a:p>
                    <a:p>
                      <a:pPr marL="171450" marR="0" lvl="0" indent="-171450" algn="l" defTabSz="914400" rtl="0" eaLnBrk="1" fontAlgn="b" latinLnBrk="0" hangingPunct="1">
                        <a:lnSpc>
                          <a:spcPct val="110000"/>
                        </a:lnSpc>
                        <a:spcBef>
                          <a:spcPct val="0"/>
                        </a:spcBef>
                        <a:spcAft>
                          <a:spcPts val="600"/>
                        </a:spcAft>
                        <a:buClr>
                          <a:srgbClr val="0072BC"/>
                        </a:buClr>
                        <a:buSzTx/>
                        <a:buFontTx/>
                        <a:buChar char="•"/>
                        <a:tabLst/>
                      </a:pPr>
                      <a:r>
                        <a:rPr kumimoji="0" lang="en-US" altLang="en-US" sz="1600" b="0" i="0" u="none" strike="noStrike" cap="none" normalizeH="0" baseline="0" dirty="0">
                          <a:ln>
                            <a:noFill/>
                          </a:ln>
                          <a:solidFill>
                            <a:schemeClr val="accent4"/>
                          </a:solidFill>
                          <a:effectLst/>
                          <a:latin typeface="+mn-lt"/>
                        </a:rPr>
                        <a:t>Certain court cases have exposed limitations </a:t>
                      </a:r>
                    </a:p>
                  </a:txBody>
                  <a:tcPr marL="182880" horzOverflow="overflow">
                    <a:lnL>
                      <a:noFill/>
                    </a:lnL>
                    <a:lnR cap="flat">
                      <a:noFill/>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r h="421215">
                <a:tc>
                  <a:txBody>
                    <a:bodyPr/>
                    <a:lstStyle>
                      <a:lvl1pPr>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0" marR="0" lvl="0" indent="0" algn="l" defTabSz="914400" rtl="0" eaLnBrk="1" fontAlgn="b" latinLnBrk="0" hangingPunct="1">
                        <a:lnSpc>
                          <a:spcPct val="110000"/>
                        </a:lnSpc>
                        <a:spcBef>
                          <a:spcPct val="0"/>
                        </a:spcBef>
                        <a:spcAft>
                          <a:spcPts val="600"/>
                        </a:spcAft>
                        <a:buClrTx/>
                        <a:buSzTx/>
                        <a:buFontTx/>
                        <a:buNone/>
                        <a:tabLst/>
                      </a:pPr>
                      <a:r>
                        <a:rPr kumimoji="0" lang="en-US" altLang="en-US" sz="1600" b="0" i="0" u="none" strike="noStrike" cap="none" normalizeH="0" baseline="0" dirty="0">
                          <a:ln>
                            <a:noFill/>
                          </a:ln>
                          <a:solidFill>
                            <a:schemeClr val="accent1"/>
                          </a:solidFill>
                          <a:effectLst/>
                          <a:latin typeface="+mj-lt"/>
                        </a:rPr>
                        <a:t>Domestic asset protection trusts</a:t>
                      </a:r>
                    </a:p>
                  </a:txBody>
                  <a:tcPr horzOverflow="overflow">
                    <a:lnL cap="flat">
                      <a:noFill/>
                    </a:lnL>
                    <a:lnR>
                      <a:noFill/>
                    </a:lnR>
                    <a:lnT w="12700" cap="flat" cmpd="sng" algn="ctr">
                      <a:solidFill>
                        <a:schemeClr val="accent6">
                          <a:lumMod val="50000"/>
                        </a:schemeClr>
                      </a:solidFill>
                      <a:prstDash val="solid"/>
                      <a:round/>
                      <a:headEnd type="none" w="med" len="med"/>
                      <a:tailEnd type="none" w="med" len="med"/>
                    </a:lnT>
                    <a:lnB cap="flat">
                      <a:noFill/>
                    </a:lnB>
                    <a:lnTlToBr>
                      <a:noFill/>
                    </a:lnTlToBr>
                    <a:lnBlToTr>
                      <a:noFill/>
                    </a:lnBlToTr>
                    <a:solidFill>
                      <a:schemeClr val="accent6"/>
                    </a:solidFill>
                  </a:tcPr>
                </a:tc>
                <a:tc>
                  <a:txBody>
                    <a:bodyPr/>
                    <a:lstStyle>
                      <a:lvl1pPr marL="171450" indent="-171450">
                        <a:spcBef>
                          <a:spcPct val="0"/>
                        </a:spcBef>
                        <a:spcAft>
                          <a:spcPct val="25000"/>
                        </a:spcAft>
                        <a:buClr>
                          <a:srgbClr val="FFFF99"/>
                        </a:buClr>
                        <a:defRPr sz="2200">
                          <a:solidFill>
                            <a:schemeClr val="tx1"/>
                          </a:solidFill>
                          <a:latin typeface="Georgia" pitchFamily="18" charset="0"/>
                        </a:defRPr>
                      </a:lvl1pPr>
                      <a:lvl2pPr marL="685800">
                        <a:spcBef>
                          <a:spcPct val="0"/>
                        </a:spcBef>
                        <a:spcAft>
                          <a:spcPct val="25000"/>
                        </a:spcAft>
                        <a:buClr>
                          <a:srgbClr val="FFFF99"/>
                        </a:buClr>
                        <a:buFont typeface="Arial" charset="0"/>
                        <a:defRPr sz="2000">
                          <a:solidFill>
                            <a:schemeClr val="tx1"/>
                          </a:solidFill>
                          <a:latin typeface="Georgia" pitchFamily="18" charset="0"/>
                        </a:defRPr>
                      </a:lvl2pPr>
                      <a:lvl3pPr marL="1135063">
                        <a:spcBef>
                          <a:spcPct val="0"/>
                        </a:spcBef>
                        <a:spcAft>
                          <a:spcPct val="25000"/>
                        </a:spcAft>
                        <a:buClr>
                          <a:srgbClr val="FFFF99"/>
                        </a:buClr>
                        <a:buFont typeface="Arial" charset="0"/>
                        <a:defRPr sz="2000">
                          <a:solidFill>
                            <a:schemeClr val="tx1"/>
                          </a:solidFill>
                          <a:latin typeface="Georgia" pitchFamily="18" charset="0"/>
                        </a:defRPr>
                      </a:lvl3pPr>
                      <a:lvl4pPr marL="1600200">
                        <a:spcBef>
                          <a:spcPct val="0"/>
                        </a:spcBef>
                        <a:spcAft>
                          <a:spcPct val="25000"/>
                        </a:spcAft>
                        <a:buClr>
                          <a:srgbClr val="FFFF99"/>
                        </a:buClr>
                        <a:buFont typeface="Arial" charset="0"/>
                        <a:defRPr sz="2000">
                          <a:solidFill>
                            <a:schemeClr val="tx1"/>
                          </a:solidFill>
                          <a:latin typeface="Georgia" pitchFamily="18" charset="0"/>
                        </a:defRPr>
                      </a:lvl4pPr>
                      <a:lvl5pPr marL="2057400">
                        <a:spcBef>
                          <a:spcPct val="0"/>
                        </a:spcBef>
                        <a:spcAft>
                          <a:spcPct val="25000"/>
                        </a:spcAft>
                        <a:buClr>
                          <a:srgbClr val="FFFF99"/>
                        </a:buClr>
                        <a:buFont typeface="Arial" charset="0"/>
                        <a:defRPr sz="2000">
                          <a:solidFill>
                            <a:schemeClr val="tx1"/>
                          </a:solidFill>
                          <a:latin typeface="Georgia" pitchFamily="18" charset="0"/>
                        </a:defRPr>
                      </a:lvl5pPr>
                      <a:lvl6pPr marL="2514600" fontAlgn="base">
                        <a:spcBef>
                          <a:spcPct val="0"/>
                        </a:spcBef>
                        <a:spcAft>
                          <a:spcPct val="25000"/>
                        </a:spcAft>
                        <a:buClr>
                          <a:srgbClr val="FFFF99"/>
                        </a:buClr>
                        <a:buFont typeface="Arial" charset="0"/>
                        <a:defRPr sz="2000">
                          <a:solidFill>
                            <a:schemeClr val="tx1"/>
                          </a:solidFill>
                          <a:latin typeface="Georgia" pitchFamily="18" charset="0"/>
                        </a:defRPr>
                      </a:lvl6pPr>
                      <a:lvl7pPr marL="2971800" fontAlgn="base">
                        <a:spcBef>
                          <a:spcPct val="0"/>
                        </a:spcBef>
                        <a:spcAft>
                          <a:spcPct val="25000"/>
                        </a:spcAft>
                        <a:buClr>
                          <a:srgbClr val="FFFF99"/>
                        </a:buClr>
                        <a:buFont typeface="Arial" charset="0"/>
                        <a:defRPr sz="2000">
                          <a:solidFill>
                            <a:schemeClr val="tx1"/>
                          </a:solidFill>
                          <a:latin typeface="Georgia" pitchFamily="18" charset="0"/>
                        </a:defRPr>
                      </a:lvl7pPr>
                      <a:lvl8pPr marL="3429000" fontAlgn="base">
                        <a:spcBef>
                          <a:spcPct val="0"/>
                        </a:spcBef>
                        <a:spcAft>
                          <a:spcPct val="25000"/>
                        </a:spcAft>
                        <a:buClr>
                          <a:srgbClr val="FFFF99"/>
                        </a:buClr>
                        <a:buFont typeface="Arial" charset="0"/>
                        <a:defRPr sz="2000">
                          <a:solidFill>
                            <a:schemeClr val="tx1"/>
                          </a:solidFill>
                          <a:latin typeface="Georgia" pitchFamily="18" charset="0"/>
                        </a:defRPr>
                      </a:lvl8pPr>
                      <a:lvl9pPr marL="3886200" fontAlgn="base">
                        <a:spcBef>
                          <a:spcPct val="0"/>
                        </a:spcBef>
                        <a:spcAft>
                          <a:spcPct val="25000"/>
                        </a:spcAft>
                        <a:buClr>
                          <a:srgbClr val="FFFF99"/>
                        </a:buClr>
                        <a:buFont typeface="Arial" charset="0"/>
                        <a:defRPr sz="2000">
                          <a:solidFill>
                            <a:schemeClr val="tx1"/>
                          </a:solidFill>
                          <a:latin typeface="Georgia" pitchFamily="18" charset="0"/>
                        </a:defRPr>
                      </a:lvl9pPr>
                    </a:lstStyle>
                    <a:p>
                      <a:pPr marL="171450" marR="0" lvl="0" indent="-171450" algn="l" defTabSz="914400" rtl="0" eaLnBrk="1" fontAlgn="b" latinLnBrk="0" hangingPunct="1">
                        <a:lnSpc>
                          <a:spcPct val="110000"/>
                        </a:lnSpc>
                        <a:spcBef>
                          <a:spcPct val="0"/>
                        </a:spcBef>
                        <a:spcAft>
                          <a:spcPts val="600"/>
                        </a:spcAft>
                        <a:buClr>
                          <a:srgbClr val="0072BC"/>
                        </a:buClr>
                        <a:buSzTx/>
                        <a:buFontTx/>
                        <a:buChar char="•"/>
                        <a:tabLst/>
                      </a:pPr>
                      <a:r>
                        <a:rPr kumimoji="0" lang="en-US" altLang="en-US" sz="1600" b="0" i="0" u="none" strike="noStrike" cap="none" normalizeH="0" baseline="0" dirty="0">
                          <a:ln>
                            <a:noFill/>
                          </a:ln>
                          <a:solidFill>
                            <a:schemeClr val="accent4"/>
                          </a:solidFill>
                          <a:effectLst/>
                          <a:latin typeface="+mn-lt"/>
                        </a:rPr>
                        <a:t>Trustee and beneficiary are generally the same person</a:t>
                      </a:r>
                    </a:p>
                    <a:p>
                      <a:pPr marL="171450" marR="0" lvl="0" indent="-171450" algn="l" defTabSz="914400" rtl="0" eaLnBrk="1" fontAlgn="b" latinLnBrk="0" hangingPunct="1">
                        <a:lnSpc>
                          <a:spcPct val="110000"/>
                        </a:lnSpc>
                        <a:spcBef>
                          <a:spcPct val="0"/>
                        </a:spcBef>
                        <a:spcAft>
                          <a:spcPts val="600"/>
                        </a:spcAft>
                        <a:buClr>
                          <a:srgbClr val="0072BC"/>
                        </a:buClr>
                        <a:buSzTx/>
                        <a:buFontTx/>
                        <a:buChar char="•"/>
                        <a:tabLst/>
                      </a:pPr>
                      <a:r>
                        <a:rPr kumimoji="0" lang="en-US" altLang="en-US" sz="1600" b="0" i="0" u="none" strike="noStrike" cap="none" normalizeH="0" baseline="0" dirty="0">
                          <a:ln>
                            <a:noFill/>
                          </a:ln>
                          <a:solidFill>
                            <a:schemeClr val="accent4"/>
                          </a:solidFill>
                          <a:effectLst/>
                          <a:latin typeface="+mn-lt"/>
                        </a:rPr>
                        <a:t>Designed specifically to protect assets from creditors</a:t>
                      </a:r>
                    </a:p>
                    <a:p>
                      <a:pPr marL="171450" marR="0" lvl="0" indent="-171450" algn="l" defTabSz="914400" rtl="0" eaLnBrk="1" fontAlgn="b" latinLnBrk="0" hangingPunct="1">
                        <a:lnSpc>
                          <a:spcPct val="110000"/>
                        </a:lnSpc>
                        <a:spcBef>
                          <a:spcPct val="0"/>
                        </a:spcBef>
                        <a:spcAft>
                          <a:spcPts val="600"/>
                        </a:spcAft>
                        <a:buClr>
                          <a:srgbClr val="0072BC"/>
                        </a:buClr>
                        <a:buSzTx/>
                        <a:buFontTx/>
                        <a:buChar char="•"/>
                        <a:tabLst/>
                      </a:pPr>
                      <a:r>
                        <a:rPr kumimoji="0" lang="en-US" altLang="en-US" sz="1600" b="0" i="0" u="none" strike="noStrike" cap="none" normalizeH="0" baseline="0" dirty="0">
                          <a:ln>
                            <a:noFill/>
                          </a:ln>
                          <a:solidFill>
                            <a:schemeClr val="accent4"/>
                          </a:solidFill>
                          <a:effectLst/>
                          <a:latin typeface="+mn-lt"/>
                        </a:rPr>
                        <a:t>Relatively new, available in a few states; lack of existing case law to provide precedent of their effectiveness</a:t>
                      </a:r>
                    </a:p>
                  </a:txBody>
                  <a:tcPr marL="182880" horzOverflow="overflow">
                    <a:lnL>
                      <a:noFill/>
                    </a:lnL>
                    <a:lnR cap="flat">
                      <a:noFill/>
                    </a:lnR>
                    <a:lnT w="12700" cap="flat" cmpd="sng" algn="ctr">
                      <a:solidFill>
                        <a:schemeClr val="accent6">
                          <a:lumMod val="50000"/>
                        </a:schemeClr>
                      </a:solidFill>
                      <a:prstDash val="solid"/>
                      <a:round/>
                      <a:headEnd type="none" w="med" len="med"/>
                      <a:tailEnd type="none" w="med" len="med"/>
                    </a:lnT>
                    <a:lnB cap="flat">
                      <a:noFill/>
                    </a:lnB>
                    <a:lnTlToBr>
                      <a:noFill/>
                    </a:lnTlToBr>
                    <a:lnBlToTr>
                      <a:noFill/>
                    </a:lnBlToTr>
                    <a:solidFill>
                      <a:schemeClr val="accent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213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325" y="3236702"/>
            <a:ext cx="7882909" cy="693364"/>
          </a:xfrm>
        </p:spPr>
        <p:txBody>
          <a:bodyPr/>
          <a:lstStyle/>
          <a:p>
            <a:r>
              <a:rPr lang="en-US" sz="3800" dirty="0"/>
              <a:t>Protect what’s yours —</a:t>
            </a:r>
            <a:br>
              <a:rPr lang="en-US" sz="3800" dirty="0"/>
            </a:br>
            <a:r>
              <a:rPr lang="en-US" sz="3800" dirty="0"/>
              <a:t>Strategies to safeguard your wealth</a:t>
            </a:r>
          </a:p>
        </p:txBody>
      </p:sp>
    </p:spTree>
    <p:extLst>
      <p:ext uri="{BB962C8B-B14F-4D97-AF65-F5344CB8AC3E}">
        <p14:creationId xmlns:p14="http://schemas.microsoft.com/office/powerpoint/2010/main" val="113737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Your action plan</a:t>
            </a:r>
            <a:endParaRPr lang="en-US" dirty="0"/>
          </a:p>
        </p:txBody>
      </p:sp>
      <p:sp>
        <p:nvSpPr>
          <p:cNvPr id="3" name="Content Placeholder 2"/>
          <p:cNvSpPr>
            <a:spLocks noGrp="1"/>
          </p:cNvSpPr>
          <p:nvPr>
            <p:ph idx="1"/>
          </p:nvPr>
        </p:nvSpPr>
        <p:spPr/>
        <p:txBody>
          <a:bodyPr/>
          <a:lstStyle/>
          <a:p>
            <a:r>
              <a:rPr lang="en-US"/>
              <a:t>Meet with your financial advisor</a:t>
            </a:r>
          </a:p>
          <a:p>
            <a:r>
              <a:rPr lang="en-US"/>
              <a:t>Review current assets and determine your net worth</a:t>
            </a:r>
          </a:p>
          <a:p>
            <a:r>
              <a:rPr lang="en-US"/>
              <a:t>Take care of basics, such as insurance coverage</a:t>
            </a:r>
          </a:p>
          <a:p>
            <a:r>
              <a:rPr lang="en-US"/>
              <a:t>Identify and minimize any prevalent risks</a:t>
            </a:r>
          </a:p>
          <a:p>
            <a:r>
              <a:rPr lang="en-US"/>
              <a:t>Consult with an attorney</a:t>
            </a:r>
          </a:p>
          <a:p>
            <a:endParaRPr lang="en-US" dirty="0"/>
          </a:p>
        </p:txBody>
      </p:sp>
      <p:sp>
        <p:nvSpPr>
          <p:cNvPr id="6" name="Text Placeholder 5">
            <a:extLst>
              <a:ext uri="{FF2B5EF4-FFF2-40B4-BE49-F238E27FC236}">
                <a16:creationId xmlns:a16="http://schemas.microsoft.com/office/drawing/2014/main" id="{6348FE0C-5699-4C48-8871-9D4DA8142BF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792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latin typeface="+mj-lt"/>
              </a:rPr>
              <a:t>Investors should carefully consider the investment objectives, risks, charges, and expenses of a fund before investing. For a prospectus containing this and other information for any Putnam fund or product, call your financial representative or call Putnam at 1-800-225-1581. Please read the prospectus carefully before investing.</a:t>
            </a:r>
          </a:p>
          <a:p>
            <a:r>
              <a:rPr lang="en-US" dirty="0"/>
              <a:t>For informational purposes only. Not an investment recommendation.</a:t>
            </a:r>
          </a:p>
          <a:p>
            <a:r>
              <a:rPr lang="en-US" dirty="0"/>
              <a:t>This information is not meant as tax or legal advice. Please consult your legal or tax advisor before making any decisions. Shares of mutual funds are not deposits or obligations of, or guaranteed or endorsed by, any financial institution; are not insured by the Federal Deposit Insurance Corporation (FDIC), the Federal Reserve Board, or any other agency; and involve risk, including the possible loss of the principal amount invested.</a:t>
            </a:r>
          </a:p>
        </p:txBody>
      </p:sp>
    </p:spTree>
    <p:extLst>
      <p:ext uri="{BB962C8B-B14F-4D97-AF65-F5344CB8AC3E}">
        <p14:creationId xmlns:p14="http://schemas.microsoft.com/office/powerpoint/2010/main" val="92672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0" name="Rectangle 10"/>
          <p:cNvSpPr>
            <a:spLocks noGrp="1" noChangeArrowheads="1"/>
          </p:cNvSpPr>
          <p:nvPr>
            <p:ph type="title"/>
          </p:nvPr>
        </p:nvSpPr>
        <p:spPr/>
        <p:txBody>
          <a:bodyPr/>
          <a:lstStyle/>
          <a:p>
            <a:r>
              <a:rPr lang="en-US" dirty="0"/>
              <a:t>Asset protection: </a:t>
            </a:r>
            <a:br>
              <a:rPr lang="en-US" dirty="0"/>
            </a:br>
            <a:r>
              <a:rPr lang="en-US" dirty="0"/>
              <a:t>Preserving your net worth</a:t>
            </a:r>
          </a:p>
        </p:txBody>
      </p:sp>
      <p:sp>
        <p:nvSpPr>
          <p:cNvPr id="4" name="Content Placeholder 3"/>
          <p:cNvSpPr>
            <a:spLocks noGrp="1"/>
          </p:cNvSpPr>
          <p:nvPr>
            <p:ph idx="1"/>
          </p:nvPr>
        </p:nvSpPr>
        <p:spPr/>
        <p:txBody>
          <a:bodyPr/>
          <a:lstStyle/>
          <a:p>
            <a:r>
              <a:rPr lang="en-US" altLang="en-US" dirty="0"/>
              <a:t>We protect our homes, cars, valuable possessions —</a:t>
            </a:r>
            <a:br>
              <a:rPr lang="en-US" altLang="en-US" dirty="0"/>
            </a:br>
            <a:r>
              <a:rPr lang="en-US" altLang="en-US" dirty="0"/>
              <a:t>even household appliances</a:t>
            </a:r>
          </a:p>
          <a:p>
            <a:r>
              <a:rPr lang="en-US" altLang="en-US" dirty="0"/>
              <a:t>What about our wealth?</a:t>
            </a:r>
          </a:p>
          <a:p>
            <a:endParaRPr lang="en-US" dirty="0"/>
          </a:p>
        </p:txBody>
      </p:sp>
      <p:sp>
        <p:nvSpPr>
          <p:cNvPr id="7" name="Text Placeholder 6">
            <a:extLst>
              <a:ext uri="{FF2B5EF4-FFF2-40B4-BE49-F238E27FC236}">
                <a16:creationId xmlns:a16="http://schemas.microsoft.com/office/drawing/2014/main" id="{20E15310-6BAF-4458-B7E5-00842F1C513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130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096A02A9-5BD9-4447-9BD9-6BF15B8C3B18}"/>
              </a:ext>
            </a:extLst>
          </p:cNvPr>
          <p:cNvSpPr/>
          <p:nvPr/>
        </p:nvSpPr>
        <p:spPr bwMode="auto">
          <a:xfrm>
            <a:off x="938493" y="1853771"/>
            <a:ext cx="7264213" cy="3679308"/>
          </a:xfrm>
          <a:prstGeom prst="rect">
            <a:avLst/>
          </a:prstGeom>
          <a:solidFill>
            <a:schemeClr val="accent6"/>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39" name="Text Box 14">
            <a:extLst>
              <a:ext uri="{FF2B5EF4-FFF2-40B4-BE49-F238E27FC236}">
                <a16:creationId xmlns:a16="http://schemas.microsoft.com/office/drawing/2014/main" id="{ABB0751C-E93C-4984-9160-744EF461B888}"/>
              </a:ext>
            </a:extLst>
          </p:cNvPr>
          <p:cNvSpPr txBox="1">
            <a:spLocks noChangeArrowheads="1"/>
          </p:cNvSpPr>
          <p:nvPr/>
        </p:nvSpPr>
        <p:spPr bwMode="auto">
          <a:xfrm>
            <a:off x="2350601" y="2645063"/>
            <a:ext cx="948807" cy="129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927" b="1" dirty="0">
                <a:solidFill>
                  <a:srgbClr val="4C4C4C"/>
                </a:solidFill>
                <a:latin typeface="Arial" panose="020B0604020202020204" pitchFamily="34" charset="0"/>
              </a:rPr>
              <a:t>WOW NEWS</a:t>
            </a:r>
            <a:r>
              <a:rPr lang="en-US" altLang="en-US" sz="529" dirty="0">
                <a:solidFill>
                  <a:srgbClr val="4C4C4C"/>
                </a:solidFill>
                <a:latin typeface="Arial" panose="020B0604020202020204" pitchFamily="34" charset="0"/>
              </a:rPr>
              <a:t> </a:t>
            </a:r>
          </a:p>
          <a:p>
            <a:pPr>
              <a:spcBef>
                <a:spcPct val="50000"/>
              </a:spcBef>
            </a:pPr>
            <a:r>
              <a:rPr lang="en-US" altLang="en-US" sz="529" dirty="0">
                <a:solidFill>
                  <a:srgbClr val="4C4C4C"/>
                </a:solidFill>
                <a:latin typeface="Arial" panose="020B0604020202020204" pitchFamily="34" charset="0"/>
              </a:rPr>
              <a:t>In libris graecis appetere mea. At vim odio lorem omnes, pri id iuvaret partiendo. Vivendo menandri et sed. Lorem volumus blandit cu has.Sit cu alia porro </a:t>
            </a:r>
            <a:r>
              <a:rPr lang="en-US" altLang="en-US" sz="529" dirty="0" err="1">
                <a:solidFill>
                  <a:srgbClr val="4C4C4C"/>
                </a:solidFill>
                <a:latin typeface="Arial" panose="020B0604020202020204" pitchFamily="34" charset="0"/>
              </a:rPr>
              <a:t>fuisset</a:t>
            </a:r>
            <a:r>
              <a:rPr lang="en-US" altLang="en-US" sz="529" dirty="0">
                <a:solidFill>
                  <a:srgbClr val="4C4C4C"/>
                </a:solidFill>
                <a:latin typeface="Arial" panose="020B0604020202020204" pitchFamily="34" charset="0"/>
              </a:rPr>
              <a:t>. </a:t>
            </a:r>
          </a:p>
          <a:p>
            <a:pPr>
              <a:spcBef>
                <a:spcPct val="50000"/>
              </a:spcBef>
            </a:pPr>
            <a:r>
              <a:rPr lang="en-US" altLang="en-US" sz="529" dirty="0" err="1">
                <a:solidFill>
                  <a:srgbClr val="4C4C4C"/>
                </a:solidFill>
                <a:latin typeface="Arial" panose="020B0604020202020204" pitchFamily="34" charset="0"/>
              </a:rPr>
              <a:t>Ea</a:t>
            </a:r>
            <a:r>
              <a:rPr lang="en-US" altLang="en-US" sz="529" dirty="0">
                <a:solidFill>
                  <a:srgbClr val="4C4C4C"/>
                </a:solidFill>
                <a:latin typeface="Arial" panose="020B0604020202020204" pitchFamily="34" charset="0"/>
              </a:rPr>
              <a:t> pro </a:t>
            </a:r>
            <a:r>
              <a:rPr lang="en-US" altLang="en-US" sz="529" dirty="0" err="1">
                <a:solidFill>
                  <a:srgbClr val="4C4C4C"/>
                </a:solidFill>
                <a:latin typeface="Arial" panose="020B0604020202020204" pitchFamily="34" charset="0"/>
              </a:rPr>
              <a:t>natum</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invidunt</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repudiandae</a:t>
            </a:r>
            <a:r>
              <a:rPr lang="en-US" altLang="en-US" sz="529" dirty="0">
                <a:solidFill>
                  <a:srgbClr val="4C4C4C"/>
                </a:solidFill>
                <a:latin typeface="Arial" panose="020B0604020202020204" pitchFamily="34" charset="0"/>
              </a:rPr>
              <a:t>, his et </a:t>
            </a:r>
            <a:r>
              <a:rPr lang="en-US" altLang="en-US" sz="529" dirty="0" err="1">
                <a:solidFill>
                  <a:srgbClr val="4C4C4C"/>
                </a:solidFill>
                <a:latin typeface="Arial" panose="020B0604020202020204" pitchFamily="34" charset="0"/>
              </a:rPr>
              <a:t>facilisis</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vituperatoribus</a:t>
            </a:r>
            <a:r>
              <a:rPr lang="en-US" altLang="en-US" sz="529" dirty="0">
                <a:solidFill>
                  <a:srgbClr val="4C4C4C"/>
                </a:solidFill>
                <a:latin typeface="Arial" panose="020B0604020202020204" pitchFamily="34" charset="0"/>
              </a:rPr>
              <a:t>. Mei </a:t>
            </a:r>
            <a:r>
              <a:rPr lang="en-US" altLang="en-US" sz="529" dirty="0" err="1">
                <a:solidFill>
                  <a:srgbClr val="4C4C4C"/>
                </a:solidFill>
                <a:latin typeface="Arial" panose="020B0604020202020204" pitchFamily="34" charset="0"/>
              </a:rPr>
              <a:t>eu</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ubique</a:t>
            </a:r>
            <a:endParaRPr lang="en-US" altLang="en-US" sz="927" b="1" dirty="0">
              <a:solidFill>
                <a:srgbClr val="4383B4"/>
              </a:solidFill>
              <a:latin typeface="Arial" panose="020B0604020202020204" pitchFamily="34" charset="0"/>
            </a:endParaRPr>
          </a:p>
        </p:txBody>
      </p:sp>
      <p:sp>
        <p:nvSpPr>
          <p:cNvPr id="44" name="Text Box 22">
            <a:extLst>
              <a:ext uri="{FF2B5EF4-FFF2-40B4-BE49-F238E27FC236}">
                <a16:creationId xmlns:a16="http://schemas.microsoft.com/office/drawing/2014/main" id="{289C3A31-7E67-470E-8216-96C42555DF1C}"/>
              </a:ext>
            </a:extLst>
          </p:cNvPr>
          <p:cNvSpPr txBox="1">
            <a:spLocks noChangeArrowheads="1"/>
          </p:cNvSpPr>
          <p:nvPr/>
        </p:nvSpPr>
        <p:spPr bwMode="auto">
          <a:xfrm>
            <a:off x="2278802" y="2423543"/>
            <a:ext cx="1457096" cy="21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794" dirty="0">
                <a:solidFill>
                  <a:schemeClr val="tx1">
                    <a:lumMod val="50000"/>
                    <a:lumOff val="50000"/>
                  </a:schemeClr>
                </a:solidFill>
                <a:latin typeface="Arial" panose="020B0604020202020204" pitchFamily="34" charset="0"/>
              </a:rPr>
              <a:t>Date today 00/00/00</a:t>
            </a:r>
            <a:endParaRPr lang="en-US" altLang="en-US" sz="794" dirty="0">
              <a:solidFill>
                <a:schemeClr val="tx1">
                  <a:lumMod val="50000"/>
                  <a:lumOff val="50000"/>
                </a:schemeClr>
              </a:solidFill>
            </a:endParaRPr>
          </a:p>
        </p:txBody>
      </p:sp>
      <p:sp>
        <p:nvSpPr>
          <p:cNvPr id="35" name="Line 9">
            <a:extLst>
              <a:ext uri="{FF2B5EF4-FFF2-40B4-BE49-F238E27FC236}">
                <a16:creationId xmlns:a16="http://schemas.microsoft.com/office/drawing/2014/main" id="{E45D4391-1FF5-4EDD-9D4E-BE1C39B13690}"/>
              </a:ext>
            </a:extLst>
          </p:cNvPr>
          <p:cNvSpPr>
            <a:spLocks noChangeShapeType="1"/>
          </p:cNvSpPr>
          <p:nvPr/>
        </p:nvSpPr>
        <p:spPr bwMode="auto">
          <a:xfrm>
            <a:off x="4071798" y="2676708"/>
            <a:ext cx="0" cy="1720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dirty="0"/>
          </a:p>
        </p:txBody>
      </p:sp>
      <p:pic>
        <p:nvPicPr>
          <p:cNvPr id="30" name="Picture 4" descr="newspaperpage">
            <a:extLst>
              <a:ext uri="{FF2B5EF4-FFF2-40B4-BE49-F238E27FC236}">
                <a16:creationId xmlns:a16="http://schemas.microsoft.com/office/drawing/2014/main" id="{DC037013-60F3-4C1F-998B-18B3FBDE1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391"/>
          <a:stretch/>
        </p:blipFill>
        <p:spPr bwMode="auto">
          <a:xfrm rot="21406067">
            <a:off x="1865569" y="2170378"/>
            <a:ext cx="4259951" cy="229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029">
            <a:extLst>
              <a:ext uri="{FF2B5EF4-FFF2-40B4-BE49-F238E27FC236}">
                <a16:creationId xmlns:a16="http://schemas.microsoft.com/office/drawing/2014/main" id="{464D07FA-7F35-4F4C-BB1E-CA1A46274DF2}"/>
              </a:ext>
            </a:extLst>
          </p:cNvPr>
          <p:cNvGrpSpPr/>
          <p:nvPr/>
        </p:nvGrpSpPr>
        <p:grpSpPr>
          <a:xfrm rot="21406067">
            <a:off x="1954927" y="2365569"/>
            <a:ext cx="3846622" cy="267928"/>
            <a:chOff x="2494530" y="2236048"/>
            <a:chExt cx="4359505" cy="303652"/>
          </a:xfrm>
        </p:grpSpPr>
        <p:sp>
          <p:nvSpPr>
            <p:cNvPr id="31" name="Line 5">
              <a:extLst>
                <a:ext uri="{FF2B5EF4-FFF2-40B4-BE49-F238E27FC236}">
                  <a16:creationId xmlns:a16="http://schemas.microsoft.com/office/drawing/2014/main" id="{CE524029-A353-4D39-A4B3-2529F7A4A5A8}"/>
                </a:ext>
              </a:extLst>
            </p:cNvPr>
            <p:cNvSpPr>
              <a:spLocks noChangeShapeType="1"/>
            </p:cNvSpPr>
            <p:nvPr/>
          </p:nvSpPr>
          <p:spPr bwMode="auto">
            <a:xfrm>
              <a:off x="2494530" y="2236048"/>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32" name="Line 6">
              <a:extLst>
                <a:ext uri="{FF2B5EF4-FFF2-40B4-BE49-F238E27FC236}">
                  <a16:creationId xmlns:a16="http://schemas.microsoft.com/office/drawing/2014/main" id="{7556566F-4CA7-45BA-8129-C3DCA269F659}"/>
                </a:ext>
              </a:extLst>
            </p:cNvPr>
            <p:cNvSpPr>
              <a:spLocks noChangeShapeType="1"/>
            </p:cNvSpPr>
            <p:nvPr/>
          </p:nvSpPr>
          <p:spPr bwMode="auto">
            <a:xfrm>
              <a:off x="2494530" y="2253980"/>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33" name="Line 7">
              <a:extLst>
                <a:ext uri="{FF2B5EF4-FFF2-40B4-BE49-F238E27FC236}">
                  <a16:creationId xmlns:a16="http://schemas.microsoft.com/office/drawing/2014/main" id="{3BF3FF92-3414-4509-A262-6F9F1F8B9F5D}"/>
                </a:ext>
              </a:extLst>
            </p:cNvPr>
            <p:cNvSpPr>
              <a:spLocks noChangeShapeType="1"/>
            </p:cNvSpPr>
            <p:nvPr/>
          </p:nvSpPr>
          <p:spPr bwMode="auto">
            <a:xfrm>
              <a:off x="2494530" y="2522967"/>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34" name="Text Box 8">
              <a:extLst>
                <a:ext uri="{FF2B5EF4-FFF2-40B4-BE49-F238E27FC236}">
                  <a16:creationId xmlns:a16="http://schemas.microsoft.com/office/drawing/2014/main" id="{DECFF1A4-A7BA-498C-AD13-76FCA462ECE0}"/>
                </a:ext>
              </a:extLst>
            </p:cNvPr>
            <p:cNvSpPr txBox="1">
              <a:spLocks noChangeArrowheads="1"/>
            </p:cNvSpPr>
            <p:nvPr/>
          </p:nvSpPr>
          <p:spPr bwMode="auto">
            <a:xfrm>
              <a:off x="6181479" y="2265736"/>
              <a:ext cx="672556" cy="27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971" dirty="0">
                  <a:solidFill>
                    <a:schemeClr val="tx1">
                      <a:lumMod val="50000"/>
                      <a:lumOff val="50000"/>
                    </a:schemeClr>
                  </a:solidFill>
                  <a:latin typeface="Arial Black" panose="020B0A04020102020204" pitchFamily="34" charset="0"/>
                </a:rPr>
                <a:t>NEWS</a:t>
              </a:r>
              <a:endParaRPr lang="en-US" altLang="en-US" sz="971" dirty="0">
                <a:solidFill>
                  <a:schemeClr val="tx1">
                    <a:lumMod val="50000"/>
                    <a:lumOff val="50000"/>
                  </a:schemeClr>
                </a:solidFill>
              </a:endParaRPr>
            </a:p>
          </p:txBody>
        </p:sp>
      </p:grpSp>
      <p:sp>
        <p:nvSpPr>
          <p:cNvPr id="40" name="Text Box 15">
            <a:extLst>
              <a:ext uri="{FF2B5EF4-FFF2-40B4-BE49-F238E27FC236}">
                <a16:creationId xmlns:a16="http://schemas.microsoft.com/office/drawing/2014/main" id="{7AE97E18-8913-427F-A9E4-60A2CD5C2D9F}"/>
              </a:ext>
            </a:extLst>
          </p:cNvPr>
          <p:cNvSpPr txBox="1">
            <a:spLocks noChangeArrowheads="1"/>
          </p:cNvSpPr>
          <p:nvPr/>
        </p:nvSpPr>
        <p:spPr bwMode="auto">
          <a:xfrm rot="21406067">
            <a:off x="2882754" y="2707589"/>
            <a:ext cx="948807" cy="127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529" dirty="0">
                <a:solidFill>
                  <a:srgbClr val="4C4C4C"/>
                </a:solidFill>
                <a:latin typeface="Arial" panose="020B0604020202020204" pitchFamily="34" charset="0"/>
              </a:rPr>
              <a:t>In libris graecis appetere mea. At vim odio lorem omnes, pri id iuvaret partiendo. Vivendo menandri et sed. Lorem volumus blandit cu has.Sit cu alia porro </a:t>
            </a:r>
            <a:r>
              <a:rPr lang="en-US" altLang="en-US" sz="529" dirty="0" err="1">
                <a:solidFill>
                  <a:srgbClr val="4C4C4C"/>
                </a:solidFill>
                <a:latin typeface="Arial" panose="020B0604020202020204" pitchFamily="34" charset="0"/>
              </a:rPr>
              <a:t>fuisset</a:t>
            </a:r>
            <a:r>
              <a:rPr lang="en-US" altLang="en-US" sz="529" dirty="0">
                <a:solidFill>
                  <a:srgbClr val="4C4C4C"/>
                </a:solidFill>
                <a:latin typeface="Arial" panose="020B0604020202020204" pitchFamily="34" charset="0"/>
              </a:rPr>
              <a:t>. </a:t>
            </a:r>
          </a:p>
          <a:p>
            <a:pPr>
              <a:spcBef>
                <a:spcPct val="50000"/>
              </a:spcBef>
            </a:pPr>
            <a:r>
              <a:rPr lang="en-US" altLang="en-US" sz="529" dirty="0" err="1">
                <a:solidFill>
                  <a:srgbClr val="4C4C4C"/>
                </a:solidFill>
                <a:latin typeface="Arial" panose="020B0604020202020204" pitchFamily="34" charset="0"/>
              </a:rPr>
              <a:t>Ea</a:t>
            </a:r>
            <a:r>
              <a:rPr lang="en-US" altLang="en-US" sz="529" dirty="0">
                <a:solidFill>
                  <a:srgbClr val="4C4C4C"/>
                </a:solidFill>
                <a:latin typeface="Arial" panose="020B0604020202020204" pitchFamily="34" charset="0"/>
              </a:rPr>
              <a:t> pro </a:t>
            </a:r>
            <a:r>
              <a:rPr lang="en-US" altLang="en-US" sz="529" dirty="0" err="1">
                <a:solidFill>
                  <a:srgbClr val="4C4C4C"/>
                </a:solidFill>
                <a:latin typeface="Arial" panose="020B0604020202020204" pitchFamily="34" charset="0"/>
              </a:rPr>
              <a:t>natum</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invidunt</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repudiandae</a:t>
            </a:r>
            <a:r>
              <a:rPr lang="en-US" altLang="en-US" sz="529" dirty="0">
                <a:solidFill>
                  <a:srgbClr val="4C4C4C"/>
                </a:solidFill>
                <a:latin typeface="Arial" panose="020B0604020202020204" pitchFamily="34" charset="0"/>
              </a:rPr>
              <a:t>, his et </a:t>
            </a:r>
            <a:r>
              <a:rPr lang="en-US" altLang="en-US" sz="529" dirty="0" err="1">
                <a:solidFill>
                  <a:srgbClr val="4C4C4C"/>
                </a:solidFill>
                <a:latin typeface="Arial" panose="020B0604020202020204" pitchFamily="34" charset="0"/>
              </a:rPr>
              <a:t>facilisis</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vituperatoribus</a:t>
            </a:r>
            <a:r>
              <a:rPr lang="en-US" altLang="en-US" sz="529" dirty="0">
                <a:solidFill>
                  <a:srgbClr val="4C4C4C"/>
                </a:solidFill>
                <a:latin typeface="Arial" panose="020B0604020202020204" pitchFamily="34" charset="0"/>
              </a:rPr>
              <a:t>. Mei </a:t>
            </a:r>
            <a:r>
              <a:rPr lang="en-US" altLang="en-US" sz="529" dirty="0" err="1">
                <a:solidFill>
                  <a:srgbClr val="4C4C4C"/>
                </a:solidFill>
                <a:latin typeface="Arial" panose="020B0604020202020204" pitchFamily="34" charset="0"/>
              </a:rPr>
              <a:t>eu</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ubique</a:t>
            </a:r>
            <a:r>
              <a:rPr lang="en-US" altLang="en-US" sz="529" dirty="0">
                <a:solidFill>
                  <a:srgbClr val="4C4C4C"/>
                </a:solidFill>
                <a:latin typeface="Arial" panose="020B0604020202020204" pitchFamily="34" charset="0"/>
              </a:rPr>
              <a:t> altera </a:t>
            </a:r>
            <a:r>
              <a:rPr lang="en-US" altLang="en-US" sz="529" dirty="0" err="1">
                <a:solidFill>
                  <a:srgbClr val="4C4C4C"/>
                </a:solidFill>
                <a:latin typeface="Arial" panose="020B0604020202020204" pitchFamily="34" charset="0"/>
              </a:rPr>
              <a:t>senserit</a:t>
            </a:r>
            <a:r>
              <a:rPr lang="en-US" altLang="en-US" sz="529" dirty="0">
                <a:solidFill>
                  <a:srgbClr val="4C4C4C"/>
                </a:solidFill>
                <a:latin typeface="Arial" panose="020B0604020202020204" pitchFamily="34" charset="0"/>
              </a:rPr>
              <a:t>, consul </a:t>
            </a:r>
            <a:r>
              <a:rPr lang="en-US" altLang="en-US" sz="529" dirty="0" err="1">
                <a:solidFill>
                  <a:srgbClr val="4C4C4C"/>
                </a:solidFill>
                <a:latin typeface="Arial" panose="020B0604020202020204" pitchFamily="34" charset="0"/>
              </a:rPr>
              <a:t>eripuit</a:t>
            </a:r>
            <a:r>
              <a:rPr lang="en-US" altLang="en-US" sz="529" dirty="0">
                <a:solidFill>
                  <a:srgbClr val="4C4C4C"/>
                </a:solidFill>
                <a:latin typeface="Arial" panose="020B0604020202020204" pitchFamily="34" charset="0"/>
              </a:rPr>
              <a:t> </a:t>
            </a:r>
            <a:r>
              <a:rPr lang="en-US" altLang="en-US" sz="529" dirty="0" err="1">
                <a:solidFill>
                  <a:srgbClr val="4C4C4C"/>
                </a:solidFill>
                <a:latin typeface="Arial" panose="020B0604020202020204" pitchFamily="34" charset="0"/>
              </a:rPr>
              <a:t>accusata</a:t>
            </a:r>
            <a:r>
              <a:rPr lang="en-US" altLang="en-US" sz="529" dirty="0">
                <a:solidFill>
                  <a:srgbClr val="4C4C4C"/>
                </a:solidFill>
                <a:latin typeface="Arial" panose="020B0604020202020204" pitchFamily="34" charset="0"/>
              </a:rPr>
              <a:t> has ne. </a:t>
            </a:r>
            <a:endParaRPr lang="en-US" altLang="en-US" sz="529" dirty="0">
              <a:solidFill>
                <a:srgbClr val="4C4C4C"/>
              </a:solidFill>
            </a:endParaRPr>
          </a:p>
        </p:txBody>
      </p:sp>
      <p:sp>
        <p:nvSpPr>
          <p:cNvPr id="36" name="Text Box 11">
            <a:extLst>
              <a:ext uri="{FF2B5EF4-FFF2-40B4-BE49-F238E27FC236}">
                <a16:creationId xmlns:a16="http://schemas.microsoft.com/office/drawing/2014/main" id="{77F402FD-1274-4C5B-A9BC-F5BE33D992D9}"/>
              </a:ext>
            </a:extLst>
          </p:cNvPr>
          <p:cNvSpPr txBox="1">
            <a:spLocks noChangeArrowheads="1"/>
          </p:cNvSpPr>
          <p:nvPr/>
        </p:nvSpPr>
        <p:spPr bwMode="gray">
          <a:xfrm rot="21406067">
            <a:off x="3812095" y="2613929"/>
            <a:ext cx="2226793" cy="52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bodyPr>
          <a:lstStyle>
            <a:lvl1pPr algn="l" defTabSz="1019175" rtl="0" eaLnBrk="1" fontAlgn="base" hangingPunct="1">
              <a:lnSpc>
                <a:spcPct val="90000"/>
              </a:lnSpc>
              <a:spcBef>
                <a:spcPct val="0"/>
              </a:spcBef>
              <a:spcAft>
                <a:spcPct val="0"/>
              </a:spcAft>
              <a:defRPr sz="2000" b="1">
                <a:solidFill>
                  <a:schemeClr val="tx1"/>
                </a:solidFill>
                <a:latin typeface="Arial" panose="020B0604020202020204" pitchFamily="34" charset="0"/>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a:lstStyle>
          <a:p>
            <a:pPr>
              <a:spcBef>
                <a:spcPct val="50000"/>
              </a:spcBef>
            </a:pPr>
            <a:r>
              <a:rPr lang="en-US" altLang="en-US" sz="1412" kern="0" spc="-88" dirty="0"/>
              <a:t>Claim over painful handshake headed for </a:t>
            </a:r>
            <a:br>
              <a:rPr lang="en-US" altLang="en-US" sz="1412" kern="0" spc="-88" dirty="0"/>
            </a:br>
            <a:r>
              <a:rPr lang="en-US" altLang="en-US" sz="1412" kern="0" spc="-88" dirty="0"/>
              <a:t>trial in Palm Beach County</a:t>
            </a:r>
            <a:endParaRPr lang="en-US" altLang="en-US" sz="1059" kern="0" spc="-88" dirty="0">
              <a:latin typeface="Times" panose="02020603050405020304" pitchFamily="18" charset="0"/>
            </a:endParaRPr>
          </a:p>
        </p:txBody>
      </p:sp>
      <p:sp>
        <p:nvSpPr>
          <p:cNvPr id="154" name="Rectangle 23">
            <a:extLst>
              <a:ext uri="{FF2B5EF4-FFF2-40B4-BE49-F238E27FC236}">
                <a16:creationId xmlns:a16="http://schemas.microsoft.com/office/drawing/2014/main" id="{4B08553F-234D-4502-AABF-F4118A1ED2B2}"/>
              </a:ext>
            </a:extLst>
          </p:cNvPr>
          <p:cNvSpPr>
            <a:spLocks noChangeArrowheads="1"/>
          </p:cNvSpPr>
          <p:nvPr/>
        </p:nvSpPr>
        <p:spPr bwMode="auto">
          <a:xfrm rot="21384393">
            <a:off x="3890269" y="3278720"/>
            <a:ext cx="2044327" cy="9482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dirty="0">
                <a:solidFill>
                  <a:srgbClr val="DDDDDD"/>
                </a:solidFill>
                <a:latin typeface="Arial" panose="020B0604020202020204" pitchFamily="34" charset="0"/>
              </a:rPr>
              <a:t>In libris graecis appetere mea. At vim odio lorem omnes, pri id iuvaret partiendo. Vivendo menandri et sed. Lorem volumus blandit cu has.Sit cu alia porro </a:t>
            </a:r>
            <a:r>
              <a:rPr lang="en-US" altLang="en-US" sz="618" dirty="0" err="1">
                <a:solidFill>
                  <a:srgbClr val="DDDDDD"/>
                </a:solidFill>
                <a:latin typeface="Arial" panose="020B0604020202020204" pitchFamily="34" charset="0"/>
              </a:rPr>
              <a:t>fuisset</a:t>
            </a:r>
            <a:r>
              <a:rPr lang="en-US" altLang="en-US" sz="618" dirty="0">
                <a:solidFill>
                  <a:srgbClr val="DDDDDD"/>
                </a:solidFill>
                <a:latin typeface="Arial" panose="020B0604020202020204" pitchFamily="34" charset="0"/>
              </a:rPr>
              <a:t>. </a:t>
            </a:r>
          </a:p>
          <a:p>
            <a:pPr algn="l">
              <a:spcBef>
                <a:spcPct val="50000"/>
              </a:spcBef>
            </a:pPr>
            <a:r>
              <a:rPr lang="en-US" altLang="en-US" sz="618" dirty="0">
                <a:solidFill>
                  <a:srgbClr val="DDDDDD"/>
                </a:solidFill>
                <a:latin typeface="Arial" panose="020B0604020202020204" pitchFamily="34" charset="0"/>
              </a:rPr>
              <a:t>In libris graecis appetere mea. At vim odio lorem omnes, pri id iuvaret partiendo. Vivendo menandri et sed. Lorem volumus ne. </a:t>
            </a:r>
          </a:p>
          <a:p>
            <a:pPr algn="l">
              <a:spcBef>
                <a:spcPct val="50000"/>
              </a:spcBef>
            </a:pPr>
            <a:endParaRPr lang="en-US" altLang="en-US" sz="618" dirty="0">
              <a:solidFill>
                <a:srgbClr val="DDDDDD"/>
              </a:solidFill>
              <a:latin typeface="Arial" panose="020B0604020202020204" pitchFamily="34" charset="0"/>
            </a:endParaRPr>
          </a:p>
        </p:txBody>
      </p:sp>
      <p:sp>
        <p:nvSpPr>
          <p:cNvPr id="2" name="Title 1">
            <a:extLst>
              <a:ext uri="{FF2B5EF4-FFF2-40B4-BE49-F238E27FC236}">
                <a16:creationId xmlns:a16="http://schemas.microsoft.com/office/drawing/2014/main" id="{7018271B-FCDF-AB40-900E-8F0B305BBB0E}"/>
              </a:ext>
            </a:extLst>
          </p:cNvPr>
          <p:cNvSpPr>
            <a:spLocks noGrp="1"/>
          </p:cNvSpPr>
          <p:nvPr>
            <p:ph type="title"/>
          </p:nvPr>
        </p:nvSpPr>
        <p:spPr>
          <a:xfrm>
            <a:off x="575234" y="1072662"/>
            <a:ext cx="7882966" cy="709086"/>
          </a:xfrm>
        </p:spPr>
        <p:txBody>
          <a:bodyPr/>
          <a:lstStyle/>
          <a:p>
            <a:r>
              <a:rPr lang="en-US" dirty="0"/>
              <a:t>Lawsuits are unpredictable</a:t>
            </a:r>
          </a:p>
        </p:txBody>
      </p:sp>
      <p:sp>
        <p:nvSpPr>
          <p:cNvPr id="4" name="Text Placeholder 3">
            <a:extLst>
              <a:ext uri="{FF2B5EF4-FFF2-40B4-BE49-F238E27FC236}">
                <a16:creationId xmlns:a16="http://schemas.microsoft.com/office/drawing/2014/main" id="{A93E95AF-1682-3F42-97CD-137EBB165ECC}"/>
              </a:ext>
            </a:extLst>
          </p:cNvPr>
          <p:cNvSpPr>
            <a:spLocks noGrp="1"/>
          </p:cNvSpPr>
          <p:nvPr>
            <p:ph type="body" sz="quarter" idx="10"/>
          </p:nvPr>
        </p:nvSpPr>
        <p:spPr/>
        <p:txBody>
          <a:bodyPr/>
          <a:lstStyle/>
          <a:p>
            <a:r>
              <a:rPr lang="en-US" dirty="0"/>
              <a:t>U.S. Chamber of Commerce, </a:t>
            </a:r>
            <a:r>
              <a:rPr lang="en-US" i="1" dirty="0"/>
              <a:t>Here are the Top 10 Most Ridiculous Lawsuits of 2017.</a:t>
            </a:r>
          </a:p>
        </p:txBody>
      </p:sp>
      <p:pic>
        <p:nvPicPr>
          <p:cNvPr id="19" name="Picture 9" descr="newspaper1">
            <a:extLst>
              <a:ext uri="{FF2B5EF4-FFF2-40B4-BE49-F238E27FC236}">
                <a16:creationId xmlns:a16="http://schemas.microsoft.com/office/drawing/2014/main" id="{BE2BB8D2-79F0-4CC2-8E31-1270B157DB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10"/>
          <a:stretch/>
        </p:blipFill>
        <p:spPr bwMode="auto">
          <a:xfrm>
            <a:off x="1126678" y="2025153"/>
            <a:ext cx="2739351" cy="236933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0" name="Text Box 3">
            <a:extLst>
              <a:ext uri="{FF2B5EF4-FFF2-40B4-BE49-F238E27FC236}">
                <a16:creationId xmlns:a16="http://schemas.microsoft.com/office/drawing/2014/main" id="{50108D5F-CD25-4B28-ADD1-6FADBC88310A}"/>
              </a:ext>
            </a:extLst>
          </p:cNvPr>
          <p:cNvSpPr txBox="1">
            <a:spLocks noChangeArrowheads="1"/>
          </p:cNvSpPr>
          <p:nvPr/>
        </p:nvSpPr>
        <p:spPr bwMode="auto">
          <a:xfrm>
            <a:off x="1222993" y="2830367"/>
            <a:ext cx="2634633" cy="50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lnSpc>
                <a:spcPts val="1588"/>
              </a:lnSpc>
            </a:pPr>
            <a:r>
              <a:rPr lang="en-US" altLang="en-US" sz="1765" b="1" spc="-88" dirty="0">
                <a:latin typeface="Times New Roman" panose="02020603050405020304" pitchFamily="18" charset="0"/>
                <a:cs typeface="Times New Roman" panose="02020603050405020304" pitchFamily="18" charset="0"/>
              </a:rPr>
              <a:t>Man sues after tripping over discarded Christmas Tree</a:t>
            </a:r>
          </a:p>
        </p:txBody>
      </p:sp>
      <p:sp>
        <p:nvSpPr>
          <p:cNvPr id="23" name="Text Box 6">
            <a:extLst>
              <a:ext uri="{FF2B5EF4-FFF2-40B4-BE49-F238E27FC236}">
                <a16:creationId xmlns:a16="http://schemas.microsoft.com/office/drawing/2014/main" id="{CEBB9731-6B28-4B74-88A8-0308E87BA6C7}"/>
              </a:ext>
            </a:extLst>
          </p:cNvPr>
          <p:cNvSpPr txBox="1">
            <a:spLocks noChangeArrowheads="1"/>
          </p:cNvSpPr>
          <p:nvPr/>
        </p:nvSpPr>
        <p:spPr bwMode="auto">
          <a:xfrm>
            <a:off x="2155347" y="3337213"/>
            <a:ext cx="752977" cy="7579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l">
              <a:spcBef>
                <a:spcPct val="50000"/>
              </a:spcBef>
              <a:defRPr sz="700">
                <a:solidFill>
                  <a:srgbClr val="DDDDDD"/>
                </a:solidFill>
                <a:latin typeface="Arial" panose="020B0604020202020204" pitchFamily="34" charset="0"/>
                <a:ea typeface="MS PGothic" panose="020B0600070205080204" pitchFamily="34" charset="-128"/>
              </a:defRPr>
            </a:lvl1pPr>
            <a:lvl2pPr marL="742950" indent="-285750">
              <a:defRPr sz="2400">
                <a:latin typeface="Times" panose="02020603050405020304" pitchFamily="18" charset="0"/>
                <a:ea typeface="MS PGothic" panose="020B0600070205080204" pitchFamily="34" charset="-128"/>
              </a:defRPr>
            </a:lvl2pPr>
            <a:lvl3pPr marL="1143000" indent="-228600">
              <a:defRPr sz="2400">
                <a:latin typeface="Times" panose="02020603050405020304" pitchFamily="18" charset="0"/>
                <a:ea typeface="MS PGothic" panose="020B0600070205080204" pitchFamily="34" charset="-128"/>
              </a:defRPr>
            </a:lvl3pPr>
            <a:lvl4pPr marL="1600200" indent="-228600">
              <a:defRPr sz="2400">
                <a:latin typeface="Times" panose="02020603050405020304" pitchFamily="18" charset="0"/>
                <a:ea typeface="MS PGothic" panose="020B0600070205080204" pitchFamily="34" charset="-128"/>
              </a:defRPr>
            </a:lvl4pPr>
            <a:lvl5pPr marL="2057400" indent="-228600">
              <a:defRPr sz="2400">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9pPr>
          </a:lstStyle>
          <a:p>
            <a:r>
              <a:rPr lang="en-US" altLang="en-US" sz="618" dirty="0"/>
              <a:t>Lorem Ipsum In libris graecis appetere mea. At vim odio lorem omnes, pri id iuvaret partiendo. </a:t>
            </a:r>
          </a:p>
        </p:txBody>
      </p:sp>
      <p:sp>
        <p:nvSpPr>
          <p:cNvPr id="24" name="Text Box 7">
            <a:extLst>
              <a:ext uri="{FF2B5EF4-FFF2-40B4-BE49-F238E27FC236}">
                <a16:creationId xmlns:a16="http://schemas.microsoft.com/office/drawing/2014/main" id="{822BE1F8-FBAE-4E12-BF2A-2BC0FB5BA6B1}"/>
              </a:ext>
            </a:extLst>
          </p:cNvPr>
          <p:cNvSpPr txBox="1">
            <a:spLocks noChangeArrowheads="1"/>
          </p:cNvSpPr>
          <p:nvPr/>
        </p:nvSpPr>
        <p:spPr bwMode="auto">
          <a:xfrm>
            <a:off x="2826477" y="3321761"/>
            <a:ext cx="752977" cy="5677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l">
              <a:spcBef>
                <a:spcPct val="50000"/>
              </a:spcBef>
              <a:defRPr sz="700">
                <a:solidFill>
                  <a:srgbClr val="DDDDDD"/>
                </a:solidFill>
                <a:latin typeface="Arial" panose="020B0604020202020204" pitchFamily="34" charset="0"/>
                <a:ea typeface="MS PGothic" panose="020B0600070205080204" pitchFamily="34" charset="-128"/>
              </a:defRPr>
            </a:lvl1pPr>
            <a:lvl2pPr marL="742950" indent="-285750">
              <a:defRPr sz="2400">
                <a:latin typeface="Times" panose="02020603050405020304" pitchFamily="18" charset="0"/>
                <a:ea typeface="MS PGothic" panose="020B0600070205080204" pitchFamily="34" charset="-128"/>
              </a:defRPr>
            </a:lvl2pPr>
            <a:lvl3pPr marL="1143000" indent="-228600">
              <a:defRPr sz="2400">
                <a:latin typeface="Times" panose="02020603050405020304" pitchFamily="18" charset="0"/>
                <a:ea typeface="MS PGothic" panose="020B0600070205080204" pitchFamily="34" charset="-128"/>
              </a:defRPr>
            </a:lvl3pPr>
            <a:lvl4pPr marL="1600200" indent="-228600">
              <a:defRPr sz="2400">
                <a:latin typeface="Times" panose="02020603050405020304" pitchFamily="18" charset="0"/>
                <a:ea typeface="MS PGothic" panose="020B0600070205080204" pitchFamily="34" charset="-128"/>
              </a:defRPr>
            </a:lvl4pPr>
            <a:lvl5pPr marL="2057400" indent="-228600">
              <a:defRPr sz="2400">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9pPr>
          </a:lstStyle>
          <a:p>
            <a:r>
              <a:rPr lang="en-US" altLang="en-US" sz="618" dirty="0"/>
              <a:t>In libris graecis appetere mea. At vim odio lorem omnes, pri id iuvaret. </a:t>
            </a:r>
          </a:p>
        </p:txBody>
      </p:sp>
      <p:sp>
        <p:nvSpPr>
          <p:cNvPr id="26" name="Text Box 10">
            <a:extLst>
              <a:ext uri="{FF2B5EF4-FFF2-40B4-BE49-F238E27FC236}">
                <a16:creationId xmlns:a16="http://schemas.microsoft.com/office/drawing/2014/main" id="{CBAB4638-7473-4958-AA58-2F697C7F1938}"/>
              </a:ext>
            </a:extLst>
          </p:cNvPr>
          <p:cNvSpPr txBox="1">
            <a:spLocks noChangeArrowheads="1"/>
          </p:cNvSpPr>
          <p:nvPr/>
        </p:nvSpPr>
        <p:spPr bwMode="auto">
          <a:xfrm>
            <a:off x="1193022" y="2269380"/>
            <a:ext cx="2530244" cy="41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118" b="1" dirty="0">
                <a:solidFill>
                  <a:schemeClr val="tx2">
                    <a:lumMod val="75000"/>
                  </a:schemeClr>
                </a:solidFill>
              </a:rPr>
              <a:t>THE DAILY NEWS</a:t>
            </a:r>
          </a:p>
        </p:txBody>
      </p:sp>
      <p:sp>
        <p:nvSpPr>
          <p:cNvPr id="28" name="Text Box 12">
            <a:extLst>
              <a:ext uri="{FF2B5EF4-FFF2-40B4-BE49-F238E27FC236}">
                <a16:creationId xmlns:a16="http://schemas.microsoft.com/office/drawing/2014/main" id="{0583E0CC-6C3D-4CBC-B877-4871080074C8}"/>
              </a:ext>
            </a:extLst>
          </p:cNvPr>
          <p:cNvSpPr txBox="1">
            <a:spLocks noChangeArrowheads="1"/>
          </p:cNvSpPr>
          <p:nvPr/>
        </p:nvSpPr>
        <p:spPr bwMode="auto">
          <a:xfrm>
            <a:off x="1700622" y="2666441"/>
            <a:ext cx="1669048" cy="17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529" b="1" dirty="0">
                <a:solidFill>
                  <a:schemeClr val="tx2">
                    <a:lumMod val="75000"/>
                  </a:schemeClr>
                </a:solidFill>
                <a:latin typeface="Arial Black" panose="020B0A04020102020204" pitchFamily="34" charset="0"/>
              </a:rPr>
              <a:t>THE WORLD’S FAVOURITE NEWSPAPER</a:t>
            </a:r>
          </a:p>
        </p:txBody>
      </p:sp>
      <p:sp>
        <p:nvSpPr>
          <p:cNvPr id="76" name="Text Box 6">
            <a:extLst>
              <a:ext uri="{FF2B5EF4-FFF2-40B4-BE49-F238E27FC236}">
                <a16:creationId xmlns:a16="http://schemas.microsoft.com/office/drawing/2014/main" id="{33C8F0E6-B72D-44C3-BCB8-2B54953FB397}"/>
              </a:ext>
            </a:extLst>
          </p:cNvPr>
          <p:cNvSpPr txBox="1">
            <a:spLocks noChangeArrowheads="1"/>
          </p:cNvSpPr>
          <p:nvPr/>
        </p:nvSpPr>
        <p:spPr bwMode="auto">
          <a:xfrm>
            <a:off x="1352916" y="3337213"/>
            <a:ext cx="752977" cy="7579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l">
              <a:spcBef>
                <a:spcPct val="50000"/>
              </a:spcBef>
              <a:defRPr sz="700">
                <a:solidFill>
                  <a:srgbClr val="DDDDDD"/>
                </a:solidFill>
                <a:latin typeface="Arial" panose="020B0604020202020204" pitchFamily="34" charset="0"/>
                <a:ea typeface="MS PGothic" panose="020B0600070205080204" pitchFamily="34" charset="-128"/>
              </a:defRPr>
            </a:lvl1pPr>
            <a:lvl2pPr marL="742950" indent="-285750">
              <a:defRPr sz="2400">
                <a:latin typeface="Times" panose="02020603050405020304" pitchFamily="18" charset="0"/>
                <a:ea typeface="MS PGothic" panose="020B0600070205080204" pitchFamily="34" charset="-128"/>
              </a:defRPr>
            </a:lvl2pPr>
            <a:lvl3pPr marL="1143000" indent="-228600">
              <a:defRPr sz="2400">
                <a:latin typeface="Times" panose="02020603050405020304" pitchFamily="18" charset="0"/>
                <a:ea typeface="MS PGothic" panose="020B0600070205080204" pitchFamily="34" charset="-128"/>
              </a:defRPr>
            </a:lvl3pPr>
            <a:lvl4pPr marL="1600200" indent="-228600">
              <a:defRPr sz="2400">
                <a:latin typeface="Times" panose="02020603050405020304" pitchFamily="18" charset="0"/>
                <a:ea typeface="MS PGothic" panose="020B0600070205080204" pitchFamily="34" charset="-128"/>
              </a:defRPr>
            </a:lvl4pPr>
            <a:lvl5pPr marL="2057400" indent="-228600">
              <a:defRPr sz="2400">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latin typeface="Times" panose="02020603050405020304" pitchFamily="18" charset="0"/>
                <a:ea typeface="MS PGothic" panose="020B0600070205080204" pitchFamily="34" charset="-128"/>
              </a:defRPr>
            </a:lvl9pPr>
          </a:lstStyle>
          <a:p>
            <a:r>
              <a:rPr lang="en-US" altLang="en-US" sz="618" dirty="0"/>
              <a:t>Lorem Ipsum In libris graecis appetere mea. At vim odio lorem omnes, pri id iuvaret partiendo. </a:t>
            </a:r>
          </a:p>
        </p:txBody>
      </p:sp>
      <p:grpSp>
        <p:nvGrpSpPr>
          <p:cNvPr id="3" name="Group 2">
            <a:extLst>
              <a:ext uri="{FF2B5EF4-FFF2-40B4-BE49-F238E27FC236}">
                <a16:creationId xmlns:a16="http://schemas.microsoft.com/office/drawing/2014/main" id="{9BCC0BAB-8E17-4E8E-8454-454F19995F2F}"/>
              </a:ext>
            </a:extLst>
          </p:cNvPr>
          <p:cNvGrpSpPr/>
          <p:nvPr/>
        </p:nvGrpSpPr>
        <p:grpSpPr>
          <a:xfrm>
            <a:off x="5998128" y="2202283"/>
            <a:ext cx="1959071" cy="2303452"/>
            <a:chOff x="6677229" y="2546720"/>
            <a:chExt cx="2220280" cy="2610579"/>
          </a:xfrm>
        </p:grpSpPr>
        <p:pic>
          <p:nvPicPr>
            <p:cNvPr id="95" name="Picture 4" descr="newspaperpage">
              <a:extLst>
                <a:ext uri="{FF2B5EF4-FFF2-40B4-BE49-F238E27FC236}">
                  <a16:creationId xmlns:a16="http://schemas.microsoft.com/office/drawing/2014/main" id="{45E08867-23C1-4DD7-AD64-753092BC65A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 r="27727" b="18916"/>
            <a:stretch/>
          </p:blipFill>
          <p:spPr bwMode="auto">
            <a:xfrm rot="333341">
              <a:off x="6677229" y="2546720"/>
              <a:ext cx="2161622" cy="26105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a:extLst>
                <a:ext uri="{FF2B5EF4-FFF2-40B4-BE49-F238E27FC236}">
                  <a16:creationId xmlns:a16="http://schemas.microsoft.com/office/drawing/2014/main" id="{0E24D865-AF6E-459A-BEC9-E7BCFB8F4C15}"/>
                </a:ext>
              </a:extLst>
            </p:cNvPr>
            <p:cNvGrpSpPr/>
            <p:nvPr/>
          </p:nvGrpSpPr>
          <p:grpSpPr>
            <a:xfrm rot="333341">
              <a:off x="6881513" y="2768686"/>
              <a:ext cx="1997295" cy="17932"/>
              <a:chOff x="4020537" y="4054340"/>
              <a:chExt cx="4016873" cy="17932"/>
            </a:xfrm>
          </p:grpSpPr>
          <p:sp>
            <p:nvSpPr>
              <p:cNvPr id="96" name="Line 5">
                <a:extLst>
                  <a:ext uri="{FF2B5EF4-FFF2-40B4-BE49-F238E27FC236}">
                    <a16:creationId xmlns:a16="http://schemas.microsoft.com/office/drawing/2014/main" id="{4567E706-9F30-4682-8826-721314E377FA}"/>
                  </a:ext>
                </a:extLst>
              </p:cNvPr>
              <p:cNvSpPr>
                <a:spLocks noChangeShapeType="1"/>
              </p:cNvSpPr>
              <p:nvPr/>
            </p:nvSpPr>
            <p:spPr bwMode="auto">
              <a:xfrm>
                <a:off x="4020537" y="4054340"/>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97" name="Line 6">
                <a:extLst>
                  <a:ext uri="{FF2B5EF4-FFF2-40B4-BE49-F238E27FC236}">
                    <a16:creationId xmlns:a16="http://schemas.microsoft.com/office/drawing/2014/main" id="{FA4121E5-5A56-4C17-8472-57CC40497022}"/>
                  </a:ext>
                </a:extLst>
              </p:cNvPr>
              <p:cNvSpPr>
                <a:spLocks noChangeShapeType="1"/>
              </p:cNvSpPr>
              <p:nvPr/>
            </p:nvSpPr>
            <p:spPr bwMode="auto">
              <a:xfrm>
                <a:off x="4020537" y="4072272"/>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grpSp>
        <p:sp>
          <p:nvSpPr>
            <p:cNvPr id="87" name="Text Box 3">
              <a:extLst>
                <a:ext uri="{FF2B5EF4-FFF2-40B4-BE49-F238E27FC236}">
                  <a16:creationId xmlns:a16="http://schemas.microsoft.com/office/drawing/2014/main" id="{4FA32E44-BC1B-4612-BE79-0CB36A881643}"/>
                </a:ext>
              </a:extLst>
            </p:cNvPr>
            <p:cNvSpPr txBox="1">
              <a:spLocks noChangeArrowheads="1"/>
            </p:cNvSpPr>
            <p:nvPr/>
          </p:nvSpPr>
          <p:spPr bwMode="auto">
            <a:xfrm rot="333341">
              <a:off x="6762388" y="2742448"/>
              <a:ext cx="2135121" cy="141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lnSpc>
                  <a:spcPts val="1765"/>
                </a:lnSpc>
              </a:pPr>
              <a:r>
                <a:rPr lang="en-US" altLang="en-US" sz="1765" b="1" dirty="0">
                  <a:latin typeface="Times New Roman" panose="02020603050405020304" pitchFamily="18" charset="0"/>
                  <a:cs typeface="Times New Roman" panose="02020603050405020304" pitchFamily="18" charset="0"/>
                </a:rPr>
                <a:t>He couldn’t believe it was butter. So he sued Dunkin’ Donuts</a:t>
              </a:r>
            </a:p>
          </p:txBody>
        </p:sp>
        <p:sp>
          <p:nvSpPr>
            <p:cNvPr id="157" name="Rectangle 23">
              <a:extLst>
                <a:ext uri="{FF2B5EF4-FFF2-40B4-BE49-F238E27FC236}">
                  <a16:creationId xmlns:a16="http://schemas.microsoft.com/office/drawing/2014/main" id="{7376B729-30AC-45B6-BC47-3C376C21B2CB}"/>
                </a:ext>
              </a:extLst>
            </p:cNvPr>
            <p:cNvSpPr>
              <a:spLocks noChangeArrowheads="1"/>
            </p:cNvSpPr>
            <p:nvPr/>
          </p:nvSpPr>
          <p:spPr bwMode="auto">
            <a:xfrm rot="378303">
              <a:off x="6784288" y="3915845"/>
              <a:ext cx="1794678" cy="64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dirty="0">
                  <a:solidFill>
                    <a:srgbClr val="DDDDDD"/>
                  </a:solidFill>
                  <a:latin typeface="Arial" panose="020B0604020202020204" pitchFamily="34" charset="0"/>
                </a:rPr>
                <a:t>In libris graecis appetere mea. At vim odio lorem omnes, pri id iuvaret partiendo. Vivendo menandri et sed. Lorem volumus blandit cu has.Sit cu alia In libris graecis appetere mea. </a:t>
              </a:r>
            </a:p>
          </p:txBody>
        </p:sp>
      </p:grpSp>
      <p:grpSp>
        <p:nvGrpSpPr>
          <p:cNvPr id="1032" name="Group 1031">
            <a:extLst>
              <a:ext uri="{FF2B5EF4-FFF2-40B4-BE49-F238E27FC236}">
                <a16:creationId xmlns:a16="http://schemas.microsoft.com/office/drawing/2014/main" id="{59B1BF54-A320-46F0-953D-55BD13CA087A}"/>
              </a:ext>
            </a:extLst>
          </p:cNvPr>
          <p:cNvGrpSpPr/>
          <p:nvPr/>
        </p:nvGrpSpPr>
        <p:grpSpPr>
          <a:xfrm>
            <a:off x="4112933" y="3661405"/>
            <a:ext cx="3534301" cy="1711816"/>
            <a:chOff x="4508924" y="4149592"/>
            <a:chExt cx="4005541" cy="1940058"/>
          </a:xfrm>
        </p:grpSpPr>
        <p:sp>
          <p:nvSpPr>
            <p:cNvPr id="88" name="Text Box 5">
              <a:extLst>
                <a:ext uri="{FF2B5EF4-FFF2-40B4-BE49-F238E27FC236}">
                  <a16:creationId xmlns:a16="http://schemas.microsoft.com/office/drawing/2014/main" id="{ADB90C74-339B-4AB0-8EC1-1A6D82F463D6}"/>
                </a:ext>
              </a:extLst>
            </p:cNvPr>
            <p:cNvSpPr txBox="1">
              <a:spLocks noChangeArrowheads="1"/>
            </p:cNvSpPr>
            <p:nvPr/>
          </p:nvSpPr>
          <p:spPr bwMode="auto">
            <a:xfrm>
              <a:off x="5978724" y="5239213"/>
              <a:ext cx="796821" cy="26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sz="927">
                <a:latin typeface="Arial" panose="020B0604020202020204" pitchFamily="34" charset="0"/>
              </a:endParaRPr>
            </a:p>
          </p:txBody>
        </p:sp>
        <p:sp>
          <p:nvSpPr>
            <p:cNvPr id="101" name="Text Box 5">
              <a:extLst>
                <a:ext uri="{FF2B5EF4-FFF2-40B4-BE49-F238E27FC236}">
                  <a16:creationId xmlns:a16="http://schemas.microsoft.com/office/drawing/2014/main" id="{F05E330B-4AFB-4059-AEAC-B8087D756421}"/>
                </a:ext>
              </a:extLst>
            </p:cNvPr>
            <p:cNvSpPr txBox="1">
              <a:spLocks noChangeArrowheads="1"/>
            </p:cNvSpPr>
            <p:nvPr/>
          </p:nvSpPr>
          <p:spPr bwMode="auto">
            <a:xfrm>
              <a:off x="5228573" y="5224809"/>
              <a:ext cx="522602" cy="28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sz="1059">
                <a:latin typeface="Arial" panose="020B0604020202020204" pitchFamily="34" charset="0"/>
              </a:endParaRPr>
            </a:p>
          </p:txBody>
        </p:sp>
        <p:grpSp>
          <p:nvGrpSpPr>
            <p:cNvPr id="107" name="Group 106">
              <a:extLst>
                <a:ext uri="{FF2B5EF4-FFF2-40B4-BE49-F238E27FC236}">
                  <a16:creationId xmlns:a16="http://schemas.microsoft.com/office/drawing/2014/main" id="{8D2F020A-9C2E-4022-AF8E-E527AC701170}"/>
                </a:ext>
              </a:extLst>
            </p:cNvPr>
            <p:cNvGrpSpPr/>
            <p:nvPr/>
          </p:nvGrpSpPr>
          <p:grpSpPr>
            <a:xfrm rot="21425833">
              <a:off x="4508924" y="4149592"/>
              <a:ext cx="4005541" cy="1940058"/>
              <a:chOff x="921922" y="3282709"/>
              <a:chExt cx="2691512" cy="1718850"/>
            </a:xfrm>
            <a:effectLst>
              <a:outerShdw blurRad="50800" dist="38100" dir="13500000" algn="br" rotWithShape="0">
                <a:prstClr val="black">
                  <a:alpha val="40000"/>
                </a:prstClr>
              </a:outerShdw>
            </a:effectLst>
          </p:grpSpPr>
          <p:pic>
            <p:nvPicPr>
              <p:cNvPr id="62" name="Picture 4" descr="newspaperpage">
                <a:extLst>
                  <a:ext uri="{FF2B5EF4-FFF2-40B4-BE49-F238E27FC236}">
                    <a16:creationId xmlns:a16="http://schemas.microsoft.com/office/drawing/2014/main" id="{3A8328A8-90BA-4085-80F1-194F585F5FE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 r="37462" b="46613"/>
              <a:stretch/>
            </p:blipFill>
            <p:spPr bwMode="auto">
              <a:xfrm>
                <a:off x="921922" y="3282709"/>
                <a:ext cx="2691512" cy="17188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Group 101">
                <a:extLst>
                  <a:ext uri="{FF2B5EF4-FFF2-40B4-BE49-F238E27FC236}">
                    <a16:creationId xmlns:a16="http://schemas.microsoft.com/office/drawing/2014/main" id="{C79D12E8-E42B-47F0-BD93-EF8BCC478C07}"/>
                  </a:ext>
                </a:extLst>
              </p:cNvPr>
              <p:cNvGrpSpPr/>
              <p:nvPr/>
            </p:nvGrpSpPr>
            <p:grpSpPr>
              <a:xfrm>
                <a:off x="1040969" y="3497897"/>
                <a:ext cx="2452068" cy="17932"/>
                <a:chOff x="1040968" y="3497897"/>
                <a:chExt cx="4016873" cy="17932"/>
              </a:xfrm>
            </p:grpSpPr>
            <p:sp>
              <p:nvSpPr>
                <p:cNvPr id="63" name="Line 5">
                  <a:extLst>
                    <a:ext uri="{FF2B5EF4-FFF2-40B4-BE49-F238E27FC236}">
                      <a16:creationId xmlns:a16="http://schemas.microsoft.com/office/drawing/2014/main" id="{36B24B67-C66D-45C7-B19A-F4046500880A}"/>
                    </a:ext>
                  </a:extLst>
                </p:cNvPr>
                <p:cNvSpPr>
                  <a:spLocks noChangeShapeType="1"/>
                </p:cNvSpPr>
                <p:nvPr/>
              </p:nvSpPr>
              <p:spPr bwMode="auto">
                <a:xfrm>
                  <a:off x="1040968" y="3497897"/>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64" name="Line 6">
                  <a:extLst>
                    <a:ext uri="{FF2B5EF4-FFF2-40B4-BE49-F238E27FC236}">
                      <a16:creationId xmlns:a16="http://schemas.microsoft.com/office/drawing/2014/main" id="{66095A50-C6A9-466C-9A00-A33E3AC93DE1}"/>
                    </a:ext>
                  </a:extLst>
                </p:cNvPr>
                <p:cNvSpPr>
                  <a:spLocks noChangeShapeType="1"/>
                </p:cNvSpPr>
                <p:nvPr/>
              </p:nvSpPr>
              <p:spPr bwMode="auto">
                <a:xfrm>
                  <a:off x="1040968" y="3515829"/>
                  <a:ext cx="40168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grpSp>
          <p:sp>
            <p:nvSpPr>
              <p:cNvPr id="49" name="Text Box 3">
                <a:extLst>
                  <a:ext uri="{FF2B5EF4-FFF2-40B4-BE49-F238E27FC236}">
                    <a16:creationId xmlns:a16="http://schemas.microsoft.com/office/drawing/2014/main" id="{D732B0FA-ACE1-4DFE-ADFC-E5F60A8285D2}"/>
                  </a:ext>
                </a:extLst>
              </p:cNvPr>
              <p:cNvSpPr txBox="1">
                <a:spLocks noChangeArrowheads="1"/>
              </p:cNvSpPr>
              <p:nvPr/>
            </p:nvSpPr>
            <p:spPr bwMode="auto">
              <a:xfrm>
                <a:off x="1100071" y="3695023"/>
                <a:ext cx="2359110" cy="828811"/>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nchorCtr="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588" b="1" dirty="0">
                    <a:solidFill>
                      <a:srgbClr val="FFFFFF"/>
                    </a:solidFill>
                    <a:latin typeface="Arial Black" panose="020B0A04020102020204" pitchFamily="34" charset="0"/>
                  </a:rPr>
                  <a:t>WOMAN SUES GOVERNMENT OVER NACHO CHEESE BURN</a:t>
                </a:r>
                <a:endParaRPr lang="en-US" altLang="en-US" sz="1588" b="1" dirty="0">
                  <a:solidFill>
                    <a:srgbClr val="FFFFFF"/>
                  </a:solidFill>
                </a:endParaRPr>
              </a:p>
            </p:txBody>
          </p:sp>
        </p:grpSp>
        <p:sp>
          <p:nvSpPr>
            <p:cNvPr id="156" name="Rectangle 23">
              <a:extLst>
                <a:ext uri="{FF2B5EF4-FFF2-40B4-BE49-F238E27FC236}">
                  <a16:creationId xmlns:a16="http://schemas.microsoft.com/office/drawing/2014/main" id="{D5FB7A4A-B94E-44A0-9653-AD32A7DF29C0}"/>
                </a:ext>
              </a:extLst>
            </p:cNvPr>
            <p:cNvSpPr>
              <a:spLocks noChangeArrowheads="1"/>
            </p:cNvSpPr>
            <p:nvPr/>
          </p:nvSpPr>
          <p:spPr bwMode="auto">
            <a:xfrm rot="21408963">
              <a:off x="5001982" y="5621227"/>
              <a:ext cx="3259659" cy="42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dirty="0">
                  <a:solidFill>
                    <a:srgbClr val="DDDDDD"/>
                  </a:solidFill>
                  <a:latin typeface="Arial" panose="020B0604020202020204" pitchFamily="34" charset="0"/>
                </a:rPr>
                <a:t>In libris graecis appetere mea. At vim odio lorem omnes, pri id iuvaret partiendo. Vivendo menandri et sed. Lorem volumus blandit cu has.Sit cu alia In libris graecis appetere mea. </a:t>
              </a:r>
            </a:p>
          </p:txBody>
        </p:sp>
      </p:grpSp>
      <p:grpSp>
        <p:nvGrpSpPr>
          <p:cNvPr id="1033" name="Group 1032">
            <a:extLst>
              <a:ext uri="{FF2B5EF4-FFF2-40B4-BE49-F238E27FC236}">
                <a16:creationId xmlns:a16="http://schemas.microsoft.com/office/drawing/2014/main" id="{9F066952-1A54-4FF1-B920-1A052C8D94C5}"/>
              </a:ext>
            </a:extLst>
          </p:cNvPr>
          <p:cNvGrpSpPr/>
          <p:nvPr/>
        </p:nvGrpSpPr>
        <p:grpSpPr>
          <a:xfrm>
            <a:off x="1061758" y="3578696"/>
            <a:ext cx="3318134" cy="1643912"/>
            <a:chOff x="1155701" y="4055856"/>
            <a:chExt cx="3760552" cy="1863100"/>
          </a:xfrm>
          <a:effectLst>
            <a:outerShdw blurRad="50800" dist="38100" dir="2700000" algn="tl" rotWithShape="0">
              <a:prstClr val="black">
                <a:alpha val="40000"/>
              </a:prstClr>
            </a:outerShdw>
          </a:effectLst>
        </p:grpSpPr>
        <p:sp>
          <p:nvSpPr>
            <p:cNvPr id="41" name="Line 16">
              <a:extLst>
                <a:ext uri="{FF2B5EF4-FFF2-40B4-BE49-F238E27FC236}">
                  <a16:creationId xmlns:a16="http://schemas.microsoft.com/office/drawing/2014/main" id="{D4F0B31A-0B1C-49EC-A060-39457F7CA7AB}"/>
                </a:ext>
              </a:extLst>
            </p:cNvPr>
            <p:cNvSpPr>
              <a:spLocks noChangeShapeType="1"/>
            </p:cNvSpPr>
            <p:nvPr/>
          </p:nvSpPr>
          <p:spPr bwMode="auto">
            <a:xfrm>
              <a:off x="2629108" y="4468200"/>
              <a:ext cx="1821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pic>
          <p:nvPicPr>
            <p:cNvPr id="126" name="Picture 4" descr="newspaperpage">
              <a:extLst>
                <a:ext uri="{FF2B5EF4-FFF2-40B4-BE49-F238E27FC236}">
                  <a16:creationId xmlns:a16="http://schemas.microsoft.com/office/drawing/2014/main" id="{71BEBFE5-B423-4220-8BDD-B5A6888CEB9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546" t="-1" r="46527" b="42134"/>
            <a:stretch/>
          </p:blipFill>
          <p:spPr bwMode="auto">
            <a:xfrm>
              <a:off x="1155701" y="4055856"/>
              <a:ext cx="3760552" cy="1863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nvGrpSpPr>
            <p:cNvPr id="1025" name="Group 1024">
              <a:extLst>
                <a:ext uri="{FF2B5EF4-FFF2-40B4-BE49-F238E27FC236}">
                  <a16:creationId xmlns:a16="http://schemas.microsoft.com/office/drawing/2014/main" id="{EAAE583D-F9A6-433E-8DBF-DF6FFFB51C7C}"/>
                </a:ext>
              </a:extLst>
            </p:cNvPr>
            <p:cNvGrpSpPr/>
            <p:nvPr/>
          </p:nvGrpSpPr>
          <p:grpSpPr>
            <a:xfrm>
              <a:off x="1274156" y="4281671"/>
              <a:ext cx="3390532" cy="286919"/>
              <a:chOff x="6609255" y="4335686"/>
              <a:chExt cx="4301260" cy="286919"/>
            </a:xfrm>
          </p:grpSpPr>
          <p:sp>
            <p:nvSpPr>
              <p:cNvPr id="127" name="Line 5">
                <a:extLst>
                  <a:ext uri="{FF2B5EF4-FFF2-40B4-BE49-F238E27FC236}">
                    <a16:creationId xmlns:a16="http://schemas.microsoft.com/office/drawing/2014/main" id="{E13AC8E3-B37D-437A-A94F-4C8A78BF280A}"/>
                  </a:ext>
                </a:extLst>
              </p:cNvPr>
              <p:cNvSpPr>
                <a:spLocks noChangeShapeType="1"/>
              </p:cNvSpPr>
              <p:nvPr/>
            </p:nvSpPr>
            <p:spPr bwMode="auto">
              <a:xfrm>
                <a:off x="6609255" y="4335686"/>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128" name="Line 6">
                <a:extLst>
                  <a:ext uri="{FF2B5EF4-FFF2-40B4-BE49-F238E27FC236}">
                    <a16:creationId xmlns:a16="http://schemas.microsoft.com/office/drawing/2014/main" id="{1109D4C0-73CA-407F-BDAF-3337CBEB6BE8}"/>
                  </a:ext>
                </a:extLst>
              </p:cNvPr>
              <p:cNvSpPr>
                <a:spLocks noChangeShapeType="1"/>
              </p:cNvSpPr>
              <p:nvPr/>
            </p:nvSpPr>
            <p:spPr bwMode="auto">
              <a:xfrm>
                <a:off x="6609255" y="4353618"/>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sp>
            <p:nvSpPr>
              <p:cNvPr id="129" name="Line 7">
                <a:extLst>
                  <a:ext uri="{FF2B5EF4-FFF2-40B4-BE49-F238E27FC236}">
                    <a16:creationId xmlns:a16="http://schemas.microsoft.com/office/drawing/2014/main" id="{BDC9215A-9D66-489B-8532-2B2974244C6E}"/>
                  </a:ext>
                </a:extLst>
              </p:cNvPr>
              <p:cNvSpPr>
                <a:spLocks noChangeShapeType="1"/>
              </p:cNvSpPr>
              <p:nvPr/>
            </p:nvSpPr>
            <p:spPr bwMode="auto">
              <a:xfrm>
                <a:off x="6609255" y="4622605"/>
                <a:ext cx="43012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927"/>
              </a:p>
            </p:txBody>
          </p:sp>
        </p:grpSp>
        <p:sp>
          <p:nvSpPr>
            <p:cNvPr id="130" name="Text Box 8">
              <a:extLst>
                <a:ext uri="{FF2B5EF4-FFF2-40B4-BE49-F238E27FC236}">
                  <a16:creationId xmlns:a16="http://schemas.microsoft.com/office/drawing/2014/main" id="{4093DDCD-E4A8-4BCC-AB9F-50D1ED25DD97}"/>
                </a:ext>
              </a:extLst>
            </p:cNvPr>
            <p:cNvSpPr txBox="1">
              <a:spLocks noChangeArrowheads="1"/>
            </p:cNvSpPr>
            <p:nvPr/>
          </p:nvSpPr>
          <p:spPr bwMode="auto">
            <a:xfrm>
              <a:off x="1392395" y="4317536"/>
              <a:ext cx="672556" cy="27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971" dirty="0">
                  <a:solidFill>
                    <a:schemeClr val="tx1">
                      <a:lumMod val="50000"/>
                      <a:lumOff val="50000"/>
                    </a:schemeClr>
                  </a:solidFill>
                  <a:latin typeface="Arial Black" panose="020B0A04020102020204" pitchFamily="34" charset="0"/>
                </a:rPr>
                <a:t>NEWS</a:t>
              </a:r>
              <a:endParaRPr lang="en-US" altLang="en-US" sz="971" dirty="0">
                <a:solidFill>
                  <a:schemeClr val="tx1">
                    <a:lumMod val="50000"/>
                    <a:lumOff val="50000"/>
                  </a:schemeClr>
                </a:solidFill>
              </a:endParaRPr>
            </a:p>
          </p:txBody>
        </p:sp>
        <p:sp>
          <p:nvSpPr>
            <p:cNvPr id="137" name="Text Box 11">
              <a:extLst>
                <a:ext uri="{FF2B5EF4-FFF2-40B4-BE49-F238E27FC236}">
                  <a16:creationId xmlns:a16="http://schemas.microsoft.com/office/drawing/2014/main" id="{D5DBB279-AFA7-4E86-B9BD-7A0985263271}"/>
                </a:ext>
              </a:extLst>
            </p:cNvPr>
            <p:cNvSpPr txBox="1">
              <a:spLocks noChangeArrowheads="1"/>
            </p:cNvSpPr>
            <p:nvPr/>
          </p:nvSpPr>
          <p:spPr bwMode="gray">
            <a:xfrm>
              <a:off x="1276352" y="4627243"/>
              <a:ext cx="3609978" cy="59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89708" tIns="44854" rIns="89708" bIns="44854" numCol="1" anchor="t" anchorCtr="0" compatLnSpc="1">
              <a:prstTxWarp prst="textNoShape">
                <a:avLst/>
              </a:prstTxWarp>
            </a:bodyPr>
            <a:lstStyle>
              <a:lvl1pPr algn="l" defTabSz="1019175" rtl="0" eaLnBrk="1" fontAlgn="base" hangingPunct="1">
                <a:lnSpc>
                  <a:spcPct val="90000"/>
                </a:lnSpc>
                <a:spcBef>
                  <a:spcPct val="0"/>
                </a:spcBef>
                <a:spcAft>
                  <a:spcPct val="0"/>
                </a:spcAft>
                <a:defRPr sz="2000" b="1">
                  <a:solidFill>
                    <a:schemeClr val="tx1"/>
                  </a:solidFill>
                  <a:latin typeface="Arial" panose="020B0604020202020204" pitchFamily="34" charset="0"/>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a:lstStyle>
            <a:p>
              <a:pPr>
                <a:spcBef>
                  <a:spcPct val="50000"/>
                </a:spcBef>
              </a:pPr>
              <a:r>
                <a:rPr lang="en-US" altLang="en-US" sz="1588" kern="0" spc="-88" dirty="0">
                  <a:latin typeface="Courier New" panose="02070309020205020404" pitchFamily="49" charset="0"/>
                  <a:cs typeface="Courier New" panose="02070309020205020404" pitchFamily="49" charset="0"/>
                </a:rPr>
                <a:t>Florida woman suing Mexican restaurant after falling off popular donkey statue</a:t>
              </a:r>
              <a:endParaRPr lang="en-US" altLang="en-US" sz="1235" kern="0" spc="-88" dirty="0">
                <a:latin typeface="Courier New" panose="02070309020205020404" pitchFamily="49" charset="0"/>
                <a:cs typeface="Courier New" panose="02070309020205020404" pitchFamily="49" charset="0"/>
              </a:endParaRPr>
            </a:p>
          </p:txBody>
        </p:sp>
        <p:sp>
          <p:nvSpPr>
            <p:cNvPr id="138" name="Rectangle 23">
              <a:extLst>
                <a:ext uri="{FF2B5EF4-FFF2-40B4-BE49-F238E27FC236}">
                  <a16:creationId xmlns:a16="http://schemas.microsoft.com/office/drawing/2014/main" id="{3835891B-CF62-42E0-8723-BB5D5AF9446D}"/>
                </a:ext>
              </a:extLst>
            </p:cNvPr>
            <p:cNvSpPr>
              <a:spLocks noChangeArrowheads="1"/>
            </p:cNvSpPr>
            <p:nvPr/>
          </p:nvSpPr>
          <p:spPr bwMode="auto">
            <a:xfrm>
              <a:off x="1290615" y="5427431"/>
              <a:ext cx="3259659" cy="42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spcBef>
                  <a:spcPct val="50000"/>
                </a:spcBef>
              </a:pPr>
              <a:r>
                <a:rPr lang="en-US" altLang="en-US" sz="618" dirty="0">
                  <a:solidFill>
                    <a:srgbClr val="DDDDDD"/>
                  </a:solidFill>
                  <a:latin typeface="Arial" panose="020B0604020202020204" pitchFamily="34" charset="0"/>
                </a:rPr>
                <a:t>In libris graecis appetere mea. At vim odio lorem omnes, pri id iuvaret partiendo. Vivendo menandri et sed. Lorem volumus blandit cu has.Sit cu alia In libris graecis appetere mea. </a:t>
              </a:r>
            </a:p>
          </p:txBody>
        </p:sp>
      </p:grpSp>
    </p:spTree>
    <p:extLst>
      <p:ext uri="{BB962C8B-B14F-4D97-AF65-F5344CB8AC3E}">
        <p14:creationId xmlns:p14="http://schemas.microsoft.com/office/powerpoint/2010/main" val="162886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0" name="Rectangle 10"/>
          <p:cNvSpPr>
            <a:spLocks noGrp="1" noChangeArrowheads="1"/>
          </p:cNvSpPr>
          <p:nvPr>
            <p:ph type="title"/>
          </p:nvPr>
        </p:nvSpPr>
        <p:spPr/>
        <p:txBody>
          <a:bodyPr/>
          <a:lstStyle/>
          <a:p>
            <a:r>
              <a:rPr lang="en-US" dirty="0"/>
              <a:t>Asset protection: </a:t>
            </a:r>
            <a:br>
              <a:rPr lang="en-US" dirty="0"/>
            </a:br>
            <a:r>
              <a:rPr lang="en-US" dirty="0"/>
              <a:t>Everyone needs a plan</a:t>
            </a:r>
          </a:p>
        </p:txBody>
      </p:sp>
      <p:sp>
        <p:nvSpPr>
          <p:cNvPr id="4" name="Content Placeholder 3"/>
          <p:cNvSpPr>
            <a:spLocks noGrp="1"/>
          </p:cNvSpPr>
          <p:nvPr>
            <p:ph sz="half" idx="1"/>
          </p:nvPr>
        </p:nvSpPr>
        <p:spPr/>
        <p:txBody>
          <a:bodyPr/>
          <a:lstStyle/>
          <a:p>
            <a:r>
              <a:rPr lang="en-US" altLang="en-US" sz="2000" dirty="0"/>
              <a:t>Do you own a home?</a:t>
            </a:r>
          </a:p>
          <a:p>
            <a:r>
              <a:rPr lang="en-US" altLang="en-US" sz="2000" dirty="0"/>
              <a:t>Are you in a high-risk profession? </a:t>
            </a:r>
          </a:p>
          <a:p>
            <a:r>
              <a:rPr lang="en-US" altLang="en-US" sz="2000" dirty="0"/>
              <a:t>Do you own a business?</a:t>
            </a:r>
          </a:p>
          <a:p>
            <a:r>
              <a:rPr lang="en-US" altLang="en-US" sz="2000" dirty="0"/>
              <a:t>Does your business have employees?</a:t>
            </a:r>
          </a:p>
          <a:p>
            <a:r>
              <a:rPr lang="en-US" altLang="en-US" sz="2000" dirty="0"/>
              <a:t>Do you own rental property </a:t>
            </a:r>
            <a:br>
              <a:rPr lang="en-US" altLang="en-US" sz="2000" dirty="0"/>
            </a:br>
            <a:r>
              <a:rPr lang="en-US" altLang="en-US" sz="2000" dirty="0"/>
              <a:t>or real estate investments?</a:t>
            </a:r>
          </a:p>
        </p:txBody>
      </p:sp>
      <p:sp>
        <p:nvSpPr>
          <p:cNvPr id="7" name="Content Placeholder 6"/>
          <p:cNvSpPr>
            <a:spLocks noGrp="1"/>
          </p:cNvSpPr>
          <p:nvPr>
            <p:ph sz="half" idx="2"/>
          </p:nvPr>
        </p:nvSpPr>
        <p:spPr/>
        <p:txBody>
          <a:bodyPr/>
          <a:lstStyle/>
          <a:p>
            <a:r>
              <a:rPr lang="en-US" altLang="en-US" sz="2000" dirty="0"/>
              <a:t>Do you have significant personal savings or other valuable assets?</a:t>
            </a:r>
          </a:p>
          <a:p>
            <a:r>
              <a:rPr lang="en-US" altLang="en-US" sz="2000" dirty="0"/>
              <a:t>Do you drive a car often?</a:t>
            </a:r>
          </a:p>
          <a:p>
            <a:r>
              <a:rPr lang="en-US" altLang="en-US" sz="2000" dirty="0"/>
              <a:t>Do teenage drivers live </a:t>
            </a:r>
            <a:br>
              <a:rPr lang="en-US" altLang="en-US" sz="2000" dirty="0"/>
            </a:br>
            <a:r>
              <a:rPr lang="en-US" altLang="en-US" sz="2000" dirty="0"/>
              <a:t>with you?</a:t>
            </a:r>
          </a:p>
          <a:p>
            <a:r>
              <a:rPr lang="en-US" altLang="en-US" sz="2000" dirty="0"/>
              <a:t>Do you have pets?</a:t>
            </a:r>
            <a:endParaRPr lang="en-US" sz="2000" dirty="0"/>
          </a:p>
        </p:txBody>
      </p:sp>
      <p:sp>
        <p:nvSpPr>
          <p:cNvPr id="6" name="Text Placeholder 5"/>
          <p:cNvSpPr>
            <a:spLocks noGrp="1"/>
          </p:cNvSpPr>
          <p:nvPr>
            <p:ph type="body" sz="quarter" idx="10"/>
          </p:nvPr>
        </p:nvSpPr>
        <p:spPr>
          <a:xfrm>
            <a:off x="567210" y="5910738"/>
            <a:ext cx="8085012" cy="198904"/>
          </a:xfrm>
        </p:spPr>
        <p:txBody>
          <a:bodyPr/>
          <a:lstStyle/>
          <a:p>
            <a:pPr marL="0" indent="0">
              <a:buNone/>
            </a:pPr>
            <a:endParaRPr lang="en-US" dirty="0">
              <a:latin typeface="+mn-lt"/>
            </a:endParaRPr>
          </a:p>
        </p:txBody>
      </p:sp>
    </p:spTree>
    <p:extLst>
      <p:ext uri="{BB962C8B-B14F-4D97-AF65-F5344CB8AC3E}">
        <p14:creationId xmlns:p14="http://schemas.microsoft.com/office/powerpoint/2010/main" val="187882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0" name="Rectangle 10"/>
          <p:cNvSpPr>
            <a:spLocks noGrp="1" noChangeArrowheads="1"/>
          </p:cNvSpPr>
          <p:nvPr>
            <p:ph type="title"/>
          </p:nvPr>
        </p:nvSpPr>
        <p:spPr/>
        <p:txBody>
          <a:bodyPr/>
          <a:lstStyle/>
          <a:p>
            <a:r>
              <a:rPr lang="en-US" altLang="en-US"/>
              <a:t>A critical part of a financial plan</a:t>
            </a:r>
            <a:endParaRPr lang="en-US" dirty="0"/>
          </a:p>
        </p:txBody>
      </p:sp>
      <p:sp>
        <p:nvSpPr>
          <p:cNvPr id="6" name="Text Placeholder 5"/>
          <p:cNvSpPr>
            <a:spLocks noGrp="1"/>
          </p:cNvSpPr>
          <p:nvPr>
            <p:ph type="body" sz="quarter" idx="10"/>
          </p:nvPr>
        </p:nvSpPr>
        <p:spPr>
          <a:xfrm>
            <a:off x="575233" y="5910738"/>
            <a:ext cx="8011047" cy="198904"/>
          </a:xfrm>
        </p:spPr>
        <p:txBody>
          <a:bodyPr/>
          <a:lstStyle/>
          <a:p>
            <a:pPr marL="0" indent="0">
              <a:buNone/>
            </a:pPr>
            <a:endParaRPr lang="en-US" dirty="0">
              <a:latin typeface="+mn-lt"/>
            </a:endParaRPr>
          </a:p>
        </p:txBody>
      </p:sp>
      <p:grpSp>
        <p:nvGrpSpPr>
          <p:cNvPr id="56" name="그룹 59"/>
          <p:cNvGrpSpPr/>
          <p:nvPr/>
        </p:nvGrpSpPr>
        <p:grpSpPr>
          <a:xfrm rot="2700000">
            <a:off x="3072345" y="2299493"/>
            <a:ext cx="2597942" cy="2710229"/>
            <a:chOff x="2685976" y="1744764"/>
            <a:chExt cx="3771657" cy="3934676"/>
          </a:xfrm>
          <a:solidFill>
            <a:schemeClr val="accent6">
              <a:lumMod val="75000"/>
            </a:schemeClr>
          </a:solidFill>
        </p:grpSpPr>
        <p:sp>
          <p:nvSpPr>
            <p:cNvPr id="57" name="막힌 원호 60"/>
            <p:cNvSpPr/>
            <p:nvPr/>
          </p:nvSpPr>
          <p:spPr>
            <a:xfrm rot="16200000">
              <a:off x="2685975" y="1907782"/>
              <a:ext cx="3771659" cy="3771657"/>
            </a:xfrm>
            <a:prstGeom prst="blockArc">
              <a:avLst>
                <a:gd name="adj1" fmla="val 18888255"/>
                <a:gd name="adj2" fmla="val 0"/>
                <a:gd name="adj3" fmla="val 15656"/>
              </a:avLst>
            </a:prstGeom>
            <a:solidFill>
              <a:schemeClr val="accent6">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8" name="이등변 삼각형 61"/>
            <p:cNvSpPr/>
            <p:nvPr/>
          </p:nvSpPr>
          <p:spPr>
            <a:xfrm rot="5400000">
              <a:off x="4369933" y="1937306"/>
              <a:ext cx="928675" cy="543591"/>
            </a:xfrm>
            <a:prstGeom prst="triangle">
              <a:avLst/>
            </a:prstGeom>
            <a:solidFill>
              <a:schemeClr val="accent6">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2" name="Group 1">
            <a:extLst>
              <a:ext uri="{FF2B5EF4-FFF2-40B4-BE49-F238E27FC236}">
                <a16:creationId xmlns:a16="http://schemas.microsoft.com/office/drawing/2014/main" id="{FAC30B4E-31E4-450B-8A59-3607DFDFF5EE}"/>
              </a:ext>
            </a:extLst>
          </p:cNvPr>
          <p:cNvGrpSpPr/>
          <p:nvPr/>
        </p:nvGrpSpPr>
        <p:grpSpPr>
          <a:xfrm>
            <a:off x="1063487" y="2202708"/>
            <a:ext cx="6619822" cy="3521897"/>
            <a:chOff x="1063487" y="2202708"/>
            <a:chExt cx="6265521" cy="3333401"/>
          </a:xfrm>
        </p:grpSpPr>
        <p:sp>
          <p:nvSpPr>
            <p:cNvPr id="60" name="Text Box 1037"/>
            <p:cNvSpPr txBox="1">
              <a:spLocks noChangeArrowheads="1"/>
            </p:cNvSpPr>
            <p:nvPr/>
          </p:nvSpPr>
          <p:spPr bwMode="auto">
            <a:xfrm>
              <a:off x="2435291" y="2202708"/>
              <a:ext cx="1329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spcBef>
                  <a:spcPct val="0"/>
                </a:spcBef>
              </a:pPr>
              <a:r>
                <a:rPr lang="en-US" altLang="en-US" sz="1800" dirty="0">
                  <a:solidFill>
                    <a:srgbClr val="808080"/>
                  </a:solidFill>
                  <a:latin typeface="+mn-lt"/>
                </a:rPr>
                <a:t>Investments</a:t>
              </a:r>
            </a:p>
          </p:txBody>
        </p:sp>
        <p:sp>
          <p:nvSpPr>
            <p:cNvPr id="61" name="Text Box 1038"/>
            <p:cNvSpPr txBox="1">
              <a:spLocks noChangeArrowheads="1"/>
            </p:cNvSpPr>
            <p:nvPr/>
          </p:nvSpPr>
          <p:spPr bwMode="auto">
            <a:xfrm>
              <a:off x="5572244" y="306855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spcBef>
                  <a:spcPct val="0"/>
                </a:spcBef>
              </a:pPr>
              <a:r>
                <a:rPr lang="en-US" altLang="en-US" sz="1800" dirty="0">
                  <a:solidFill>
                    <a:srgbClr val="808080"/>
                  </a:solidFill>
                  <a:latin typeface="+mn-lt"/>
                </a:rPr>
                <a:t>Insurance</a:t>
              </a:r>
            </a:p>
          </p:txBody>
        </p:sp>
        <p:sp>
          <p:nvSpPr>
            <p:cNvPr id="62" name="Text Box 1041"/>
            <p:cNvSpPr txBox="1">
              <a:spLocks noChangeArrowheads="1"/>
            </p:cNvSpPr>
            <p:nvPr/>
          </p:nvSpPr>
          <p:spPr bwMode="auto">
            <a:xfrm>
              <a:off x="4759065" y="2202708"/>
              <a:ext cx="2456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spcBef>
                  <a:spcPct val="0"/>
                </a:spcBef>
              </a:pPr>
              <a:r>
                <a:rPr lang="en-US" altLang="en-US" sz="1800" dirty="0">
                  <a:solidFill>
                    <a:srgbClr val="808080"/>
                  </a:solidFill>
                  <a:latin typeface="+mn-lt"/>
                </a:rPr>
                <a:t>Funding education</a:t>
              </a:r>
            </a:p>
          </p:txBody>
        </p:sp>
        <p:sp>
          <p:nvSpPr>
            <p:cNvPr id="63" name="Text Box 1042"/>
            <p:cNvSpPr txBox="1">
              <a:spLocks noChangeArrowheads="1"/>
            </p:cNvSpPr>
            <p:nvPr/>
          </p:nvSpPr>
          <p:spPr bwMode="auto">
            <a:xfrm>
              <a:off x="1063487" y="4889778"/>
              <a:ext cx="2616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lgn="r">
                <a:spcBef>
                  <a:spcPct val="0"/>
                </a:spcBef>
              </a:pPr>
              <a:r>
                <a:rPr lang="en-US" altLang="en-US" sz="1800" dirty="0">
                  <a:solidFill>
                    <a:srgbClr val="808080"/>
                  </a:solidFill>
                  <a:latin typeface="+mn-lt"/>
                </a:rPr>
                <a:t>Planning for income </a:t>
              </a:r>
              <a:br>
                <a:rPr lang="en-US" altLang="en-US" sz="1800" dirty="0">
                  <a:solidFill>
                    <a:srgbClr val="808080"/>
                  </a:solidFill>
                  <a:latin typeface="+mn-lt"/>
                </a:rPr>
              </a:br>
              <a:r>
                <a:rPr lang="en-US" altLang="en-US" sz="1800" dirty="0">
                  <a:solidFill>
                    <a:srgbClr val="808080"/>
                  </a:solidFill>
                  <a:latin typeface="+mn-lt"/>
                </a:rPr>
                <a:t>in retirement</a:t>
              </a:r>
            </a:p>
          </p:txBody>
        </p:sp>
        <p:sp>
          <p:nvSpPr>
            <p:cNvPr id="64" name="Text Box 1043"/>
            <p:cNvSpPr txBox="1">
              <a:spLocks noChangeArrowheads="1"/>
            </p:cNvSpPr>
            <p:nvPr/>
          </p:nvSpPr>
          <p:spPr bwMode="auto">
            <a:xfrm>
              <a:off x="1270065" y="3984942"/>
              <a:ext cx="1745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lgn="r">
                <a:spcBef>
                  <a:spcPct val="0"/>
                </a:spcBef>
              </a:pPr>
              <a:r>
                <a:rPr lang="en-US" altLang="en-US" sz="1800" dirty="0">
                  <a:solidFill>
                    <a:srgbClr val="808080"/>
                  </a:solidFill>
                  <a:latin typeface="+mn-lt"/>
                </a:rPr>
                <a:t>Minimizing taxes</a:t>
              </a:r>
            </a:p>
          </p:txBody>
        </p:sp>
        <p:sp>
          <p:nvSpPr>
            <p:cNvPr id="65" name="Text Box 1044"/>
            <p:cNvSpPr txBox="1">
              <a:spLocks noChangeArrowheads="1"/>
            </p:cNvSpPr>
            <p:nvPr/>
          </p:nvSpPr>
          <p:spPr bwMode="auto">
            <a:xfrm>
              <a:off x="1804523" y="2722445"/>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lgn="r">
                <a:spcBef>
                  <a:spcPct val="0"/>
                </a:spcBef>
              </a:pPr>
              <a:r>
                <a:rPr lang="en-US" altLang="en-US" sz="1800" dirty="0">
                  <a:solidFill>
                    <a:srgbClr val="808080"/>
                  </a:solidFill>
                  <a:latin typeface="+mn-lt"/>
                </a:rPr>
                <a:t>Saving for retirement</a:t>
              </a:r>
            </a:p>
          </p:txBody>
        </p:sp>
        <p:sp>
          <p:nvSpPr>
            <p:cNvPr id="43" name="막힌 원호 56"/>
            <p:cNvSpPr/>
            <p:nvPr/>
          </p:nvSpPr>
          <p:spPr>
            <a:xfrm>
              <a:off x="3039206" y="2402042"/>
              <a:ext cx="2597942" cy="2597941"/>
            </a:xfrm>
            <a:prstGeom prst="blockArc">
              <a:avLst>
                <a:gd name="adj1" fmla="val 18862928"/>
                <a:gd name="adj2" fmla="val 0"/>
                <a:gd name="adj3" fmla="val 15656"/>
              </a:avLst>
            </a:pr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1" name="Freeform 70"/>
            <p:cNvSpPr/>
            <p:nvPr/>
          </p:nvSpPr>
          <p:spPr>
            <a:xfrm rot="5400000">
              <a:off x="3665621" y="2029566"/>
              <a:ext cx="783372" cy="1290946"/>
            </a:xfrm>
            <a:custGeom>
              <a:avLst/>
              <a:gdLst>
                <a:gd name="connsiteX0" fmla="*/ 0 w 783372"/>
                <a:gd name="connsiteY0" fmla="*/ 374429 h 1290946"/>
                <a:gd name="connsiteX1" fmla="*/ 319839 w 783372"/>
                <a:gd name="connsiteY1" fmla="*/ 0 h 1290946"/>
                <a:gd name="connsiteX2" fmla="*/ 639677 w 783372"/>
                <a:gd name="connsiteY2" fmla="*/ 374429 h 1290946"/>
                <a:gd name="connsiteX3" fmla="*/ 519217 w 783372"/>
                <a:gd name="connsiteY3" fmla="*/ 374429 h 1290946"/>
                <a:gd name="connsiteX4" fmla="*/ 523313 w 783372"/>
                <a:gd name="connsiteY4" fmla="*/ 456623 h 1290946"/>
                <a:gd name="connsiteX5" fmla="*/ 783372 w 783372"/>
                <a:gd name="connsiteY5" fmla="*/ 1001912 h 1290946"/>
                <a:gd name="connsiteX6" fmla="*/ 497205 w 783372"/>
                <a:gd name="connsiteY6" fmla="*/ 1290946 h 1290946"/>
                <a:gd name="connsiteX7" fmla="*/ 118595 w 783372"/>
                <a:gd name="connsiteY7" fmla="*/ 497082 h 1290946"/>
                <a:gd name="connsiteX8" fmla="*/ 112483 w 783372"/>
                <a:gd name="connsiteY8" fmla="*/ 374429 h 12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372" h="1290946">
                  <a:moveTo>
                    <a:pt x="0" y="374429"/>
                  </a:moveTo>
                  <a:lnTo>
                    <a:pt x="319839" y="0"/>
                  </a:lnTo>
                  <a:lnTo>
                    <a:pt x="639677" y="374429"/>
                  </a:lnTo>
                  <a:lnTo>
                    <a:pt x="519217" y="374429"/>
                  </a:lnTo>
                  <a:lnTo>
                    <a:pt x="523313" y="456623"/>
                  </a:lnTo>
                  <a:cubicBezTo>
                    <a:pt x="543854" y="662170"/>
                    <a:pt x="635275" y="855284"/>
                    <a:pt x="783372" y="1001912"/>
                  </a:cubicBezTo>
                  <a:lnTo>
                    <a:pt x="497205" y="1290946"/>
                  </a:lnTo>
                  <a:cubicBezTo>
                    <a:pt x="281596" y="1077476"/>
                    <a:pt x="148500" y="796330"/>
                    <a:pt x="118595" y="497082"/>
                  </a:cubicBezTo>
                  <a:lnTo>
                    <a:pt x="112483" y="374429"/>
                  </a:lnTo>
                  <a:close/>
                </a:path>
              </a:pathLst>
            </a:cu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70" name="Freeform 69"/>
            <p:cNvSpPr/>
            <p:nvPr/>
          </p:nvSpPr>
          <p:spPr>
            <a:xfrm rot="2700000">
              <a:off x="3019609" y="2522782"/>
              <a:ext cx="795488" cy="1289770"/>
            </a:xfrm>
            <a:custGeom>
              <a:avLst/>
              <a:gdLst>
                <a:gd name="connsiteX0" fmla="*/ 319839 w 795488"/>
                <a:gd name="connsiteY0" fmla="*/ 0 h 1289770"/>
                <a:gd name="connsiteX1" fmla="*/ 639677 w 795488"/>
                <a:gd name="connsiteY1" fmla="*/ 374429 h 1289770"/>
                <a:gd name="connsiteX2" fmla="*/ 534122 w 795488"/>
                <a:gd name="connsiteY2" fmla="*/ 374429 h 1289770"/>
                <a:gd name="connsiteX3" fmla="*/ 551081 w 795488"/>
                <a:gd name="connsiteY3" fmla="*/ 545687 h 1289770"/>
                <a:gd name="connsiteX4" fmla="*/ 795488 w 795488"/>
                <a:gd name="connsiteY4" fmla="*/ 1001979 h 1289770"/>
                <a:gd name="connsiteX5" fmla="*/ 508071 w 795488"/>
                <a:gd name="connsiteY5" fmla="*/ 1289770 h 1289770"/>
                <a:gd name="connsiteX6" fmla="*/ 133383 w 795488"/>
                <a:gd name="connsiteY6" fmla="*/ 499159 h 1289770"/>
                <a:gd name="connsiteX7" fmla="*/ 127202 w 795488"/>
                <a:gd name="connsiteY7" fmla="*/ 374429 h 1289770"/>
                <a:gd name="connsiteX8" fmla="*/ 0 w 795488"/>
                <a:gd name="connsiteY8" fmla="*/ 374429 h 12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488" h="1289770">
                  <a:moveTo>
                    <a:pt x="319839" y="0"/>
                  </a:moveTo>
                  <a:lnTo>
                    <a:pt x="639677" y="374429"/>
                  </a:lnTo>
                  <a:lnTo>
                    <a:pt x="534122" y="374429"/>
                  </a:lnTo>
                  <a:lnTo>
                    <a:pt x="551081" y="545687"/>
                  </a:lnTo>
                  <a:cubicBezTo>
                    <a:pt x="585419" y="717324"/>
                    <a:pt x="669806" y="876459"/>
                    <a:pt x="795488" y="1001979"/>
                  </a:cubicBezTo>
                  <a:lnTo>
                    <a:pt x="508071" y="1289770"/>
                  </a:lnTo>
                  <a:cubicBezTo>
                    <a:pt x="294598" y="1076574"/>
                    <a:pt x="162957" y="796768"/>
                    <a:pt x="133383" y="499159"/>
                  </a:cubicBezTo>
                  <a:lnTo>
                    <a:pt x="127202" y="374429"/>
                  </a:lnTo>
                  <a:lnTo>
                    <a:pt x="0" y="374429"/>
                  </a:lnTo>
                  <a:close/>
                </a:path>
              </a:pathLst>
            </a:custGeom>
            <a:solidFill>
              <a:schemeClr val="accent6">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ko-KR" altLang="en-US">
                <a:latin typeface="Arial" pitchFamily="34" charset="0"/>
                <a:cs typeface="Arial" pitchFamily="34" charset="0"/>
              </a:endParaRPr>
            </a:p>
          </p:txBody>
        </p:sp>
        <p:sp>
          <p:nvSpPr>
            <p:cNvPr id="38" name="막힌 원호 50"/>
            <p:cNvSpPr/>
            <p:nvPr/>
          </p:nvSpPr>
          <p:spPr>
            <a:xfrm rot="10800000">
              <a:off x="3039206" y="2402042"/>
              <a:ext cx="2597942" cy="2597941"/>
            </a:xfrm>
            <a:prstGeom prst="blockArc">
              <a:avLst>
                <a:gd name="adj1" fmla="val 18938334"/>
                <a:gd name="adj2" fmla="val 0"/>
                <a:gd name="adj3" fmla="val 15656"/>
              </a:avLst>
            </a:pr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a:t> </a:t>
              </a:r>
            </a:p>
          </p:txBody>
        </p:sp>
        <p:grpSp>
          <p:nvGrpSpPr>
            <p:cNvPr id="50" name="그룹 51"/>
            <p:cNvGrpSpPr/>
            <p:nvPr/>
          </p:nvGrpSpPr>
          <p:grpSpPr>
            <a:xfrm rot="2700000">
              <a:off x="2992993" y="2378837"/>
              <a:ext cx="2597942" cy="2710623"/>
              <a:chOff x="2686169" y="1907592"/>
              <a:chExt cx="3771658" cy="3935248"/>
            </a:xfrm>
            <a:solidFill>
              <a:schemeClr val="accent6">
                <a:lumMod val="65000"/>
              </a:schemeClr>
            </a:solidFill>
          </p:grpSpPr>
          <p:sp>
            <p:nvSpPr>
              <p:cNvPr id="51" name="막힌 원호 53"/>
              <p:cNvSpPr/>
              <p:nvPr/>
            </p:nvSpPr>
            <p:spPr>
              <a:xfrm rot="5400000">
                <a:off x="2686169" y="1907592"/>
                <a:ext cx="3771658" cy="3771658"/>
              </a:xfrm>
              <a:prstGeom prst="blockArc">
                <a:avLst>
                  <a:gd name="adj1" fmla="val 18881085"/>
                  <a:gd name="adj2" fmla="val 0"/>
                  <a:gd name="adj3" fmla="val 15656"/>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2" name="이등변 삼각형 54"/>
              <p:cNvSpPr/>
              <p:nvPr/>
            </p:nvSpPr>
            <p:spPr>
              <a:xfrm rot="16200000">
                <a:off x="3839398" y="5106707"/>
                <a:ext cx="928675" cy="543591"/>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sp>
          <p:nvSpPr>
            <p:cNvPr id="40" name="막힌 원호 53"/>
            <p:cNvSpPr/>
            <p:nvPr/>
          </p:nvSpPr>
          <p:spPr>
            <a:xfrm rot="5400000">
              <a:off x="3042472" y="2392716"/>
              <a:ext cx="2597941" cy="2597942"/>
            </a:xfrm>
            <a:prstGeom prst="blockArc">
              <a:avLst>
                <a:gd name="adj1" fmla="val 18920761"/>
                <a:gd name="adj2" fmla="val 0"/>
                <a:gd name="adj3" fmla="val 15656"/>
              </a:avLst>
            </a:pr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1" name="이등변 삼각형 54"/>
            <p:cNvSpPr/>
            <p:nvPr/>
          </p:nvSpPr>
          <p:spPr>
            <a:xfrm rot="16200000">
              <a:off x="3836823" y="4596286"/>
              <a:ext cx="639677" cy="374429"/>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53" name="그룹 55"/>
            <p:cNvGrpSpPr/>
            <p:nvPr/>
          </p:nvGrpSpPr>
          <p:grpSpPr>
            <a:xfrm rot="2700000">
              <a:off x="3014044" y="2440244"/>
              <a:ext cx="2724959" cy="2597941"/>
              <a:chOff x="2686170" y="1907593"/>
              <a:chExt cx="3956060" cy="3771658"/>
            </a:xfrm>
            <a:solidFill>
              <a:srgbClr val="F68222"/>
            </a:solidFill>
          </p:grpSpPr>
          <p:sp>
            <p:nvSpPr>
              <p:cNvPr id="54" name="막힌 원호 56"/>
              <p:cNvSpPr/>
              <p:nvPr/>
            </p:nvSpPr>
            <p:spPr>
              <a:xfrm>
                <a:off x="2686170" y="1907593"/>
                <a:ext cx="3771658" cy="3771658"/>
              </a:xfrm>
              <a:prstGeom prst="blockArc">
                <a:avLst>
                  <a:gd name="adj1" fmla="val 18915861"/>
                  <a:gd name="adj2" fmla="val 0"/>
                  <a:gd name="adj3" fmla="val 15656"/>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5" name="이등변 삼각형 58"/>
              <p:cNvSpPr/>
              <p:nvPr/>
            </p:nvSpPr>
            <p:spPr>
              <a:xfrm rot="10800000">
                <a:off x="5713555" y="3789363"/>
                <a:ext cx="928675" cy="543591"/>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sp>
          <p:nvSpPr>
            <p:cNvPr id="44" name="이등변 삼각형 58"/>
            <p:cNvSpPr/>
            <p:nvPr/>
          </p:nvSpPr>
          <p:spPr>
            <a:xfrm rot="10800000">
              <a:off x="5124488" y="3698217"/>
              <a:ext cx="639677" cy="374429"/>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48" name="이등변 삼각형 62"/>
            <p:cNvSpPr/>
            <p:nvPr/>
          </p:nvSpPr>
          <p:spPr>
            <a:xfrm>
              <a:off x="2912190" y="3330349"/>
              <a:ext cx="639677" cy="374429"/>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67" name="Text Box 1038"/>
            <p:cNvSpPr txBox="1">
              <a:spLocks noChangeArrowheads="1"/>
            </p:cNvSpPr>
            <p:nvPr/>
          </p:nvSpPr>
          <p:spPr bwMode="auto">
            <a:xfrm>
              <a:off x="5570192" y="4158319"/>
              <a:ext cx="1758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spcBef>
                  <a:spcPct val="0"/>
                </a:spcBef>
              </a:pPr>
              <a:r>
                <a:rPr lang="en-US" altLang="en-US" sz="1800" dirty="0">
                  <a:solidFill>
                    <a:srgbClr val="F68222"/>
                  </a:solidFill>
                  <a:latin typeface="+mj-lt"/>
                </a:rPr>
                <a:t>Asset protection</a:t>
              </a:r>
            </a:p>
          </p:txBody>
        </p:sp>
        <p:sp>
          <p:nvSpPr>
            <p:cNvPr id="68" name="Text Box 1037"/>
            <p:cNvSpPr txBox="1">
              <a:spLocks noChangeArrowheads="1"/>
            </p:cNvSpPr>
            <p:nvPr/>
          </p:nvSpPr>
          <p:spPr bwMode="auto">
            <a:xfrm>
              <a:off x="4829327" y="4889778"/>
              <a:ext cx="1645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spcBef>
                  <a:spcPct val="0"/>
                </a:spcBef>
              </a:pPr>
              <a:r>
                <a:rPr lang="en-US" altLang="en-US" sz="1800" dirty="0">
                  <a:solidFill>
                    <a:srgbClr val="808080"/>
                  </a:solidFill>
                  <a:latin typeface="+mn-lt"/>
                </a:rPr>
                <a:t>Estate planning</a:t>
              </a:r>
            </a:p>
          </p:txBody>
        </p:sp>
        <p:sp>
          <p:nvSpPr>
            <p:cNvPr id="72" name="Text Box 1045"/>
            <p:cNvSpPr txBox="1">
              <a:spLocks noChangeArrowheads="1"/>
            </p:cNvSpPr>
            <p:nvPr/>
          </p:nvSpPr>
          <p:spPr bwMode="auto">
            <a:xfrm>
              <a:off x="3483451" y="3360519"/>
              <a:ext cx="1720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a:solidFill>
                    <a:schemeClr val="tx1"/>
                  </a:solidFill>
                  <a:latin typeface="Georgia" pitchFamily="18" charset="0"/>
                  <a:ea typeface="ＭＳ Ｐゴシック" charset="-128"/>
                </a:defRPr>
              </a:lvl1pPr>
              <a:lvl2pPr marL="742950" indent="-285750">
                <a:defRPr sz="1400">
                  <a:solidFill>
                    <a:schemeClr val="tx1"/>
                  </a:solidFill>
                  <a:latin typeface="Georgia" pitchFamily="18" charset="0"/>
                  <a:ea typeface="ＭＳ Ｐゴシック" charset="-128"/>
                </a:defRPr>
              </a:lvl2pPr>
              <a:lvl3pPr marL="1143000" indent="-228600">
                <a:defRPr sz="1400">
                  <a:solidFill>
                    <a:schemeClr val="tx1"/>
                  </a:solidFill>
                  <a:latin typeface="Georgia" pitchFamily="18" charset="0"/>
                  <a:ea typeface="ＭＳ Ｐゴシック" charset="-128"/>
                </a:defRPr>
              </a:lvl3pPr>
              <a:lvl4pPr marL="1600200" indent="-228600">
                <a:defRPr sz="1400">
                  <a:solidFill>
                    <a:schemeClr val="tx1"/>
                  </a:solidFill>
                  <a:latin typeface="Georgia" pitchFamily="18" charset="0"/>
                  <a:ea typeface="ＭＳ Ｐゴシック" charset="-128"/>
                </a:defRPr>
              </a:lvl4pPr>
              <a:lvl5pPr marL="2057400" indent="-228600">
                <a:defRPr sz="1400">
                  <a:solidFill>
                    <a:schemeClr val="tx1"/>
                  </a:solidFill>
                  <a:latin typeface="Georgia" pitchFamily="18" charset="0"/>
                  <a:ea typeface="ＭＳ Ｐゴシック" charset="-128"/>
                </a:defRPr>
              </a:lvl5pPr>
              <a:lvl6pPr marL="2514600" indent="-228600" eaLnBrk="0" fontAlgn="base" hangingPunct="0">
                <a:spcBef>
                  <a:spcPct val="50000"/>
                </a:spcBef>
                <a:spcAft>
                  <a:spcPct val="0"/>
                </a:spcAft>
                <a:defRPr sz="1400">
                  <a:solidFill>
                    <a:schemeClr val="tx1"/>
                  </a:solidFill>
                  <a:latin typeface="Georgia" pitchFamily="18" charset="0"/>
                  <a:ea typeface="ＭＳ Ｐゴシック" charset="-128"/>
                </a:defRPr>
              </a:lvl6pPr>
              <a:lvl7pPr marL="2971800" indent="-228600" eaLnBrk="0" fontAlgn="base" hangingPunct="0">
                <a:spcBef>
                  <a:spcPct val="50000"/>
                </a:spcBef>
                <a:spcAft>
                  <a:spcPct val="0"/>
                </a:spcAft>
                <a:defRPr sz="1400">
                  <a:solidFill>
                    <a:schemeClr val="tx1"/>
                  </a:solidFill>
                  <a:latin typeface="Georgia" pitchFamily="18" charset="0"/>
                  <a:ea typeface="ＭＳ Ｐゴシック" charset="-128"/>
                </a:defRPr>
              </a:lvl7pPr>
              <a:lvl8pPr marL="3429000" indent="-228600" eaLnBrk="0" fontAlgn="base" hangingPunct="0">
                <a:spcBef>
                  <a:spcPct val="50000"/>
                </a:spcBef>
                <a:spcAft>
                  <a:spcPct val="0"/>
                </a:spcAft>
                <a:defRPr sz="1400">
                  <a:solidFill>
                    <a:schemeClr val="tx1"/>
                  </a:solidFill>
                  <a:latin typeface="Georgia" pitchFamily="18" charset="0"/>
                  <a:ea typeface="ＭＳ Ｐゴシック" charset="-128"/>
                </a:defRPr>
              </a:lvl8pPr>
              <a:lvl9pPr marL="3886200" indent="-228600" eaLnBrk="0" fontAlgn="base" hangingPunct="0">
                <a:spcBef>
                  <a:spcPct val="50000"/>
                </a:spcBef>
                <a:spcAft>
                  <a:spcPct val="0"/>
                </a:spcAft>
                <a:defRPr sz="1400">
                  <a:solidFill>
                    <a:schemeClr val="tx1"/>
                  </a:solidFill>
                  <a:latin typeface="Georgia" pitchFamily="18" charset="0"/>
                  <a:ea typeface="ＭＳ Ｐゴシック" charset="-128"/>
                </a:defRPr>
              </a:lvl9pPr>
            </a:lstStyle>
            <a:p>
              <a:pPr algn="ctr">
                <a:spcBef>
                  <a:spcPct val="0"/>
                </a:spcBef>
              </a:pPr>
              <a:r>
                <a:rPr lang="en-US" altLang="en-US" sz="1800" dirty="0">
                  <a:solidFill>
                    <a:srgbClr val="000000"/>
                  </a:solidFill>
                  <a:latin typeface="+mj-lt"/>
                </a:rPr>
                <a:t>Comprehensive</a:t>
              </a:r>
            </a:p>
            <a:p>
              <a:pPr algn="ctr">
                <a:spcBef>
                  <a:spcPct val="0"/>
                </a:spcBef>
              </a:pPr>
              <a:r>
                <a:rPr lang="en-US" altLang="en-US" sz="1800" dirty="0">
                  <a:solidFill>
                    <a:srgbClr val="000000"/>
                  </a:solidFill>
                  <a:latin typeface="+mj-lt"/>
                </a:rPr>
                <a:t>financial plan</a:t>
              </a:r>
            </a:p>
          </p:txBody>
        </p:sp>
      </p:grpSp>
    </p:spTree>
    <p:extLst>
      <p:ext uri="{BB962C8B-B14F-4D97-AF65-F5344CB8AC3E}">
        <p14:creationId xmlns:p14="http://schemas.microsoft.com/office/powerpoint/2010/main" val="63734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2" name="Rectangle 4"/>
          <p:cNvSpPr>
            <a:spLocks noGrp="1" noChangeArrowheads="1"/>
          </p:cNvSpPr>
          <p:nvPr>
            <p:ph type="title"/>
          </p:nvPr>
        </p:nvSpPr>
        <p:spPr/>
        <p:txBody>
          <a:bodyPr/>
          <a:lstStyle/>
          <a:p>
            <a:r>
              <a:rPr lang="en-US" altLang="en-US" dirty="0"/>
              <a:t>A two-part plan to protect your assets</a:t>
            </a:r>
            <a:endParaRPr lang="en-US" dirty="0"/>
          </a:p>
        </p:txBody>
      </p:sp>
      <p:sp>
        <p:nvSpPr>
          <p:cNvPr id="2" name="Content Placeholder 1"/>
          <p:cNvSpPr>
            <a:spLocks noGrp="1"/>
          </p:cNvSpPr>
          <p:nvPr>
            <p:ph idx="1"/>
          </p:nvPr>
        </p:nvSpPr>
        <p:spPr/>
        <p:txBody>
          <a:bodyPr/>
          <a:lstStyle/>
          <a:p>
            <a:pPr marL="457200" indent="-457200">
              <a:buFont typeface="+mj-lt"/>
              <a:buAutoNum type="arabicPeriod"/>
            </a:pPr>
            <a:r>
              <a:rPr lang="en-US" sz="2800" dirty="0"/>
              <a:t>Minimize your risks now</a:t>
            </a:r>
          </a:p>
          <a:p>
            <a:pPr marL="457200" indent="-457200">
              <a:buFont typeface="+mj-lt"/>
              <a:buAutoNum type="arabicPeriod"/>
            </a:pPr>
            <a:r>
              <a:rPr lang="en-US" sz="2800" dirty="0">
                <a:solidFill>
                  <a:srgbClr val="000000"/>
                </a:solidFill>
              </a:rPr>
              <a:t>Put a protection plan in place — </a:t>
            </a:r>
            <a:br>
              <a:rPr lang="en-US" sz="2800" dirty="0">
                <a:solidFill>
                  <a:srgbClr val="000000"/>
                </a:solidFill>
              </a:rPr>
            </a:br>
            <a:r>
              <a:rPr lang="en-US" sz="2800" dirty="0">
                <a:solidFill>
                  <a:srgbClr val="62BC45"/>
                </a:solidFill>
                <a:latin typeface="+mj-lt"/>
              </a:rPr>
              <a:t>before</a:t>
            </a:r>
            <a:r>
              <a:rPr lang="en-US" sz="2800" dirty="0">
                <a:solidFill>
                  <a:srgbClr val="000000"/>
                </a:solidFill>
              </a:rPr>
              <a:t> something happens</a:t>
            </a:r>
            <a:endParaRPr lang="en-US" sz="28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3093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What asset protection is NOT</a:t>
            </a:r>
            <a:endParaRPr lang="en-US" dirty="0"/>
          </a:p>
        </p:txBody>
      </p:sp>
      <p:sp>
        <p:nvSpPr>
          <p:cNvPr id="3" name="Content Placeholder 2"/>
          <p:cNvSpPr>
            <a:spLocks noGrp="1"/>
          </p:cNvSpPr>
          <p:nvPr>
            <p:ph idx="1"/>
          </p:nvPr>
        </p:nvSpPr>
        <p:spPr/>
        <p:txBody>
          <a:bodyPr/>
          <a:lstStyle/>
          <a:p>
            <a:r>
              <a:rPr lang="en-US" sz="2800" dirty="0"/>
              <a:t>An excuse or vehicle for evading taxes</a:t>
            </a:r>
          </a:p>
          <a:p>
            <a:r>
              <a:rPr lang="en-US" sz="2800" dirty="0"/>
              <a:t>A method for hiding assets</a:t>
            </a:r>
          </a:p>
          <a:p>
            <a:r>
              <a:rPr lang="en-US" sz="2800" dirty="0"/>
              <a:t>A way to defraud creditors</a:t>
            </a:r>
          </a:p>
          <a:p>
            <a:endParaRPr lang="en-US" sz="2800" dirty="0"/>
          </a:p>
          <a:p>
            <a:endParaRPr lang="en-US" sz="2800" dirty="0"/>
          </a:p>
        </p:txBody>
      </p:sp>
      <p:sp>
        <p:nvSpPr>
          <p:cNvPr id="4" name="Text Placeholder 3"/>
          <p:cNvSpPr>
            <a:spLocks noGrp="1"/>
          </p:cNvSpPr>
          <p:nvPr>
            <p:ph type="body" sz="quarter" idx="10"/>
          </p:nvPr>
        </p:nvSpPr>
        <p:spPr/>
        <p:txBody>
          <a:bodyPr/>
          <a:lstStyle/>
          <a:p>
            <a:endParaRPr lang="en-US" altLang="en-US" dirty="0"/>
          </a:p>
        </p:txBody>
      </p:sp>
    </p:spTree>
    <p:extLst>
      <p:ext uri="{BB962C8B-B14F-4D97-AF65-F5344CB8AC3E}">
        <p14:creationId xmlns:p14="http://schemas.microsoft.com/office/powerpoint/2010/main" val="258510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0864-6243-8041-B4F0-DC3600A1E19D}"/>
              </a:ext>
            </a:extLst>
          </p:cNvPr>
          <p:cNvSpPr>
            <a:spLocks noGrp="1"/>
          </p:cNvSpPr>
          <p:nvPr>
            <p:ph type="title"/>
          </p:nvPr>
        </p:nvSpPr>
        <p:spPr/>
        <p:txBody>
          <a:bodyPr/>
          <a:lstStyle/>
          <a:p>
            <a:r>
              <a:rPr lang="en-US"/>
              <a:t>Determining what’s at risk</a:t>
            </a:r>
            <a:endParaRPr lang="en-US" dirty="0"/>
          </a:p>
        </p:txBody>
      </p:sp>
      <p:sp>
        <p:nvSpPr>
          <p:cNvPr id="4" name="Text Placeholder 3">
            <a:extLst>
              <a:ext uri="{FF2B5EF4-FFF2-40B4-BE49-F238E27FC236}">
                <a16:creationId xmlns:a16="http://schemas.microsoft.com/office/drawing/2014/main" id="{4D08CBF7-FDED-8842-8BCF-B406214AEDBD}"/>
              </a:ext>
            </a:extLst>
          </p:cNvPr>
          <p:cNvSpPr>
            <a:spLocks noGrp="1"/>
          </p:cNvSpPr>
          <p:nvPr>
            <p:ph type="body" sz="quarter" idx="10"/>
          </p:nvPr>
        </p:nvSpPr>
        <p:spPr/>
        <p:txBody>
          <a:bodyPr/>
          <a:lstStyle/>
          <a:p>
            <a:r>
              <a:rPr lang="en-US" dirty="0"/>
              <a:t> </a:t>
            </a:r>
          </a:p>
        </p:txBody>
      </p:sp>
      <p:grpSp>
        <p:nvGrpSpPr>
          <p:cNvPr id="16" name="Group 15">
            <a:extLst>
              <a:ext uri="{FF2B5EF4-FFF2-40B4-BE49-F238E27FC236}">
                <a16:creationId xmlns:a16="http://schemas.microsoft.com/office/drawing/2014/main" id="{9B69C9B5-292A-4FDD-B209-FF94182DC1B9}"/>
              </a:ext>
            </a:extLst>
          </p:cNvPr>
          <p:cNvGrpSpPr/>
          <p:nvPr/>
        </p:nvGrpSpPr>
        <p:grpSpPr>
          <a:xfrm>
            <a:off x="670093" y="2533475"/>
            <a:ext cx="7635707" cy="1769583"/>
            <a:chOff x="670093" y="2533475"/>
            <a:chExt cx="7635707" cy="1769583"/>
          </a:xfrm>
        </p:grpSpPr>
        <p:pic>
          <p:nvPicPr>
            <p:cNvPr id="24" name="Picture 23">
              <a:extLst>
                <a:ext uri="{FF2B5EF4-FFF2-40B4-BE49-F238E27FC236}">
                  <a16:creationId xmlns:a16="http://schemas.microsoft.com/office/drawing/2014/main" id="{F935A848-DCD3-46E6-A7B4-5EF2BA01243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0093" y="2533475"/>
              <a:ext cx="7635707" cy="1769583"/>
            </a:xfrm>
            <a:prstGeom prst="rect">
              <a:avLst/>
            </a:prstGeom>
            <a:effectLst>
              <a:outerShdw blurRad="508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74EF2A15-B000-4A77-B926-F2F970E0FA04}"/>
                </a:ext>
              </a:extLst>
            </p:cNvPr>
            <p:cNvGrpSpPr/>
            <p:nvPr/>
          </p:nvGrpSpPr>
          <p:grpSpPr>
            <a:xfrm>
              <a:off x="874886" y="3056934"/>
              <a:ext cx="7226121" cy="696158"/>
              <a:chOff x="844131" y="3056934"/>
              <a:chExt cx="7226121" cy="696158"/>
            </a:xfrm>
          </p:grpSpPr>
          <p:sp>
            <p:nvSpPr>
              <p:cNvPr id="26" name="Rectangle 25">
                <a:extLst>
                  <a:ext uri="{FF2B5EF4-FFF2-40B4-BE49-F238E27FC236}">
                    <a16:creationId xmlns:a16="http://schemas.microsoft.com/office/drawing/2014/main" id="{302DE943-7B16-4BF5-9DEB-FF62345632C9}"/>
                  </a:ext>
                </a:extLst>
              </p:cNvPr>
              <p:cNvSpPr/>
              <p:nvPr/>
            </p:nvSpPr>
            <p:spPr bwMode="auto">
              <a:xfrm>
                <a:off x="844131" y="3056934"/>
                <a:ext cx="1431185"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400" b="1" dirty="0">
                    <a:solidFill>
                      <a:srgbClr val="FFFFFF"/>
                    </a:solidFill>
                    <a:latin typeface="Segoe Print" panose="02000600000000000000" pitchFamily="2" charset="0"/>
                    <a:ea typeface="ＭＳ Ｐゴシック" charset="0"/>
                    <a:cs typeface="ＭＳ Ｐゴシック" charset="0"/>
                  </a:rPr>
                  <a:t>Total assets</a:t>
                </a:r>
              </a:p>
            </p:txBody>
          </p:sp>
          <p:sp>
            <p:nvSpPr>
              <p:cNvPr id="27" name="Rectangle 26">
                <a:extLst>
                  <a:ext uri="{FF2B5EF4-FFF2-40B4-BE49-F238E27FC236}">
                    <a16:creationId xmlns:a16="http://schemas.microsoft.com/office/drawing/2014/main" id="{36CA0904-FE9C-4112-9C7C-E1332FDF51F5}"/>
                  </a:ext>
                </a:extLst>
              </p:cNvPr>
              <p:cNvSpPr/>
              <p:nvPr/>
            </p:nvSpPr>
            <p:spPr bwMode="auto">
              <a:xfrm>
                <a:off x="2041755" y="3056934"/>
                <a:ext cx="484410"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800" b="1" dirty="0">
                    <a:solidFill>
                      <a:srgbClr val="FFFFFF"/>
                    </a:solidFill>
                    <a:latin typeface="Segoe Print" panose="02000600000000000000" pitchFamily="2" charset="0"/>
                    <a:ea typeface="ＭＳ Ｐゴシック" charset="0"/>
                    <a:cs typeface="ＭＳ Ｐゴシック" charset="0"/>
                  </a:rPr>
                  <a:t>-</a:t>
                </a:r>
              </a:p>
            </p:txBody>
          </p:sp>
          <p:sp>
            <p:nvSpPr>
              <p:cNvPr id="28" name="Rectangle 27">
                <a:extLst>
                  <a:ext uri="{FF2B5EF4-FFF2-40B4-BE49-F238E27FC236}">
                    <a16:creationId xmlns:a16="http://schemas.microsoft.com/office/drawing/2014/main" id="{A0F403AF-8D6D-4B40-B22D-B86F2BEB7BB5}"/>
                  </a:ext>
                </a:extLst>
              </p:cNvPr>
              <p:cNvSpPr/>
              <p:nvPr/>
            </p:nvSpPr>
            <p:spPr bwMode="auto">
              <a:xfrm>
                <a:off x="2432173" y="3056934"/>
                <a:ext cx="1717206"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400" b="1" dirty="0">
                    <a:solidFill>
                      <a:srgbClr val="FFFFFF"/>
                    </a:solidFill>
                    <a:latin typeface="Segoe Print" panose="02000600000000000000" pitchFamily="2" charset="0"/>
                    <a:ea typeface="ＭＳ Ｐゴシック" charset="0"/>
                    <a:cs typeface="ＭＳ Ｐゴシック" charset="0"/>
                  </a:rPr>
                  <a:t>Liabilities</a:t>
                </a:r>
              </a:p>
            </p:txBody>
          </p:sp>
          <p:sp>
            <p:nvSpPr>
              <p:cNvPr id="29" name="Rectangle 28">
                <a:extLst>
                  <a:ext uri="{FF2B5EF4-FFF2-40B4-BE49-F238E27FC236}">
                    <a16:creationId xmlns:a16="http://schemas.microsoft.com/office/drawing/2014/main" id="{BBFF7EA4-7B83-45BC-BA1C-868462138BD1}"/>
                  </a:ext>
                </a:extLst>
              </p:cNvPr>
              <p:cNvSpPr/>
              <p:nvPr/>
            </p:nvSpPr>
            <p:spPr bwMode="auto">
              <a:xfrm>
                <a:off x="4126651" y="3056934"/>
                <a:ext cx="484410"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800" b="1" dirty="0">
                    <a:solidFill>
                      <a:srgbClr val="FFFFFF"/>
                    </a:solidFill>
                    <a:latin typeface="Segoe Print" panose="02000600000000000000" pitchFamily="2" charset="0"/>
                    <a:ea typeface="ＭＳ Ｐゴシック" charset="0"/>
                    <a:cs typeface="ＭＳ Ｐゴシック" charset="0"/>
                  </a:rPr>
                  <a:t>-</a:t>
                </a:r>
              </a:p>
            </p:txBody>
          </p:sp>
          <p:sp>
            <p:nvSpPr>
              <p:cNvPr id="30" name="Rectangle 29">
                <a:extLst>
                  <a:ext uri="{FF2B5EF4-FFF2-40B4-BE49-F238E27FC236}">
                    <a16:creationId xmlns:a16="http://schemas.microsoft.com/office/drawing/2014/main" id="{BAD785C3-2A35-47B6-BA0A-52A8C83EBC7B}"/>
                  </a:ext>
                </a:extLst>
              </p:cNvPr>
              <p:cNvSpPr/>
              <p:nvPr/>
            </p:nvSpPr>
            <p:spPr bwMode="auto">
              <a:xfrm>
                <a:off x="4598409" y="3056934"/>
                <a:ext cx="1431185" cy="696158"/>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0682" tIns="40341" rIns="80682" bIns="40341" numCol="1" rtlCol="0" anchor="ctr" anchorCtr="0" compatLnSpc="1">
                <a:prstTxWarp prst="textNoShape">
                  <a:avLst/>
                </a:prstTxWarp>
              </a:bodyPr>
              <a:lstStyle/>
              <a:p>
                <a:pPr defTabSz="899320"/>
                <a:r>
                  <a:rPr lang="en-US" sz="2000" b="1" dirty="0">
                    <a:solidFill>
                      <a:srgbClr val="00B0F0"/>
                    </a:solidFill>
                    <a:latin typeface="Segoe Print" panose="02000600000000000000" pitchFamily="2" charset="0"/>
                    <a:ea typeface="ＭＳ Ｐゴシック" charset="0"/>
                    <a:cs typeface="ＭＳ Ｐゴシック" charset="0"/>
                  </a:rPr>
                  <a:t>Creditor-protected assets</a:t>
                </a:r>
              </a:p>
            </p:txBody>
          </p:sp>
          <p:sp>
            <p:nvSpPr>
              <p:cNvPr id="31" name="Rectangle 30">
                <a:extLst>
                  <a:ext uri="{FF2B5EF4-FFF2-40B4-BE49-F238E27FC236}">
                    <a16:creationId xmlns:a16="http://schemas.microsoft.com/office/drawing/2014/main" id="{17A52A5A-620F-40DF-8EC7-EE90347131B9}"/>
                  </a:ext>
                </a:extLst>
              </p:cNvPr>
              <p:cNvSpPr/>
              <p:nvPr/>
            </p:nvSpPr>
            <p:spPr bwMode="auto">
              <a:xfrm>
                <a:off x="6142178" y="3056934"/>
                <a:ext cx="484410"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3200" b="1" dirty="0">
                    <a:solidFill>
                      <a:srgbClr val="FFFFFF"/>
                    </a:solidFill>
                    <a:latin typeface="Segoe Print" panose="02000600000000000000" pitchFamily="2" charset="0"/>
                    <a:ea typeface="ＭＳ Ｐゴシック" charset="0"/>
                    <a:cs typeface="ＭＳ Ｐゴシック" charset="0"/>
                  </a:rPr>
                  <a:t>=</a:t>
                </a:r>
              </a:p>
            </p:txBody>
          </p:sp>
          <p:sp>
            <p:nvSpPr>
              <p:cNvPr id="32" name="Rectangle 31">
                <a:extLst>
                  <a:ext uri="{FF2B5EF4-FFF2-40B4-BE49-F238E27FC236}">
                    <a16:creationId xmlns:a16="http://schemas.microsoft.com/office/drawing/2014/main" id="{236895BE-1AAC-4EB2-8239-F7C52EC029AB}"/>
                  </a:ext>
                </a:extLst>
              </p:cNvPr>
              <p:cNvSpPr/>
              <p:nvPr/>
            </p:nvSpPr>
            <p:spPr bwMode="auto">
              <a:xfrm>
                <a:off x="6639067" y="3056934"/>
                <a:ext cx="1431185" cy="696158"/>
              </a:xfrm>
              <a:prstGeom prst="rect">
                <a:avLst/>
              </a:prstGeom>
              <a:no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US" sz="2400" b="1" dirty="0">
                    <a:solidFill>
                      <a:srgbClr val="FFFFFF"/>
                    </a:solidFill>
                    <a:latin typeface="Segoe Print" panose="02000600000000000000" pitchFamily="2" charset="0"/>
                    <a:ea typeface="ＭＳ Ｐゴシック" charset="0"/>
                    <a:cs typeface="ＭＳ Ｐゴシック" charset="0"/>
                  </a:rPr>
                  <a:t>Assets </a:t>
                </a:r>
                <a:br>
                  <a:rPr lang="en-US" sz="2400" b="1" dirty="0">
                    <a:solidFill>
                      <a:srgbClr val="FFFFFF"/>
                    </a:solidFill>
                    <a:latin typeface="Segoe Print" panose="02000600000000000000" pitchFamily="2" charset="0"/>
                    <a:ea typeface="ＭＳ Ｐゴシック" charset="0"/>
                    <a:cs typeface="ＭＳ Ｐゴシック" charset="0"/>
                  </a:rPr>
                </a:br>
                <a:r>
                  <a:rPr lang="en-US" sz="2400" b="1" dirty="0">
                    <a:solidFill>
                      <a:srgbClr val="FFFFFF"/>
                    </a:solidFill>
                    <a:latin typeface="Segoe Print" panose="02000600000000000000" pitchFamily="2" charset="0"/>
                    <a:ea typeface="ＭＳ Ｐゴシック" charset="0"/>
                    <a:cs typeface="ＭＳ Ｐゴシック" charset="0"/>
                  </a:rPr>
                  <a:t>at risk</a:t>
                </a:r>
              </a:p>
            </p:txBody>
          </p:sp>
        </p:grpSp>
      </p:grpSp>
    </p:spTree>
    <p:extLst>
      <p:ext uri="{BB962C8B-B14F-4D97-AF65-F5344CB8AC3E}">
        <p14:creationId xmlns:p14="http://schemas.microsoft.com/office/powerpoint/2010/main" val="422289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10/24/2018 5:58:03 PM"/>
</p:tagLst>
</file>

<file path=ppt/tags/tag2.xml><?xml version="1.0" encoding="utf-8"?>
<p:tagLst xmlns:a="http://schemas.openxmlformats.org/drawingml/2006/main" xmlns:r="http://schemas.openxmlformats.org/officeDocument/2006/relationships" xmlns:p="http://schemas.openxmlformats.org/presentationml/2006/main">
  <p:tag name="SELTIME" val="10/5/2018 5:09:11 PM"/>
</p:tagLst>
</file>

<file path=ppt/tags/tag3.xml><?xml version="1.0" encoding="utf-8"?>
<p:tagLst xmlns:a="http://schemas.openxmlformats.org/drawingml/2006/main" xmlns:r="http://schemas.openxmlformats.org/officeDocument/2006/relationships" xmlns:p="http://schemas.openxmlformats.org/presentationml/2006/main">
  <p:tag name="SELTIME" val="10/18/2021 2:28:47 PM"/>
</p:tagLst>
</file>

<file path=ppt/tags/tag4.xml><?xml version="1.0" encoding="utf-8"?>
<p:tagLst xmlns:a="http://schemas.openxmlformats.org/drawingml/2006/main" xmlns:r="http://schemas.openxmlformats.org/officeDocument/2006/relationships" xmlns:p="http://schemas.openxmlformats.org/presentationml/2006/main">
  <p:tag name="SELTIME" val="10/5/2018 5:09:09 PM"/>
</p:tagLst>
</file>

<file path=ppt/tags/tag5.xml><?xml version="1.0" encoding="utf-8"?>
<p:tagLst xmlns:a="http://schemas.openxmlformats.org/drawingml/2006/main" xmlns:r="http://schemas.openxmlformats.org/officeDocument/2006/relationships" xmlns:p="http://schemas.openxmlformats.org/presentationml/2006/main">
  <p:tag name="SELTIME" val="10/5/2018 5:07:43 PM"/>
</p:tagLst>
</file>

<file path=ppt/tags/tag6.xml><?xml version="1.0" encoding="utf-8"?>
<p:tagLst xmlns:a="http://schemas.openxmlformats.org/drawingml/2006/main" xmlns:r="http://schemas.openxmlformats.org/officeDocument/2006/relationships" xmlns:p="http://schemas.openxmlformats.org/presentationml/2006/main">
  <p:tag name="SELTIME" val="10/5/2018 5:09:37 PM"/>
</p:tagLst>
</file>

<file path=ppt/tags/tag7.xml><?xml version="1.0" encoding="utf-8"?>
<p:tagLst xmlns:a="http://schemas.openxmlformats.org/drawingml/2006/main" xmlns:r="http://schemas.openxmlformats.org/officeDocument/2006/relationships" xmlns:p="http://schemas.openxmlformats.org/presentationml/2006/main">
  <p:tag name="SELTIME" val="10/5/2018 5:08:26 P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source sans pro and ligh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lgn="ctr">
          <a:spcBef>
            <a:spcPct val="0"/>
          </a:spcBef>
          <a:spcAft>
            <a:spcPct val="25000"/>
          </a:spcAft>
          <a:buClr>
            <a:srgbClr val="FFFF99"/>
          </a:buClr>
          <a:tabLst>
            <a:tab pos="3886200" algn="dec"/>
            <a:tab pos="5032375" algn="dec"/>
            <a:tab pos="6169025" algn="dec"/>
            <a:tab pos="7315200" algn="dec"/>
          </a:tabLst>
          <a:defRPr sz="2000" dirty="0">
            <a:solidFill>
              <a:srgbClr val="000000"/>
            </a:solidFill>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urce sans pro and ligh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5052963a-5adf-4a8b-8b54-f5449d3cb30d" isdomainofvalue="False" dataSourceId="56c2291a-585f-4892-b388-a0ed4476153f"/>
</file>

<file path=customXml/item2.xml><?xml version="1.0" encoding="utf-8"?>
<VariableListDefinition name="Computed" displayName="Computed" id="3eb755e0-a6e5-4ab2-9d7e-ccf155ae6f41" isdomainofvalue="False" dataSourceId="c7c4a4b2-3c35-447c-af86-8b84c97e8338"/>
</file>

<file path=customXml/item3.xml><?xml version="1.0" encoding="utf-8"?>
<VariableList UniqueId="3eb755e0-a6e5-4ab2-9d7e-ccf155ae6f41" Name="Computed" ContentType="XML" MajorVersion="0" MinorVersion="1" isLocalCopy="False" IsBaseObject="False" DataSourceId="c7c4a4b2-3c35-447c-af86-8b84c97e8338" DataSourceMajorVersion="0" DataSourceMinorVersion="1"/>
</file>

<file path=customXml/item4.xml><?xml version="1.0" encoding="utf-8"?>
<VariableListDefinition name="System" displayName="System" id="29426056-8fe3-4967-98c5-ec222ab59c0c" isdomainofvalue="False" dataSourceId="5d27bd82-b637-4c34-825b-5f8a5a52300b"/>
</file>

<file path=customXml/item5.xml><?xml version="1.0" encoding="utf-8"?>
<AllExternalAdhocVariableMappings/>
</file>

<file path=customXml/item6.xml><?xml version="1.0" encoding="utf-8"?>
<VariableList UniqueId="5052963a-5adf-4a8b-8b54-f5449d3cb30d" Name="AD_HOC" ContentType="XML" MajorVersion="0" MinorVersion="1" isLocalCopy="False" IsBaseObject="False" DataSourceId="56c2291a-585f-4892-b388-a0ed4476153f" DataSourceMajorVersion="0" DataSourceMinorVersion="1"/>
</file>

<file path=customXml/item7.xml><?xml version="1.0" encoding="utf-8"?>
<VariableList UniqueId="29426056-8fe3-4967-98c5-ec222ab59c0c" Name="System" ContentType="XML" MajorVersion="0" MinorVersion="1" isLocalCopy="False" IsBaseObject="False" DataSourceId="5d27bd82-b637-4c34-825b-5f8a5a52300b" DataSourceMajorVersion="0" DataSourceMinorVersion="1"/>
</file>

<file path=customXml/itemProps1.xml><?xml version="1.0" encoding="utf-8"?>
<ds:datastoreItem xmlns:ds="http://schemas.openxmlformats.org/officeDocument/2006/customXml" ds:itemID="{2486D480-B7FB-4504-A303-ED780E5FBB15}">
  <ds:schemaRefs/>
</ds:datastoreItem>
</file>

<file path=customXml/itemProps2.xml><?xml version="1.0" encoding="utf-8"?>
<ds:datastoreItem xmlns:ds="http://schemas.openxmlformats.org/officeDocument/2006/customXml" ds:itemID="{F8792292-ED79-4EFC-B22B-50747D8D474F}">
  <ds:schemaRefs/>
</ds:datastoreItem>
</file>

<file path=customXml/itemProps3.xml><?xml version="1.0" encoding="utf-8"?>
<ds:datastoreItem xmlns:ds="http://schemas.openxmlformats.org/officeDocument/2006/customXml" ds:itemID="{AC2655CA-DEAE-4E38-BB68-519A3B7DCB13}">
  <ds:schemaRefs/>
</ds:datastoreItem>
</file>

<file path=customXml/itemProps4.xml><?xml version="1.0" encoding="utf-8"?>
<ds:datastoreItem xmlns:ds="http://schemas.openxmlformats.org/officeDocument/2006/customXml" ds:itemID="{201BC9E4-4EE6-445A-8FBE-C72B3CD5322B}">
  <ds:schemaRefs/>
</ds:datastoreItem>
</file>

<file path=customXml/itemProps5.xml><?xml version="1.0" encoding="utf-8"?>
<ds:datastoreItem xmlns:ds="http://schemas.openxmlformats.org/officeDocument/2006/customXml" ds:itemID="{283DF090-58D5-4C24-91ED-984D3E0EE2B4}">
  <ds:schemaRefs/>
</ds:datastoreItem>
</file>

<file path=customXml/itemProps6.xml><?xml version="1.0" encoding="utf-8"?>
<ds:datastoreItem xmlns:ds="http://schemas.openxmlformats.org/officeDocument/2006/customXml" ds:itemID="{74A2318E-923D-4656-BD12-D376A3C44EDB}">
  <ds:schemaRefs/>
</ds:datastoreItem>
</file>

<file path=customXml/itemProps7.xml><?xml version="1.0" encoding="utf-8"?>
<ds:datastoreItem xmlns:ds="http://schemas.openxmlformats.org/officeDocument/2006/customXml" ds:itemID="{42AA3BAD-8FF3-46E6-B47A-E1618847AE0D}">
  <ds:schemaRefs/>
</ds:datastoreItem>
</file>

<file path=docProps/app.xml><?xml version="1.0" encoding="utf-8"?>
<Properties xmlns="http://schemas.openxmlformats.org/officeDocument/2006/extended-properties" xmlns:vt="http://schemas.openxmlformats.org/officeDocument/2006/docPropsVTypes">
  <Template/>
  <TotalTime>729</TotalTime>
  <Words>4652</Words>
  <Application>Microsoft Office PowerPoint</Application>
  <PresentationFormat>On-screen Show (4:3)</PresentationFormat>
  <Paragraphs>286</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Black</vt:lpstr>
      <vt:lpstr>Arial Narrow</vt:lpstr>
      <vt:lpstr>Courier New</vt:lpstr>
      <vt:lpstr>Gotham C1 Head</vt:lpstr>
      <vt:lpstr>Gotham C2 Text</vt:lpstr>
      <vt:lpstr>Segoe Print</vt:lpstr>
      <vt:lpstr>Source Sans Pro</vt:lpstr>
      <vt:lpstr>Source Sans Pro Light</vt:lpstr>
      <vt:lpstr>Times</vt:lpstr>
      <vt:lpstr>Times New Roman</vt:lpstr>
      <vt:lpstr>2015_PI_WM_template</vt:lpstr>
      <vt:lpstr>Strategies to safeguard  your wealth</vt:lpstr>
      <vt:lpstr>Protect what’s yours — Strategies to safeguard your wealth</vt:lpstr>
      <vt:lpstr>Asset protection:  Preserving your net worth</vt:lpstr>
      <vt:lpstr>Lawsuits are unpredictable</vt:lpstr>
      <vt:lpstr>Asset protection:  Everyone needs a plan</vt:lpstr>
      <vt:lpstr>A critical part of a financial plan</vt:lpstr>
      <vt:lpstr>A two-part plan to protect your assets</vt:lpstr>
      <vt:lpstr>What asset protection is NOT</vt:lpstr>
      <vt:lpstr>Determining what’s at risk</vt:lpstr>
      <vt:lpstr>Build your protection plan</vt:lpstr>
      <vt:lpstr>Start with the basics </vt:lpstr>
      <vt:lpstr>Are your retirement savings protected?</vt:lpstr>
      <vt:lpstr>How college savings are protected</vt:lpstr>
      <vt:lpstr>What about life insurance  and annuities?</vt:lpstr>
      <vt:lpstr>Is your business putting personal  assets at risk?</vt:lpstr>
      <vt:lpstr>Structuring your business</vt:lpstr>
      <vt:lpstr>LLC case example:  Private medical practice</vt:lpstr>
      <vt:lpstr>LLC case example:  Multiple real estate holdings</vt:lpstr>
      <vt:lpstr>Using trusts to protect your assets</vt:lpstr>
      <vt:lpstr>Your action plan</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tax-smart strategies  of successful women in retirement</dc:title>
  <dc:creator>Steve Madero</dc:creator>
  <cp:lastModifiedBy>Robert Linskey</cp:lastModifiedBy>
  <cp:revision>458</cp:revision>
  <cp:lastPrinted>2018-10-24T21:40:44Z</cp:lastPrinted>
  <dcterms:created xsi:type="dcterms:W3CDTF">2016-09-14T13:23:21Z</dcterms:created>
  <dcterms:modified xsi:type="dcterms:W3CDTF">2022-10-05T20:46:16Z</dcterms:modified>
</cp:coreProperties>
</file>