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20"/>
  </p:sldMasterIdLst>
  <p:notesMasterIdLst>
    <p:notesMasterId r:id="rId48"/>
  </p:notesMasterIdLst>
  <p:handoutMasterIdLst>
    <p:handoutMasterId r:id="rId49"/>
  </p:handoutMasterIdLst>
  <p:sldIdLst>
    <p:sldId id="794" r:id="rId21"/>
    <p:sldId id="868" r:id="rId22"/>
    <p:sldId id="932" r:id="rId23"/>
    <p:sldId id="926" r:id="rId24"/>
    <p:sldId id="893" r:id="rId25"/>
    <p:sldId id="935" r:id="rId26"/>
    <p:sldId id="905" r:id="rId27"/>
    <p:sldId id="258" r:id="rId28"/>
    <p:sldId id="934" r:id="rId29"/>
    <p:sldId id="873" r:id="rId30"/>
    <p:sldId id="921" r:id="rId31"/>
    <p:sldId id="875" r:id="rId32"/>
    <p:sldId id="876" r:id="rId33"/>
    <p:sldId id="931" r:id="rId34"/>
    <p:sldId id="877" r:id="rId35"/>
    <p:sldId id="916" r:id="rId36"/>
    <p:sldId id="908" r:id="rId37"/>
    <p:sldId id="882" r:id="rId38"/>
    <p:sldId id="892" r:id="rId39"/>
    <p:sldId id="884" r:id="rId40"/>
    <p:sldId id="933" r:id="rId41"/>
    <p:sldId id="898" r:id="rId42"/>
    <p:sldId id="929" r:id="rId43"/>
    <p:sldId id="888" r:id="rId44"/>
    <p:sldId id="889" r:id="rId45"/>
    <p:sldId id="891" r:id="rId46"/>
    <p:sldId id="822" r:id="rId47"/>
  </p:sldIdLst>
  <p:sldSz cx="9144000" cy="6858000" type="screen4x3"/>
  <p:notesSz cx="7315200" cy="9601200"/>
  <p:custDataLst>
    <p:custData r:id="rId19"/>
    <p:custData r:id="rId1"/>
    <p:custData r:id="rId14"/>
    <p:custData r:id="rId3"/>
    <p:custData r:id="rId6"/>
    <p:custData r:id="rId16"/>
    <p:custData r:id="rId7"/>
    <p:custData r:id="rId10"/>
    <p:custData r:id="rId11"/>
    <p:custData r:id="rId2"/>
    <p:custData r:id="rId13"/>
    <p:custData r:id="rId15"/>
    <p:custData r:id="rId9"/>
    <p:custData r:id="rId5"/>
    <p:custData r:id="rId12"/>
    <p:custData r:id="rId18"/>
    <p:custData r:id="rId8"/>
    <p:custData r:id="rId17"/>
    <p:custData r:id="rId4"/>
  </p:custDataLst>
  <p:defaultTextStyle>
    <a:defPPr>
      <a:defRPr lang="en-US"/>
    </a:defPPr>
    <a:lvl1pPr algn="ctr" rtl="0" fontAlgn="base">
      <a:spcBef>
        <a:spcPct val="0"/>
      </a:spcBef>
      <a:spcAft>
        <a:spcPct val="0"/>
      </a:spcAft>
      <a:defRPr sz="1765" kern="1200">
        <a:solidFill>
          <a:schemeClr val="tx1"/>
        </a:solidFill>
        <a:latin typeface="Gotham C2 Text" pitchFamily="50" charset="0"/>
        <a:ea typeface="ＭＳ Ｐゴシック" charset="-128"/>
        <a:cs typeface="+mn-cs"/>
      </a:defRPr>
    </a:lvl1pPr>
    <a:lvl2pPr marL="403388" algn="ctr" rtl="0" fontAlgn="base">
      <a:spcBef>
        <a:spcPct val="0"/>
      </a:spcBef>
      <a:spcAft>
        <a:spcPct val="0"/>
      </a:spcAft>
      <a:defRPr sz="1765" kern="1200">
        <a:solidFill>
          <a:schemeClr val="tx1"/>
        </a:solidFill>
        <a:latin typeface="Gotham C2 Text" pitchFamily="50" charset="0"/>
        <a:ea typeface="ＭＳ Ｐゴシック" charset="-128"/>
        <a:cs typeface="+mn-cs"/>
      </a:defRPr>
    </a:lvl2pPr>
    <a:lvl3pPr marL="806775" algn="ctr" rtl="0" fontAlgn="base">
      <a:spcBef>
        <a:spcPct val="0"/>
      </a:spcBef>
      <a:spcAft>
        <a:spcPct val="0"/>
      </a:spcAft>
      <a:defRPr sz="1765" kern="1200">
        <a:solidFill>
          <a:schemeClr val="tx1"/>
        </a:solidFill>
        <a:latin typeface="Gotham C2 Text" pitchFamily="50" charset="0"/>
        <a:ea typeface="ＭＳ Ｐゴシック" charset="-128"/>
        <a:cs typeface="+mn-cs"/>
      </a:defRPr>
    </a:lvl3pPr>
    <a:lvl4pPr marL="1210163" algn="ctr" rtl="0" fontAlgn="base">
      <a:spcBef>
        <a:spcPct val="0"/>
      </a:spcBef>
      <a:spcAft>
        <a:spcPct val="0"/>
      </a:spcAft>
      <a:defRPr sz="1765" kern="1200">
        <a:solidFill>
          <a:schemeClr val="tx1"/>
        </a:solidFill>
        <a:latin typeface="Gotham C2 Text" pitchFamily="50" charset="0"/>
        <a:ea typeface="ＭＳ Ｐゴシック" charset="-128"/>
        <a:cs typeface="+mn-cs"/>
      </a:defRPr>
    </a:lvl4pPr>
    <a:lvl5pPr marL="1613550" algn="ctr" rtl="0" fontAlgn="base">
      <a:spcBef>
        <a:spcPct val="0"/>
      </a:spcBef>
      <a:spcAft>
        <a:spcPct val="0"/>
      </a:spcAft>
      <a:defRPr sz="1765" kern="1200">
        <a:solidFill>
          <a:schemeClr val="tx1"/>
        </a:solidFill>
        <a:latin typeface="Gotham C2 Text" pitchFamily="50" charset="0"/>
        <a:ea typeface="ＭＳ Ｐゴシック" charset="-128"/>
        <a:cs typeface="+mn-cs"/>
      </a:defRPr>
    </a:lvl5pPr>
    <a:lvl6pPr marL="2016938" algn="l" defTabSz="806775" rtl="0" eaLnBrk="1" latinLnBrk="0" hangingPunct="1">
      <a:defRPr sz="1765" kern="1200">
        <a:solidFill>
          <a:schemeClr val="tx1"/>
        </a:solidFill>
        <a:latin typeface="Gotham C2 Text" pitchFamily="50" charset="0"/>
        <a:ea typeface="ＭＳ Ｐゴシック" charset="-128"/>
        <a:cs typeface="+mn-cs"/>
      </a:defRPr>
    </a:lvl6pPr>
    <a:lvl7pPr marL="2420325" algn="l" defTabSz="806775" rtl="0" eaLnBrk="1" latinLnBrk="0" hangingPunct="1">
      <a:defRPr sz="1765" kern="1200">
        <a:solidFill>
          <a:schemeClr val="tx1"/>
        </a:solidFill>
        <a:latin typeface="Gotham C2 Text" pitchFamily="50" charset="0"/>
        <a:ea typeface="ＭＳ Ｐゴシック" charset="-128"/>
        <a:cs typeface="+mn-cs"/>
      </a:defRPr>
    </a:lvl7pPr>
    <a:lvl8pPr marL="2823713" algn="l" defTabSz="806775" rtl="0" eaLnBrk="1" latinLnBrk="0" hangingPunct="1">
      <a:defRPr sz="1765" kern="1200">
        <a:solidFill>
          <a:schemeClr val="tx1"/>
        </a:solidFill>
        <a:latin typeface="Gotham C2 Text" pitchFamily="50" charset="0"/>
        <a:ea typeface="ＭＳ Ｐゴシック" charset="-128"/>
        <a:cs typeface="+mn-cs"/>
      </a:defRPr>
    </a:lvl8pPr>
    <a:lvl9pPr marL="3227100" algn="l" defTabSz="806775" rtl="0" eaLnBrk="1" latinLnBrk="0" hangingPunct="1">
      <a:defRPr sz="1765"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074" userDrawn="1">
          <p15:clr>
            <a:srgbClr val="A4A3A4"/>
          </p15:clr>
        </p15:guide>
        <p15:guide id="2" orient="horz" pos="3935" userDrawn="1">
          <p15:clr>
            <a:srgbClr val="A4A3A4"/>
          </p15:clr>
        </p15:guide>
        <p15:guide id="3" orient="horz" pos="4152" userDrawn="1">
          <p15:clr>
            <a:srgbClr val="A4A3A4"/>
          </p15:clr>
        </p15:guide>
        <p15:guide id="4" orient="horz" pos="3504" userDrawn="1">
          <p15:clr>
            <a:srgbClr val="A4A3A4"/>
          </p15:clr>
        </p15:guide>
        <p15:guide id="5" orient="horz" pos="384" userDrawn="1">
          <p15:clr>
            <a:srgbClr val="A4A3A4"/>
          </p15:clr>
        </p15:guide>
        <p15:guide id="6" orient="horz" pos="1008" userDrawn="1">
          <p15:clr>
            <a:srgbClr val="A4A3A4"/>
          </p15:clr>
        </p15:guide>
        <p15:guide id="7" orient="horz" pos="1242" userDrawn="1">
          <p15:clr>
            <a:srgbClr val="A4A3A4"/>
          </p15:clr>
        </p15:guide>
        <p15:guide id="8" orient="horz" pos="1464" userDrawn="1">
          <p15:clr>
            <a:srgbClr val="A4A3A4"/>
          </p15:clr>
        </p15:guide>
        <p15:guide id="9" orient="horz" pos="2544" userDrawn="1">
          <p15:clr>
            <a:srgbClr val="A4A3A4"/>
          </p15:clr>
        </p15:guide>
        <p15:guide id="10" pos="508" userDrawn="1">
          <p15:clr>
            <a:srgbClr val="A4A3A4"/>
          </p15:clr>
        </p15:guide>
        <p15:guide id="12" pos="4800" userDrawn="1">
          <p15:clr>
            <a:srgbClr val="A4A3A4"/>
          </p15:clr>
        </p15:guide>
        <p15:guide id="13" pos="5232" userDrawn="1">
          <p15:clr>
            <a:srgbClr val="A4A3A4"/>
          </p15:clr>
        </p15:guide>
        <p15:guide id="14" pos="4193" userDrawn="1">
          <p15:clr>
            <a:srgbClr val="A4A3A4"/>
          </p15:clr>
        </p15:guide>
        <p15:guide id="15" pos="1642" userDrawn="1">
          <p15:clr>
            <a:srgbClr val="A4A3A4"/>
          </p15:clr>
        </p15:guide>
        <p15:guide id="16" pos="5112" userDrawn="1">
          <p15:clr>
            <a:srgbClr val="A4A3A4"/>
          </p15:clr>
        </p15:guide>
        <p15:guide id="17" pos="912" userDrawn="1">
          <p15:clr>
            <a:srgbClr val="A4A3A4"/>
          </p15:clr>
        </p15:guide>
        <p15:guide id="18" orient="horz" pos="2088" userDrawn="1">
          <p15:clr>
            <a:srgbClr val="A4A3A4"/>
          </p15:clr>
        </p15:guide>
      </p15:sldGuideLst>
    </p:ext>
    <p:ext uri="{2D200454-40CA-4A62-9FC3-DE9A4176ACB9}">
      <p15:notesGuideLst xmlns:p15="http://schemas.microsoft.com/office/powerpoint/2012/main">
        <p15:guide id="1" orient="horz" pos="5711" userDrawn="1">
          <p15:clr>
            <a:srgbClr val="A4A3A4"/>
          </p15:clr>
        </p15:guide>
        <p15:guide id="2" orient="horz" pos="302" userDrawn="1">
          <p15:clr>
            <a:srgbClr val="A4A3A4"/>
          </p15:clr>
        </p15:guide>
        <p15:guide id="3" pos="4249" userDrawn="1">
          <p15:clr>
            <a:srgbClr val="A4A3A4"/>
          </p15:clr>
        </p15:guide>
        <p15:guide id="4" pos="3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6C6"/>
    <a:srgbClr val="FFFFFF"/>
    <a:srgbClr val="000000"/>
    <a:srgbClr val="858C9B"/>
    <a:srgbClr val="969696"/>
    <a:srgbClr val="0072BC"/>
    <a:srgbClr val="003463"/>
    <a:srgbClr val="F68222"/>
    <a:srgbClr val="275A21"/>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5854" autoAdjust="0"/>
    <p:restoredTop sz="95735" autoAdjust="0"/>
  </p:normalViewPr>
  <p:slideViewPr>
    <p:cSldViewPr snapToGrid="0">
      <p:cViewPr varScale="1">
        <p:scale>
          <a:sx n="115" d="100"/>
          <a:sy n="115" d="100"/>
        </p:scale>
        <p:origin x="2184" y="108"/>
      </p:cViewPr>
      <p:guideLst>
        <p:guide orient="horz" pos="4074"/>
        <p:guide orient="horz" pos="3935"/>
        <p:guide orient="horz" pos="4152"/>
        <p:guide orient="horz" pos="3504"/>
        <p:guide orient="horz" pos="384"/>
        <p:guide orient="horz" pos="1008"/>
        <p:guide orient="horz" pos="1242"/>
        <p:guide orient="horz" pos="1464"/>
        <p:guide orient="horz" pos="2544"/>
        <p:guide pos="508"/>
        <p:guide pos="4800"/>
        <p:guide pos="5232"/>
        <p:guide pos="4193"/>
        <p:guide pos="1642"/>
        <p:guide pos="5112"/>
        <p:guide pos="912"/>
        <p:guide orient="horz" pos="208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3792" y="84"/>
      </p:cViewPr>
      <p:guideLst>
        <p:guide orient="horz" pos="5711"/>
        <p:guide orient="horz" pos="302"/>
        <p:guide pos="4249"/>
        <p:guide pos="3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96914704517554E-3"/>
          <c:y val="0"/>
          <c:w val="0.96563735753001223"/>
          <c:h val="0.87218169537847723"/>
        </c:manualLayout>
      </c:layout>
      <c:barChart>
        <c:barDir val="col"/>
        <c:grouping val="clustered"/>
        <c:varyColors val="0"/>
        <c:ser>
          <c:idx val="0"/>
          <c:order val="0"/>
          <c:tx>
            <c:strRef>
              <c:f>Sheet1!$A$2</c:f>
              <c:strCache>
                <c:ptCount val="1"/>
                <c:pt idx="0">
                  <c:v>Years</c:v>
                </c:pt>
              </c:strCache>
            </c:strRef>
          </c:tx>
          <c:spPr>
            <a:solidFill>
              <a:srgbClr val="FCAF1C"/>
            </a:solidFill>
            <a:ln w="25352">
              <a:noFill/>
            </a:ln>
          </c:spPr>
          <c:invertIfNegative val="1"/>
          <c:dPt>
            <c:idx val="0"/>
            <c:invertIfNegative val="1"/>
            <c:bubble3D val="0"/>
            <c:spPr>
              <a:solidFill>
                <a:srgbClr val="FCAF1C"/>
              </a:solidFill>
              <a:ln w="25352">
                <a:noFill/>
              </a:ln>
            </c:spPr>
            <c:extLst>
              <c:ext xmlns:c16="http://schemas.microsoft.com/office/drawing/2014/chart" uri="{C3380CC4-5D6E-409C-BE32-E72D297353CC}">
                <c16:uniqueId val="{00000001-AE13-3B4D-889A-3F7F6D3290FF}"/>
              </c:ext>
            </c:extLst>
          </c:dPt>
          <c:dPt>
            <c:idx val="1"/>
            <c:invertIfNegative val="1"/>
            <c:bubble3D val="0"/>
            <c:extLst>
              <c:ext xmlns:c16="http://schemas.microsoft.com/office/drawing/2014/chart" uri="{C3380CC4-5D6E-409C-BE32-E72D297353CC}">
                <c16:uniqueId val="{00000002-AE13-3B4D-889A-3F7F6D3290FF}"/>
              </c:ext>
            </c:extLst>
          </c:dPt>
          <c:dPt>
            <c:idx val="2"/>
            <c:invertIfNegative val="1"/>
            <c:bubble3D val="0"/>
            <c:extLst>
              <c:ext xmlns:c16="http://schemas.microsoft.com/office/drawing/2014/chart" uri="{C3380CC4-5D6E-409C-BE32-E72D297353CC}">
                <c16:uniqueId val="{00000003-AE13-3B4D-889A-3F7F6D3290FF}"/>
              </c:ext>
            </c:extLst>
          </c:dPt>
          <c:dPt>
            <c:idx val="3"/>
            <c:invertIfNegative val="1"/>
            <c:bubble3D val="0"/>
            <c:extLst>
              <c:ext xmlns:c16="http://schemas.microsoft.com/office/drawing/2014/chart" uri="{C3380CC4-5D6E-409C-BE32-E72D297353CC}">
                <c16:uniqueId val="{00000004-AE13-3B4D-889A-3F7F6D3290FF}"/>
              </c:ext>
            </c:extLst>
          </c:dPt>
          <c:dPt>
            <c:idx val="4"/>
            <c:invertIfNegative val="1"/>
            <c:bubble3D val="0"/>
            <c:extLst>
              <c:ext xmlns:c16="http://schemas.microsoft.com/office/drawing/2014/chart" uri="{C3380CC4-5D6E-409C-BE32-E72D297353CC}">
                <c16:uniqueId val="{00000005-AE13-3B4D-889A-3F7F6D3290FF}"/>
              </c:ext>
            </c:extLst>
          </c:dPt>
          <c:dPt>
            <c:idx val="5"/>
            <c:invertIfNegative val="1"/>
            <c:bubble3D val="0"/>
            <c:extLst>
              <c:ext xmlns:c16="http://schemas.microsoft.com/office/drawing/2014/chart" uri="{C3380CC4-5D6E-409C-BE32-E72D297353CC}">
                <c16:uniqueId val="{00000006-AE13-3B4D-889A-3F7F6D3290FF}"/>
              </c:ext>
            </c:extLst>
          </c:dPt>
          <c:dPt>
            <c:idx val="6"/>
            <c:invertIfNegative val="1"/>
            <c:bubble3D val="0"/>
            <c:extLst>
              <c:ext xmlns:c16="http://schemas.microsoft.com/office/drawing/2014/chart" uri="{C3380CC4-5D6E-409C-BE32-E72D297353CC}">
                <c16:uniqueId val="{00000007-AE13-3B4D-889A-3F7F6D3290FF}"/>
              </c:ext>
            </c:extLst>
          </c:dPt>
          <c:dPt>
            <c:idx val="7"/>
            <c:invertIfNegative val="1"/>
            <c:bubble3D val="0"/>
            <c:extLst>
              <c:ext xmlns:c16="http://schemas.microsoft.com/office/drawing/2014/chart" uri="{C3380CC4-5D6E-409C-BE32-E72D297353CC}">
                <c16:uniqueId val="{00000008-AE13-3B4D-889A-3F7F6D3290FF}"/>
              </c:ext>
            </c:extLst>
          </c:dPt>
          <c:dLbls>
            <c:dLbl>
              <c:idx val="7"/>
              <c:delete val="1"/>
              <c:extLst>
                <c:ext xmlns:c15="http://schemas.microsoft.com/office/drawing/2012/chart" uri="{CE6537A1-D6FC-4f65-9D91-7224C49458BB}"/>
                <c:ext xmlns:c16="http://schemas.microsoft.com/office/drawing/2014/chart" uri="{C3380CC4-5D6E-409C-BE32-E72D297353CC}">
                  <c16:uniqueId val="{00000008-AE13-3B4D-889A-3F7F6D3290FF}"/>
                </c:ext>
              </c:extLst>
            </c:dLbl>
            <c:numFmt formatCode="0%" sourceLinked="0"/>
            <c:spPr>
              <a:noFill/>
              <a:ln>
                <a:noFill/>
              </a:ln>
              <a:effectLst/>
            </c:spPr>
            <c:txPr>
              <a:bodyPr wrap="square" lIns="38100" tIns="19050" rIns="38100" bIns="19050" anchor="ctr">
                <a:spAutoFit/>
              </a:bodyPr>
              <a:lstStyle/>
              <a:p>
                <a:pPr>
                  <a:defRPr sz="2000">
                    <a:solidFill>
                      <a:srgbClr val="000000"/>
                    </a:solidFill>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Sheet1!$B$1:$I$1</c:f>
              <c:numCache>
                <c:formatCode>General</c:formatCode>
                <c:ptCount val="8"/>
                <c:pt idx="0">
                  <c:v>65</c:v>
                </c:pt>
                <c:pt idx="1">
                  <c:v>70</c:v>
                </c:pt>
                <c:pt idx="2">
                  <c:v>75</c:v>
                </c:pt>
                <c:pt idx="3">
                  <c:v>80</c:v>
                </c:pt>
                <c:pt idx="4">
                  <c:v>85</c:v>
                </c:pt>
                <c:pt idx="5">
                  <c:v>90</c:v>
                </c:pt>
                <c:pt idx="6">
                  <c:v>95</c:v>
                </c:pt>
                <c:pt idx="7">
                  <c:v>100</c:v>
                </c:pt>
              </c:numCache>
            </c:numRef>
          </c:cat>
          <c:val>
            <c:numRef>
              <c:f>Sheet1!$B$2:$I$2</c:f>
              <c:numCache>
                <c:formatCode>0.00%</c:formatCode>
                <c:ptCount val="8"/>
                <c:pt idx="0">
                  <c:v>1</c:v>
                </c:pt>
                <c:pt idx="1">
                  <c:v>0.92</c:v>
                </c:pt>
                <c:pt idx="2">
                  <c:v>0.84</c:v>
                </c:pt>
                <c:pt idx="3">
                  <c:v>0.74</c:v>
                </c:pt>
                <c:pt idx="4">
                  <c:v>0.54</c:v>
                </c:pt>
                <c:pt idx="5">
                  <c:v>0.34</c:v>
                </c:pt>
                <c:pt idx="6" formatCode="0%">
                  <c:v>0.14000000000000001</c:v>
                </c:pt>
                <c:pt idx="7">
                  <c:v>0.02</c:v>
                </c:pt>
              </c:numCache>
            </c:numRef>
          </c:val>
          <c:extLst>
            <c:ext xmlns:c14="http://schemas.microsoft.com/office/drawing/2007/8/2/chart" uri="{6F2FDCE9-48DA-4B69-8628-5D25D57E5C99}">
              <c14:invertSolidFillFmt>
                <c14:spPr xmlns:c14="http://schemas.microsoft.com/office/drawing/2007/8/2/chart">
                  <a:solidFill>
                    <a:srgbClr val="FFFFFF"/>
                  </a:solidFill>
                  <a:ln w="25352">
                    <a:noFill/>
                  </a:ln>
                </c14:spPr>
              </c14:invertSolidFillFmt>
            </c:ext>
            <c:ext xmlns:c16="http://schemas.microsoft.com/office/drawing/2014/chart" uri="{C3380CC4-5D6E-409C-BE32-E72D297353CC}">
              <c16:uniqueId val="{00000009-AE13-3B4D-889A-3F7F6D3290FF}"/>
            </c:ext>
          </c:extLst>
        </c:ser>
        <c:dLbls>
          <c:showLegendKey val="0"/>
          <c:showVal val="1"/>
          <c:showCatName val="1"/>
          <c:showSerName val="0"/>
          <c:showPercent val="0"/>
          <c:showBubbleSize val="0"/>
        </c:dLbls>
        <c:gapWidth val="12"/>
        <c:axId val="144736216"/>
        <c:axId val="144735824"/>
      </c:barChart>
      <c:catAx>
        <c:axId val="144736216"/>
        <c:scaling>
          <c:orientation val="minMax"/>
        </c:scaling>
        <c:delete val="0"/>
        <c:axPos val="b"/>
        <c:numFmt formatCode="General" sourceLinked="0"/>
        <c:majorTickMark val="none"/>
        <c:minorTickMark val="none"/>
        <c:tickLblPos val="low"/>
        <c:spPr>
          <a:ln w="9507">
            <a:noFill/>
          </a:ln>
        </c:spPr>
        <c:txPr>
          <a:bodyPr rot="0" vert="horz"/>
          <a:lstStyle/>
          <a:p>
            <a:pPr>
              <a:defRPr sz="1600" b="0" i="0" u="none" strike="noStrike" baseline="0">
                <a:solidFill>
                  <a:srgbClr val="0C0C0C"/>
                </a:solidFill>
                <a:latin typeface="+mj-lt"/>
                <a:ea typeface="Georgia"/>
                <a:cs typeface="Georgia"/>
              </a:defRPr>
            </a:pPr>
            <a:endParaRPr lang="en-US"/>
          </a:p>
        </c:txPr>
        <c:crossAx val="144735824"/>
        <c:crosses val="autoZero"/>
        <c:auto val="1"/>
        <c:lblAlgn val="ctr"/>
        <c:lblOffset val="100"/>
        <c:noMultiLvlLbl val="0"/>
      </c:catAx>
      <c:valAx>
        <c:axId val="144735824"/>
        <c:scaling>
          <c:orientation val="minMax"/>
        </c:scaling>
        <c:delete val="0"/>
        <c:axPos val="l"/>
        <c:numFmt formatCode="0.00%" sourceLinked="1"/>
        <c:majorTickMark val="none"/>
        <c:minorTickMark val="none"/>
        <c:tickLblPos val="none"/>
        <c:spPr>
          <a:ln w="9507">
            <a:noFill/>
          </a:ln>
        </c:spPr>
        <c:crossAx val="144736216"/>
        <c:crosses val="autoZero"/>
        <c:crossBetween val="between"/>
      </c:valAx>
      <c:spPr>
        <a:noFill/>
        <a:ln w="25400">
          <a:noFill/>
        </a:ln>
      </c:spPr>
    </c:plotArea>
    <c:plotVisOnly val="1"/>
    <c:dispBlanksAs val="gap"/>
    <c:showDLblsOverMax val="0"/>
  </c:chart>
  <c:spPr>
    <a:noFill/>
    <a:ln>
      <a:noFill/>
    </a:ln>
  </c:spPr>
  <c:txPr>
    <a:bodyPr/>
    <a:lstStyle/>
    <a:p>
      <a:pPr>
        <a:defRPr sz="1397" b="0" i="0" u="none" strike="noStrike" baseline="0">
          <a:solidFill>
            <a:schemeClr val="tx1"/>
          </a:solidFill>
          <a:latin typeface="Georgia"/>
          <a:ea typeface="Georgia"/>
          <a:cs typeface="Georgi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944274341702389E-2"/>
          <c:y val="7.2883172561629156E-2"/>
          <c:w val="0.94611145131659524"/>
          <c:h val="0.81096083246828876"/>
        </c:manualLayout>
      </c:layout>
      <c:barChart>
        <c:barDir val="col"/>
        <c:grouping val="clustered"/>
        <c:varyColors val="0"/>
        <c:ser>
          <c:idx val="0"/>
          <c:order val="0"/>
          <c:tx>
            <c:strRef>
              <c:f>Sheet1!$B$1</c:f>
              <c:strCache>
                <c:ptCount val="1"/>
                <c:pt idx="0">
                  <c:v>Series 1</c:v>
                </c:pt>
              </c:strCache>
            </c:strRef>
          </c:tx>
          <c:spPr>
            <a:solidFill>
              <a:srgbClr val="00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1980</c:v>
                </c:pt>
                <c:pt idx="1">
                  <c:v>1990</c:v>
                </c:pt>
                <c:pt idx="2">
                  <c:v>2000</c:v>
                </c:pt>
                <c:pt idx="3">
                  <c:v>2010</c:v>
                </c:pt>
              </c:numCache>
            </c:numRef>
          </c:cat>
          <c:val>
            <c:numRef>
              <c:f>Sheet1!$B$2:$B$5</c:f>
              <c:numCache>
                <c:formatCode>"$"#,##0_);[Red]\("$"#,##0\)</c:formatCode>
                <c:ptCount val="4"/>
                <c:pt idx="0">
                  <c:v>2883382</c:v>
                </c:pt>
                <c:pt idx="1">
                  <c:v>2547486</c:v>
                </c:pt>
                <c:pt idx="3">
                  <c:v>1653998</c:v>
                </c:pt>
              </c:numCache>
            </c:numRef>
          </c:val>
          <c:extLst>
            <c:ext xmlns:c16="http://schemas.microsoft.com/office/drawing/2014/chart" uri="{C3380CC4-5D6E-409C-BE32-E72D297353CC}">
              <c16:uniqueId val="{00000000-57DE-4137-8482-10295E44E6FD}"/>
            </c:ext>
          </c:extLst>
        </c:ser>
        <c:ser>
          <c:idx val="1"/>
          <c:order val="1"/>
          <c:tx>
            <c:strRef>
              <c:f>Sheet1!$C$1</c:f>
              <c:strCache>
                <c:ptCount val="1"/>
                <c:pt idx="0">
                  <c:v>Series 2</c:v>
                </c:pt>
              </c:strCache>
            </c:strRef>
          </c:tx>
          <c:spPr>
            <a:solidFill>
              <a:srgbClr val="96132B"/>
            </a:solidFill>
            <a:ln>
              <a:noFill/>
            </a:ln>
            <a:effectLst/>
          </c:spPr>
          <c:invertIfNegative val="0"/>
          <c:dLbls>
            <c:numFmt formatCode="&quot;$&quot;#,##0;[Red]&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1980</c:v>
                </c:pt>
                <c:pt idx="1">
                  <c:v>1990</c:v>
                </c:pt>
                <c:pt idx="2">
                  <c:v>2000</c:v>
                </c:pt>
                <c:pt idx="3">
                  <c:v>2010</c:v>
                </c:pt>
              </c:numCache>
            </c:numRef>
          </c:cat>
          <c:val>
            <c:numRef>
              <c:f>Sheet1!$C$2:$C$5</c:f>
              <c:numCache>
                <c:formatCode>General</c:formatCode>
                <c:ptCount val="4"/>
                <c:pt idx="2" formatCode="&quot;$&quot;#,##0_);[Red]\(&quot;$&quot;#,##0\)">
                  <c:v>-568909</c:v>
                </c:pt>
              </c:numCache>
            </c:numRef>
          </c:val>
          <c:extLst>
            <c:ext xmlns:c16="http://schemas.microsoft.com/office/drawing/2014/chart" uri="{C3380CC4-5D6E-409C-BE32-E72D297353CC}">
              <c16:uniqueId val="{00000001-57DE-4137-8482-10295E44E6FD}"/>
            </c:ext>
          </c:extLst>
        </c:ser>
        <c:dLbls>
          <c:dLblPos val="outEnd"/>
          <c:showLegendKey val="0"/>
          <c:showVal val="1"/>
          <c:showCatName val="0"/>
          <c:showSerName val="0"/>
          <c:showPercent val="0"/>
          <c:showBubbleSize val="0"/>
        </c:dLbls>
        <c:gapWidth val="100"/>
        <c:overlap val="100"/>
        <c:axId val="243285864"/>
        <c:axId val="243282256"/>
      </c:barChart>
      <c:catAx>
        <c:axId val="243285864"/>
        <c:scaling>
          <c:orientation val="minMax"/>
        </c:scaling>
        <c:delete val="0"/>
        <c:axPos val="b"/>
        <c:numFmt formatCode="General" sourceLinked="1"/>
        <c:majorTickMark val="none"/>
        <c:minorTickMark val="none"/>
        <c:tickLblPos val="low"/>
        <c:spPr>
          <a:noFill/>
          <a:ln w="28575" cap="flat" cmpd="sng" algn="ctr">
            <a:solidFill>
              <a:srgbClr val="969696"/>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243282256"/>
        <c:crosses val="autoZero"/>
        <c:auto val="1"/>
        <c:lblAlgn val="ctr"/>
        <c:lblOffset val="100"/>
        <c:noMultiLvlLbl val="0"/>
      </c:catAx>
      <c:valAx>
        <c:axId val="243282256"/>
        <c:scaling>
          <c:orientation val="minMax"/>
        </c:scaling>
        <c:delete val="1"/>
        <c:axPos val="l"/>
        <c:numFmt formatCode="&quot;$&quot;#,##0_);[Red]\(&quot;$&quot;#,##0\)" sourceLinked="1"/>
        <c:majorTickMark val="none"/>
        <c:minorTickMark val="none"/>
        <c:tickLblPos val="nextTo"/>
        <c:crossAx val="243285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rgbClr val="2586C6"/>
                </a:solidFill>
                <a:latin typeface="+mj-lt"/>
                <a:ea typeface="+mn-ea"/>
                <a:cs typeface="+mn-cs"/>
              </a:defRPr>
            </a:pPr>
            <a:r>
              <a:rPr lang="en-US" dirty="0">
                <a:solidFill>
                  <a:srgbClr val="2586C6"/>
                </a:solidFill>
                <a:latin typeface="+mj-lt"/>
              </a:rPr>
              <a:t>Cumulative percentage increase, 2001–2021</a:t>
            </a:r>
          </a:p>
        </c:rich>
      </c:tx>
      <c:layout>
        <c:manualLayout>
          <c:xMode val="edge"/>
          <c:yMode val="edge"/>
          <c:x val="7.3799040745616117E-3"/>
          <c:y val="2.2293446453975317E-2"/>
        </c:manualLayout>
      </c:layout>
      <c:overlay val="0"/>
      <c:spPr>
        <a:noFill/>
        <a:ln>
          <a:noFill/>
        </a:ln>
        <a:effectLst/>
      </c:spPr>
      <c:txPr>
        <a:bodyPr rot="0" spcFirstLastPara="1" vertOverflow="ellipsis" vert="horz" wrap="square" anchor="ctr" anchorCtr="1"/>
        <a:lstStyle/>
        <a:p>
          <a:pPr algn="l">
            <a:defRPr sz="1800" b="0" i="0" u="none" strike="noStrike" kern="1200" spc="0" baseline="0">
              <a:solidFill>
                <a:srgbClr val="2586C6"/>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Cumulative percentage increase, 2001 – 2021</c:v>
                </c:pt>
              </c:strCache>
            </c:strRef>
          </c:tx>
          <c:spPr>
            <a:solidFill>
              <a:srgbClr val="DA7334"/>
            </a:solidFill>
            <a:ln>
              <a:noFill/>
            </a:ln>
            <a:effectLst/>
          </c:spPr>
          <c:invertIfNegative val="0"/>
          <c:dPt>
            <c:idx val="1"/>
            <c:invertIfNegative val="0"/>
            <c:bubble3D val="0"/>
            <c:spPr>
              <a:solidFill>
                <a:srgbClr val="90B45A"/>
              </a:solidFill>
              <a:ln>
                <a:noFill/>
              </a:ln>
              <a:effectLst/>
            </c:spPr>
            <c:extLst>
              <c:ext xmlns:c16="http://schemas.microsoft.com/office/drawing/2014/chart" uri="{C3380CC4-5D6E-409C-BE32-E72D297353CC}">
                <c16:uniqueId val="{00000001-485A-4C75-AFF3-32482BC98279}"/>
              </c:ext>
            </c:extLst>
          </c:dPt>
          <c:dPt>
            <c:idx val="2"/>
            <c:invertIfNegative val="0"/>
            <c:bubble3D val="0"/>
            <c:spPr>
              <a:solidFill>
                <a:srgbClr val="1B7FBA"/>
              </a:solidFill>
              <a:ln>
                <a:noFill/>
              </a:ln>
              <a:effectLst/>
            </c:spPr>
            <c:extLst>
              <c:ext xmlns:c16="http://schemas.microsoft.com/office/drawing/2014/chart" uri="{C3380CC4-5D6E-409C-BE32-E72D297353CC}">
                <c16:uniqueId val="{00000003-485A-4C75-AFF3-32482BC98279}"/>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0000"/>
                    </a:solidFill>
                    <a:latin typeface="Source Sans Pro Semibold" panose="020B06030304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Inflation</c:v>
                </c:pt>
                <c:pt idx="1">
                  <c:v>Worker's earnings</c:v>
                </c:pt>
                <c:pt idx="2">
                  <c:v>Health insurance premiums</c:v>
                </c:pt>
              </c:strCache>
            </c:strRef>
          </c:cat>
          <c:val>
            <c:numRef>
              <c:f>Sheet1!$B$2:$B$4</c:f>
              <c:numCache>
                <c:formatCode>0%</c:formatCode>
                <c:ptCount val="3"/>
                <c:pt idx="0">
                  <c:v>0.42</c:v>
                </c:pt>
                <c:pt idx="1">
                  <c:v>0.6</c:v>
                </c:pt>
                <c:pt idx="2">
                  <c:v>1.36</c:v>
                </c:pt>
              </c:numCache>
            </c:numRef>
          </c:val>
          <c:extLst>
            <c:ext xmlns:c16="http://schemas.microsoft.com/office/drawing/2014/chart" uri="{C3380CC4-5D6E-409C-BE32-E72D297353CC}">
              <c16:uniqueId val="{00000004-485A-4C75-AFF3-32482BC98279}"/>
            </c:ext>
          </c:extLst>
        </c:ser>
        <c:dLbls>
          <c:dLblPos val="outEnd"/>
          <c:showLegendKey val="0"/>
          <c:showVal val="1"/>
          <c:showCatName val="0"/>
          <c:showSerName val="0"/>
          <c:showPercent val="0"/>
          <c:showBubbleSize val="0"/>
        </c:dLbls>
        <c:gapWidth val="138"/>
        <c:overlap val="13"/>
        <c:axId val="1330677096"/>
        <c:axId val="1330677752"/>
      </c:barChart>
      <c:catAx>
        <c:axId val="1330677096"/>
        <c:scaling>
          <c:orientation val="minMax"/>
        </c:scaling>
        <c:delete val="0"/>
        <c:axPos val="b"/>
        <c:numFmt formatCode="0%" sourceLinked="0"/>
        <c:majorTickMark val="none"/>
        <c:minorTickMark val="none"/>
        <c:tickLblPos val="nextTo"/>
        <c:spPr>
          <a:noFill/>
          <a:ln w="28575" cap="flat" cmpd="sng" algn="ctr">
            <a:solidFill>
              <a:srgbClr val="858C9B"/>
            </a:solidFill>
            <a:round/>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1330677752"/>
        <c:crosses val="autoZero"/>
        <c:auto val="1"/>
        <c:lblAlgn val="ctr"/>
        <c:lblOffset val="100"/>
        <c:noMultiLvlLbl val="0"/>
      </c:catAx>
      <c:valAx>
        <c:axId val="1330677752"/>
        <c:scaling>
          <c:orientation val="minMax"/>
        </c:scaling>
        <c:delete val="1"/>
        <c:axPos val="l"/>
        <c:numFmt formatCode="0%" sourceLinked="1"/>
        <c:majorTickMark val="none"/>
        <c:minorTickMark val="none"/>
        <c:tickLblPos val="nextTo"/>
        <c:crossAx val="1330677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389071618822E-2"/>
          <c:y val="4.85601582845646E-2"/>
          <c:w val="0.96981423872658901"/>
          <c:h val="0.73216127150179278"/>
        </c:manualLayout>
      </c:layout>
      <c:barChart>
        <c:barDir val="col"/>
        <c:grouping val="clustered"/>
        <c:varyColors val="0"/>
        <c:ser>
          <c:idx val="0"/>
          <c:order val="0"/>
          <c:tx>
            <c:strRef>
              <c:f>Sheet1!$B$1</c:f>
              <c:strCache>
                <c:ptCount val="1"/>
                <c:pt idx="0">
                  <c:v>Series 1</c:v>
                </c:pt>
              </c:strCache>
            </c:strRef>
          </c:tx>
          <c:spPr>
            <a:solidFill>
              <a:schemeClr val="tx2"/>
            </a:solidFill>
          </c:spPr>
          <c:invertIfNegative val="0"/>
          <c:dLbls>
            <c:dLbl>
              <c:idx val="0"/>
              <c:tx>
                <c:rich>
                  <a:bodyPr/>
                  <a:lstStyle/>
                  <a:p>
                    <a:r>
                      <a:rPr lang="en-US"/>
                      <a:t>$108,408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56D-4F54-A902-2FF68E53FBC3}"/>
                </c:ext>
              </c:extLst>
            </c:dLbl>
            <c:dLbl>
              <c:idx val="1"/>
              <c:tx>
                <c:rich>
                  <a:bodyPr/>
                  <a:lstStyle/>
                  <a:p>
                    <a:r>
                      <a:rPr lang="en-US"/>
                      <a:t>$54,000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6D-4F54-A902-2FF68E53FBC3}"/>
                </c:ext>
              </c:extLst>
            </c:dLbl>
            <c:dLbl>
              <c:idx val="2"/>
              <c:tx>
                <c:rich>
                  <a:bodyPr/>
                  <a:lstStyle/>
                  <a:p>
                    <a:r>
                      <a:rPr lang="en-US"/>
                      <a:t>$59,484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56D-4F54-A902-2FF68E53FBC3}"/>
                </c:ext>
              </c:extLst>
            </c:dLbl>
            <c:numFmt formatCode="&quot;$&quot;#,##0" sourceLinked="0"/>
            <c:spPr>
              <a:noFill/>
              <a:ln>
                <a:noFill/>
              </a:ln>
              <a:effectLst/>
            </c:spPr>
            <c:txPr>
              <a:bodyPr wrap="square" lIns="38100" tIns="19050" rIns="38100" bIns="19050" anchor="ctr">
                <a:spAutoFit/>
              </a:bodyPr>
              <a:lstStyle/>
              <a:p>
                <a:pPr>
                  <a:defRPr sz="16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Nursing facility</c:v>
                </c:pt>
                <c:pt idx="1">
                  <c:v>Home health</c:v>
                </c:pt>
                <c:pt idx="2">
                  <c:v>Assisted living</c:v>
                </c:pt>
              </c:strCache>
            </c:strRef>
          </c:cat>
          <c:val>
            <c:numRef>
              <c:f>Sheet1!$B$2:$B$4</c:f>
              <c:numCache>
                <c:formatCode>General</c:formatCode>
                <c:ptCount val="3"/>
                <c:pt idx="0">
                  <c:v>105850</c:v>
                </c:pt>
                <c:pt idx="1">
                  <c:v>51600</c:v>
                </c:pt>
                <c:pt idx="2">
                  <c:v>51600</c:v>
                </c:pt>
              </c:numCache>
            </c:numRef>
          </c:val>
          <c:extLst>
            <c:ext xmlns:c16="http://schemas.microsoft.com/office/drawing/2014/chart" uri="{C3380CC4-5D6E-409C-BE32-E72D297353CC}">
              <c16:uniqueId val="{00000002-72C7-874D-9CE2-E4700D16E97A}"/>
            </c:ext>
          </c:extLst>
        </c:ser>
        <c:dLbls>
          <c:showLegendKey val="0"/>
          <c:showVal val="0"/>
          <c:showCatName val="0"/>
          <c:showSerName val="0"/>
          <c:showPercent val="0"/>
          <c:showBubbleSize val="0"/>
        </c:dLbls>
        <c:gapWidth val="150"/>
        <c:axId val="360368000"/>
        <c:axId val="361991480"/>
      </c:barChart>
      <c:catAx>
        <c:axId val="360368000"/>
        <c:scaling>
          <c:orientation val="minMax"/>
        </c:scaling>
        <c:delete val="0"/>
        <c:axPos val="b"/>
        <c:numFmt formatCode="General" sourceLinked="0"/>
        <c:majorTickMark val="none"/>
        <c:minorTickMark val="none"/>
        <c:tickLblPos val="nextTo"/>
        <c:spPr>
          <a:ln w="28575">
            <a:solidFill>
              <a:srgbClr val="858C9B"/>
            </a:solidFill>
          </a:ln>
        </c:spPr>
        <c:txPr>
          <a:bodyPr/>
          <a:lstStyle/>
          <a:p>
            <a:pPr>
              <a:defRPr sz="1600">
                <a:solidFill>
                  <a:srgbClr val="000000"/>
                </a:solidFill>
              </a:defRPr>
            </a:pPr>
            <a:endParaRPr lang="en-US"/>
          </a:p>
        </c:txPr>
        <c:crossAx val="361991480"/>
        <c:crosses val="autoZero"/>
        <c:auto val="1"/>
        <c:lblAlgn val="ctr"/>
        <c:lblOffset val="100"/>
        <c:noMultiLvlLbl val="0"/>
      </c:catAx>
      <c:valAx>
        <c:axId val="361991480"/>
        <c:scaling>
          <c:orientation val="minMax"/>
        </c:scaling>
        <c:delete val="1"/>
        <c:axPos val="l"/>
        <c:numFmt formatCode="General" sourceLinked="1"/>
        <c:majorTickMark val="out"/>
        <c:minorTickMark val="none"/>
        <c:tickLblPos val="nextTo"/>
        <c:crossAx val="360368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646992054483541E-2"/>
          <c:y val="9.0634441087613288E-2"/>
          <c:w val="0.95913734392735528"/>
          <c:h val="0.74622356495468278"/>
        </c:manualLayout>
      </c:layout>
      <c:barChart>
        <c:barDir val="col"/>
        <c:grouping val="stacked"/>
        <c:varyColors val="0"/>
        <c:ser>
          <c:idx val="0"/>
          <c:order val="0"/>
          <c:tx>
            <c:strRef>
              <c:f>Sheet1!$A$2</c:f>
              <c:strCache>
                <c:ptCount val="1"/>
                <c:pt idx="0">
                  <c:v>Years</c:v>
                </c:pt>
              </c:strCache>
            </c:strRef>
          </c:tx>
          <c:spPr>
            <a:solidFill>
              <a:srgbClr val="96132B"/>
            </a:solidFill>
            <a:ln w="25561">
              <a:noFill/>
            </a:ln>
          </c:spPr>
          <c:invertIfNegative val="0"/>
          <c:dLbls>
            <c:delete val="1"/>
          </c:dLbls>
          <c:cat>
            <c:numRef>
              <c:f>Sheet1!$B$1:$I$1</c:f>
              <c:numCache>
                <c:formatCode>0%</c:formatCode>
                <c:ptCount val="8"/>
                <c:pt idx="0">
                  <c:v>0.03</c:v>
                </c:pt>
                <c:pt idx="1">
                  <c:v>0.04</c:v>
                </c:pt>
                <c:pt idx="2">
                  <c:v>0.05</c:v>
                </c:pt>
                <c:pt idx="3">
                  <c:v>0.06</c:v>
                </c:pt>
                <c:pt idx="4">
                  <c:v>7.0000000000000007E-2</c:v>
                </c:pt>
                <c:pt idx="5">
                  <c:v>0.08</c:v>
                </c:pt>
                <c:pt idx="6">
                  <c:v>0.09</c:v>
                </c:pt>
                <c:pt idx="7">
                  <c:v>0.1</c:v>
                </c:pt>
              </c:numCache>
            </c:numRef>
          </c:cat>
          <c:val>
            <c:numRef>
              <c:f>Sheet1!$B$2:$I$2</c:f>
              <c:numCache>
                <c:formatCode>General</c:formatCode>
                <c:ptCount val="8"/>
                <c:pt idx="0">
                  <c:v>50</c:v>
                </c:pt>
                <c:pt idx="1">
                  <c:v>36</c:v>
                </c:pt>
                <c:pt idx="2">
                  <c:v>21</c:v>
                </c:pt>
                <c:pt idx="3">
                  <c:v>16</c:v>
                </c:pt>
                <c:pt idx="4">
                  <c:v>14</c:v>
                </c:pt>
                <c:pt idx="5">
                  <c:v>12</c:v>
                </c:pt>
                <c:pt idx="6">
                  <c:v>11</c:v>
                </c:pt>
                <c:pt idx="7">
                  <c:v>10</c:v>
                </c:pt>
              </c:numCache>
            </c:numRef>
          </c:val>
          <c:extLst>
            <c:ext xmlns:c16="http://schemas.microsoft.com/office/drawing/2014/chart" uri="{C3380CC4-5D6E-409C-BE32-E72D297353CC}">
              <c16:uniqueId val="{00000000-20FE-CC4B-A171-26C7D5C65D92}"/>
            </c:ext>
          </c:extLst>
        </c:ser>
        <c:dLbls>
          <c:showLegendKey val="0"/>
          <c:showVal val="1"/>
          <c:showCatName val="1"/>
          <c:showSerName val="0"/>
          <c:showPercent val="0"/>
          <c:showBubbleSize val="0"/>
        </c:dLbls>
        <c:gapWidth val="25"/>
        <c:overlap val="100"/>
        <c:axId val="693165960"/>
        <c:axId val="705930296"/>
      </c:barChart>
      <c:catAx>
        <c:axId val="693165960"/>
        <c:scaling>
          <c:orientation val="minMax"/>
        </c:scaling>
        <c:delete val="0"/>
        <c:axPos val="b"/>
        <c:numFmt formatCode="0%" sourceLinked="1"/>
        <c:majorTickMark val="none"/>
        <c:minorTickMark val="none"/>
        <c:tickLblPos val="none"/>
        <c:spPr>
          <a:ln w="6390">
            <a:noFill/>
          </a:ln>
        </c:spPr>
        <c:crossAx val="705930296"/>
        <c:crosses val="autoZero"/>
        <c:auto val="1"/>
        <c:lblAlgn val="ctr"/>
        <c:lblOffset val="100"/>
        <c:noMultiLvlLbl val="0"/>
      </c:catAx>
      <c:valAx>
        <c:axId val="705930296"/>
        <c:scaling>
          <c:orientation val="minMax"/>
        </c:scaling>
        <c:delete val="1"/>
        <c:axPos val="l"/>
        <c:numFmt formatCode="General" sourceLinked="1"/>
        <c:majorTickMark val="none"/>
        <c:minorTickMark val="none"/>
        <c:tickLblPos val="nextTo"/>
        <c:crossAx val="693165960"/>
        <c:crosses val="autoZero"/>
        <c:crossBetween val="between"/>
      </c:valAx>
      <c:spPr>
        <a:noFill/>
        <a:ln w="25400">
          <a:noFill/>
        </a:ln>
      </c:spPr>
    </c:plotArea>
    <c:plotVisOnly val="1"/>
    <c:dispBlanksAs val="gap"/>
    <c:showDLblsOverMax val="0"/>
  </c:chart>
  <c:spPr>
    <a:noFill/>
    <a:ln>
      <a:noFill/>
    </a:ln>
  </c:spPr>
  <c:txPr>
    <a:bodyPr/>
    <a:lstStyle/>
    <a:p>
      <a:pPr>
        <a:defRPr sz="1409" b="0" i="0" u="none" strike="noStrike" baseline="0">
          <a:solidFill>
            <a:schemeClr val="tx1"/>
          </a:solidFill>
          <a:latin typeface="Georgia"/>
          <a:ea typeface="Georgia"/>
          <a:cs typeface="Georgi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140591867525937E-2"/>
          <c:y val="0.17378048780487804"/>
          <c:w val="0.97872724909066489"/>
          <c:h val="0.58746616026332654"/>
        </c:manualLayout>
      </c:layout>
      <c:barChart>
        <c:barDir val="col"/>
        <c:grouping val="percentStacked"/>
        <c:varyColors val="0"/>
        <c:ser>
          <c:idx val="0"/>
          <c:order val="0"/>
          <c:tx>
            <c:strRef>
              <c:f>Sheet1!$A$2</c:f>
              <c:strCache>
                <c:ptCount val="1"/>
                <c:pt idx="0">
                  <c:v>Stocks</c:v>
                </c:pt>
              </c:strCache>
            </c:strRef>
          </c:tx>
          <c:spPr>
            <a:solidFill>
              <a:srgbClr val="003463"/>
            </a:solidFill>
            <a:ln w="15480">
              <a:noFill/>
            </a:ln>
          </c:spPr>
          <c:invertIfNegative val="0"/>
          <c:dPt>
            <c:idx val="0"/>
            <c:invertIfNegative val="0"/>
            <c:bubble3D val="0"/>
            <c:extLst>
              <c:ext xmlns:c16="http://schemas.microsoft.com/office/drawing/2014/chart" uri="{C3380CC4-5D6E-409C-BE32-E72D297353CC}">
                <c16:uniqueId val="{00000000-A563-2641-B941-9F8D4712F57E}"/>
              </c:ext>
            </c:extLst>
          </c:dPt>
          <c:dPt>
            <c:idx val="1"/>
            <c:invertIfNegative val="0"/>
            <c:bubble3D val="0"/>
            <c:extLst>
              <c:ext xmlns:c16="http://schemas.microsoft.com/office/drawing/2014/chart" uri="{C3380CC4-5D6E-409C-BE32-E72D297353CC}">
                <c16:uniqueId val="{00000001-A563-2641-B941-9F8D4712F57E}"/>
              </c:ext>
            </c:extLst>
          </c:dPt>
          <c:dPt>
            <c:idx val="2"/>
            <c:invertIfNegative val="0"/>
            <c:bubble3D val="0"/>
            <c:extLst>
              <c:ext xmlns:c16="http://schemas.microsoft.com/office/drawing/2014/chart" uri="{C3380CC4-5D6E-409C-BE32-E72D297353CC}">
                <c16:uniqueId val="{00000002-A563-2641-B941-9F8D4712F57E}"/>
              </c:ext>
            </c:extLst>
          </c:dPt>
          <c:dPt>
            <c:idx val="3"/>
            <c:invertIfNegative val="0"/>
            <c:bubble3D val="0"/>
            <c:extLst>
              <c:ext xmlns:c16="http://schemas.microsoft.com/office/drawing/2014/chart" uri="{C3380CC4-5D6E-409C-BE32-E72D297353CC}">
                <c16:uniqueId val="{00000003-A563-2641-B941-9F8D4712F57E}"/>
              </c:ext>
            </c:extLst>
          </c:dPt>
          <c:cat>
            <c:strRef>
              <c:f>Sheet1!$B$1</c:f>
              <c:strCache>
                <c:ptCount val="1"/>
                <c:pt idx="0">
                  <c:v>Allocation</c:v>
                </c:pt>
              </c:strCache>
            </c:strRef>
          </c:cat>
          <c:val>
            <c:numRef>
              <c:f>Sheet1!$B$2</c:f>
              <c:numCache>
                <c:formatCode>General</c:formatCode>
                <c:ptCount val="1"/>
                <c:pt idx="0">
                  <c:v>60</c:v>
                </c:pt>
              </c:numCache>
            </c:numRef>
          </c:val>
          <c:extLst>
            <c:ext xmlns:c16="http://schemas.microsoft.com/office/drawing/2014/chart" uri="{C3380CC4-5D6E-409C-BE32-E72D297353CC}">
              <c16:uniqueId val="{00000004-A563-2641-B941-9F8D4712F57E}"/>
            </c:ext>
          </c:extLst>
        </c:ser>
        <c:ser>
          <c:idx val="1"/>
          <c:order val="1"/>
          <c:tx>
            <c:strRef>
              <c:f>Sheet1!$A$3</c:f>
              <c:strCache>
                <c:ptCount val="1"/>
                <c:pt idx="0">
                  <c:v>Bonds</c:v>
                </c:pt>
              </c:strCache>
            </c:strRef>
          </c:tx>
          <c:spPr>
            <a:solidFill>
              <a:srgbClr val="F68222"/>
            </a:solidFill>
          </c:spPr>
          <c:invertIfNegative val="0"/>
          <c:cat>
            <c:strRef>
              <c:f>Sheet1!$B$1</c:f>
              <c:strCache>
                <c:ptCount val="1"/>
                <c:pt idx="0">
                  <c:v>Allocation</c:v>
                </c:pt>
              </c:strCache>
            </c:strRef>
          </c:cat>
          <c:val>
            <c:numRef>
              <c:f>Sheet1!$B$3</c:f>
              <c:numCache>
                <c:formatCode>General</c:formatCode>
                <c:ptCount val="1"/>
                <c:pt idx="0">
                  <c:v>30</c:v>
                </c:pt>
              </c:numCache>
            </c:numRef>
          </c:val>
          <c:extLst>
            <c:ext xmlns:c16="http://schemas.microsoft.com/office/drawing/2014/chart" uri="{C3380CC4-5D6E-409C-BE32-E72D297353CC}">
              <c16:uniqueId val="{00000005-A563-2641-B941-9F8D4712F57E}"/>
            </c:ext>
          </c:extLst>
        </c:ser>
        <c:ser>
          <c:idx val="2"/>
          <c:order val="2"/>
          <c:tx>
            <c:strRef>
              <c:f>Sheet1!$A$4</c:f>
              <c:strCache>
                <c:ptCount val="1"/>
                <c:pt idx="0">
                  <c:v>Cash</c:v>
                </c:pt>
              </c:strCache>
            </c:strRef>
          </c:tx>
          <c:spPr>
            <a:solidFill>
              <a:srgbClr val="275A21"/>
            </a:solidFill>
          </c:spPr>
          <c:invertIfNegative val="0"/>
          <c:cat>
            <c:strRef>
              <c:f>Sheet1!$B$1</c:f>
              <c:strCache>
                <c:ptCount val="1"/>
                <c:pt idx="0">
                  <c:v>Allocation</c:v>
                </c:pt>
              </c:strCache>
            </c:strRef>
          </c:cat>
          <c:val>
            <c:numRef>
              <c:f>Sheet1!$B$4</c:f>
              <c:numCache>
                <c:formatCode>General</c:formatCode>
                <c:ptCount val="1"/>
                <c:pt idx="0">
                  <c:v>10</c:v>
                </c:pt>
              </c:numCache>
            </c:numRef>
          </c:val>
          <c:extLst>
            <c:ext xmlns:c16="http://schemas.microsoft.com/office/drawing/2014/chart" uri="{C3380CC4-5D6E-409C-BE32-E72D297353CC}">
              <c16:uniqueId val="{00000006-A563-2641-B941-9F8D4712F57E}"/>
            </c:ext>
          </c:extLst>
        </c:ser>
        <c:dLbls>
          <c:showLegendKey val="0"/>
          <c:showVal val="0"/>
          <c:showCatName val="0"/>
          <c:showSerName val="0"/>
          <c:showPercent val="0"/>
          <c:showBubbleSize val="0"/>
        </c:dLbls>
        <c:gapWidth val="100"/>
        <c:overlap val="100"/>
        <c:axId val="473917608"/>
        <c:axId val="857666968"/>
      </c:barChart>
      <c:catAx>
        <c:axId val="473917608"/>
        <c:scaling>
          <c:orientation val="minMax"/>
        </c:scaling>
        <c:delete val="1"/>
        <c:axPos val="b"/>
        <c:numFmt formatCode="General" sourceLinked="1"/>
        <c:majorTickMark val="out"/>
        <c:minorTickMark val="none"/>
        <c:tickLblPos val="nextTo"/>
        <c:crossAx val="857666968"/>
        <c:crosses val="autoZero"/>
        <c:auto val="1"/>
        <c:lblAlgn val="ctr"/>
        <c:lblOffset val="100"/>
        <c:noMultiLvlLbl val="0"/>
      </c:catAx>
      <c:valAx>
        <c:axId val="857666968"/>
        <c:scaling>
          <c:orientation val="minMax"/>
        </c:scaling>
        <c:delete val="1"/>
        <c:axPos val="l"/>
        <c:numFmt formatCode="0%" sourceLinked="1"/>
        <c:majorTickMark val="out"/>
        <c:minorTickMark val="none"/>
        <c:tickLblPos val="nextTo"/>
        <c:crossAx val="473917608"/>
        <c:crosses val="autoZero"/>
        <c:crossBetween val="between"/>
      </c:valAx>
    </c:plotArea>
    <c:plotVisOnly val="1"/>
    <c:dispBlanksAs val="zero"/>
    <c:showDLblsOverMax val="0"/>
  </c:chart>
  <c:spPr>
    <a:noFill/>
    <a:ln>
      <a:noFill/>
    </a:ln>
  </c:spPr>
  <c:txPr>
    <a:bodyPr/>
    <a:lstStyle/>
    <a:p>
      <a:pPr>
        <a:defRPr sz="975" b="0" i="0" u="none" strike="noStrike" baseline="0">
          <a:solidFill>
            <a:schemeClr val="tx1"/>
          </a:solidFill>
          <a:latin typeface="Georgia"/>
          <a:ea typeface="Georgia"/>
          <a:cs typeface="Georgi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69794025731408E-2"/>
          <c:y val="3.1949993647737485E-2"/>
          <c:w val="0.92929290628678185"/>
          <c:h val="0.723552889608579"/>
        </c:manualLayout>
      </c:layout>
      <c:barChart>
        <c:barDir val="col"/>
        <c:grouping val="stacked"/>
        <c:varyColors val="0"/>
        <c:ser>
          <c:idx val="0"/>
          <c:order val="0"/>
          <c:tx>
            <c:strRef>
              <c:f>Sheet1!$A$2</c:f>
              <c:strCache>
                <c:ptCount val="1"/>
                <c:pt idx="0">
                  <c:v>Inflation</c:v>
                </c:pt>
              </c:strCache>
            </c:strRef>
          </c:tx>
          <c:spPr>
            <a:solidFill>
              <a:srgbClr val="285A21"/>
            </a:solidFill>
            <a:ln w="25376">
              <a:noFill/>
            </a:ln>
          </c:spPr>
          <c:invertIfNegative val="1"/>
          <c:dPt>
            <c:idx val="0"/>
            <c:invertIfNegative val="1"/>
            <c:bubble3D val="0"/>
            <c:extLst>
              <c:ext xmlns:c16="http://schemas.microsoft.com/office/drawing/2014/chart" uri="{C3380CC4-5D6E-409C-BE32-E72D297353CC}">
                <c16:uniqueId val="{00000000-FB48-44F7-84DB-826A3220E776}"/>
              </c:ext>
            </c:extLst>
          </c:dPt>
          <c:dPt>
            <c:idx val="1"/>
            <c:invertIfNegative val="1"/>
            <c:bubble3D val="0"/>
            <c:extLst>
              <c:ext xmlns:c16="http://schemas.microsoft.com/office/drawing/2014/chart" uri="{C3380CC4-5D6E-409C-BE32-E72D297353CC}">
                <c16:uniqueId val="{00000001-FB48-44F7-84DB-826A3220E776}"/>
              </c:ext>
            </c:extLst>
          </c:dPt>
          <c:dPt>
            <c:idx val="2"/>
            <c:invertIfNegative val="1"/>
            <c:bubble3D val="0"/>
            <c:extLst>
              <c:ext xmlns:c16="http://schemas.microsoft.com/office/drawing/2014/chart" uri="{C3380CC4-5D6E-409C-BE32-E72D297353CC}">
                <c16:uniqueId val="{00000002-FB48-44F7-84DB-826A3220E776}"/>
              </c:ext>
            </c:extLst>
          </c:dPt>
          <c:dLbls>
            <c:delete val="1"/>
          </c:dLbls>
          <c:cat>
            <c:strRef>
              <c:f>Sheet1!$B$1:$D$1</c:f>
              <c:strCache>
                <c:ptCount val="3"/>
                <c:pt idx="0">
                  <c:v>Age 62</c:v>
                </c:pt>
                <c:pt idx="1">
                  <c:v>Age 67</c:v>
                </c:pt>
                <c:pt idx="2">
                  <c:v>Age 70</c:v>
                </c:pt>
              </c:strCache>
            </c:strRef>
          </c:cat>
          <c:val>
            <c:numRef>
              <c:f>Sheet1!$B$2:$D$2</c:f>
              <c:numCache>
                <c:formatCode>"$"#,##0_);[Red]\("$"#,##0\)</c:formatCode>
                <c:ptCount val="3"/>
                <c:pt idx="0">
                  <c:v>1394</c:v>
                </c:pt>
                <c:pt idx="1">
                  <c:v>1983</c:v>
                </c:pt>
                <c:pt idx="2">
                  <c:v>2660</c:v>
                </c:pt>
              </c:numCache>
            </c:numRef>
          </c:val>
          <c:extLst>
            <c:ext xmlns:c14="http://schemas.microsoft.com/office/drawing/2007/8/2/chart" uri="{6F2FDCE9-48DA-4B69-8628-5D25D57E5C99}">
              <c14:invertSolidFillFmt>
                <c14:spPr xmlns:c14="http://schemas.microsoft.com/office/drawing/2007/8/2/chart">
                  <a:solidFill>
                    <a:srgbClr val="FFFFFF"/>
                  </a:solidFill>
                  <a:ln w="25376">
                    <a:noFill/>
                  </a:ln>
                </c14:spPr>
              </c14:invertSolidFillFmt>
            </c:ext>
            <c:ext xmlns:c16="http://schemas.microsoft.com/office/drawing/2014/chart" uri="{C3380CC4-5D6E-409C-BE32-E72D297353CC}">
              <c16:uniqueId val="{00000003-FB48-44F7-84DB-826A3220E776}"/>
            </c:ext>
          </c:extLst>
        </c:ser>
        <c:dLbls>
          <c:showLegendKey val="0"/>
          <c:showVal val="1"/>
          <c:showCatName val="1"/>
          <c:showSerName val="0"/>
          <c:showPercent val="0"/>
          <c:showBubbleSize val="0"/>
        </c:dLbls>
        <c:gapWidth val="66"/>
        <c:overlap val="100"/>
        <c:axId val="427773736"/>
        <c:axId val="427774128"/>
      </c:barChart>
      <c:catAx>
        <c:axId val="427773736"/>
        <c:scaling>
          <c:orientation val="minMax"/>
        </c:scaling>
        <c:delete val="0"/>
        <c:axPos val="b"/>
        <c:numFmt formatCode="General" sourceLinked="0"/>
        <c:majorTickMark val="none"/>
        <c:minorTickMark val="none"/>
        <c:tickLblPos val="low"/>
        <c:spPr>
          <a:ln w="9516">
            <a:noFill/>
          </a:ln>
        </c:spPr>
        <c:txPr>
          <a:bodyPr rot="0" vert="horz"/>
          <a:lstStyle/>
          <a:p>
            <a:pPr>
              <a:defRPr sz="2000" b="0" i="0" u="none" strike="noStrike" baseline="0">
                <a:solidFill>
                  <a:schemeClr val="accent4"/>
                </a:solidFill>
                <a:latin typeface="+mj-lt"/>
                <a:ea typeface="Georgia"/>
                <a:cs typeface="Georgia"/>
              </a:defRPr>
            </a:pPr>
            <a:endParaRPr lang="en-US"/>
          </a:p>
        </c:txPr>
        <c:crossAx val="427774128"/>
        <c:crosses val="autoZero"/>
        <c:auto val="1"/>
        <c:lblAlgn val="ctr"/>
        <c:lblOffset val="100"/>
        <c:noMultiLvlLbl val="0"/>
      </c:catAx>
      <c:valAx>
        <c:axId val="427774128"/>
        <c:scaling>
          <c:orientation val="minMax"/>
        </c:scaling>
        <c:delete val="0"/>
        <c:axPos val="l"/>
        <c:numFmt formatCode="&quot;$&quot;#,##0_);[Red]\(&quot;$&quot;#,##0\)" sourceLinked="1"/>
        <c:majorTickMark val="none"/>
        <c:minorTickMark val="none"/>
        <c:tickLblPos val="none"/>
        <c:spPr>
          <a:ln w="9516">
            <a:noFill/>
          </a:ln>
        </c:spPr>
        <c:crossAx val="427773736"/>
        <c:crosses val="autoZero"/>
        <c:crossBetween val="between"/>
      </c:valAx>
      <c:spPr>
        <a:noFill/>
        <a:ln w="25400">
          <a:noFill/>
        </a:ln>
      </c:spPr>
    </c:plotArea>
    <c:plotVisOnly val="1"/>
    <c:dispBlanksAs val="gap"/>
    <c:showDLblsOverMax val="0"/>
  </c:chart>
  <c:spPr>
    <a:noFill/>
    <a:ln>
      <a:noFill/>
    </a:ln>
  </c:spPr>
  <c:txPr>
    <a:bodyPr/>
    <a:lstStyle/>
    <a:p>
      <a:pPr>
        <a:defRPr sz="1399" b="0" i="0" u="none" strike="noStrike" baseline="0">
          <a:solidFill>
            <a:schemeClr val="tx1"/>
          </a:solidFill>
          <a:latin typeface="Georgia"/>
          <a:ea typeface="Georgia"/>
          <a:cs typeface="Georgi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3032076876"/>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1019175"/>
                      <a:r>
                        <a:rPr lang="en-US" sz="800" dirty="0">
                          <a:solidFill>
                            <a:srgbClr val="000000"/>
                          </a:solidFill>
                          <a:latin typeface="Source Sans Pro Light" panose="020B0403030403020204" pitchFamily="34" charset="0"/>
                          <a:cs typeface="Arial" panose="020B0604020202020204" pitchFamily="34" charset="0"/>
                        </a:rPr>
                        <a:t>PPT071  329043  1/22</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nvSpPr>
        <p:spPr bwMode="auto">
          <a:xfrm>
            <a:off x="462988" y="8911896"/>
            <a:ext cx="1229130" cy="2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4" tIns="48280" rIns="96554" bIns="48280">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sp>
        <p:nvSpPr>
          <p:cNvPr id="41990" name="Rectangle 27"/>
          <p:cNvSpPr>
            <a:spLocks noChangeArrowheads="1"/>
          </p:cNvSpPr>
          <p:nvPr/>
        </p:nvSpPr>
        <p:spPr bwMode="auto">
          <a:xfrm>
            <a:off x="6726546" y="8982300"/>
            <a:ext cx="302905" cy="2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18" tIns="47161" rIns="94318" bIns="47161">
            <a:spAutoFit/>
          </a:bodyPr>
          <a:lstStyle/>
          <a:p>
            <a:pPr algn="l" defTabSz="953691">
              <a:buClr>
                <a:schemeClr val="tx2"/>
              </a:buClr>
            </a:pPr>
            <a:fld id="{1A797CE9-049D-415B-B10C-828B86054992}" type="slidenum">
              <a:rPr lang="en-US" sz="800">
                <a:latin typeface="Source Sans Pro Light" panose="020B0403030403020204" pitchFamily="34" charset="0"/>
              </a:rPr>
              <a:pPr algn="l" defTabSz="953691">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5" Type="http://schemas.openxmlformats.org/officeDocument/2006/relationships/tags" Target="../tags/tag4.xml"/><Relationship Id="rId4" Type="http://schemas.openxmlformats.org/officeDocument/2006/relationships/tags" Target="../tags/tag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4975" cy="3182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custDataLst>
              <p:tags r:id="rId2"/>
            </p:custDataLst>
          </p:nvPr>
        </p:nvSpPr>
        <p:spPr bwMode="auto">
          <a:xfrm>
            <a:off x="568818" y="4080184"/>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4" tIns="48280" rIns="96554" bIns="4828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custDataLst>
              <p:tags r:id="rId3"/>
            </p:custDataLst>
          </p:nvPr>
        </p:nvSpPr>
        <p:spPr bwMode="auto">
          <a:xfrm>
            <a:off x="462988" y="8911896"/>
            <a:ext cx="1229130" cy="22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4" tIns="48280" rIns="96554" bIns="48280">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Source Sans Pro Light" panose="020B0403030403020204" pitchFamily="34" charset="0"/>
              </a:rPr>
              <a:t>PUTNAM INVESTMENTS</a:t>
            </a:r>
          </a:p>
        </p:txBody>
      </p:sp>
      <p:graphicFrame>
        <p:nvGraphicFramePr>
          <p:cNvPr id="7192" name="Group 24"/>
          <p:cNvGraphicFramePr>
            <a:graphicFrameLocks noGrp="1"/>
          </p:cNvGraphicFramePr>
          <p:nvPr>
            <p:custDataLst>
              <p:tags r:id="rId4"/>
            </p:custDataLst>
            <p:extLst>
              <p:ext uri="{D42A27DB-BD31-4B8C-83A1-F6EECF244321}">
                <p14:modId xmlns:p14="http://schemas.microsoft.com/office/powerpoint/2010/main" val="3245171676"/>
              </p:ext>
            </p:extLst>
          </p:nvPr>
        </p:nvGraphicFramePr>
        <p:xfrm>
          <a:off x="3006111" y="8962652"/>
          <a:ext cx="3738623" cy="255420"/>
        </p:xfrm>
        <a:graphic>
          <a:graphicData uri="http://schemas.openxmlformats.org/drawingml/2006/table">
            <a:tbl>
              <a:tblPr/>
              <a:tblGrid>
                <a:gridCol w="3738623">
                  <a:extLst>
                    <a:ext uri="{9D8B030D-6E8A-4147-A177-3AD203B41FA5}">
                      <a16:colId xmlns:a16="http://schemas.microsoft.com/office/drawing/2014/main" val="20000"/>
                    </a:ext>
                  </a:extLst>
                </a:gridCol>
              </a:tblGrid>
              <a:tr h="255420">
                <a:tc>
                  <a:txBody>
                    <a:bodyPr/>
                    <a:lstStyle/>
                    <a:p>
                      <a:pPr algn="r" defTabSz="1019175"/>
                      <a:r>
                        <a:rPr lang="en-US" sz="800" dirty="0">
                          <a:solidFill>
                            <a:srgbClr val="000000"/>
                          </a:solidFill>
                          <a:latin typeface="Source Sans Pro Light" panose="020B0403030403020204" pitchFamily="34" charset="0"/>
                          <a:cs typeface="Arial" panose="020B0604020202020204" pitchFamily="34" charset="0"/>
                        </a:rPr>
                        <a:t>PPT071  AD2685383  1/23</a:t>
                      </a:r>
                    </a:p>
                  </a:txBody>
                  <a:tcPr marL="77532" marR="77532"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custDataLst>
              <p:tags r:id="rId5"/>
            </p:custDataLst>
          </p:nvPr>
        </p:nvSpPr>
        <p:spPr bwMode="auto">
          <a:xfrm>
            <a:off x="6726546" y="8982300"/>
            <a:ext cx="302905" cy="22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4318" tIns="47161" rIns="94318" bIns="47161">
            <a:spAutoFit/>
          </a:bodyPr>
          <a:lstStyle/>
          <a:p>
            <a:pPr algn="l" defTabSz="953691">
              <a:buClr>
                <a:schemeClr val="tx2"/>
              </a:buClr>
            </a:pPr>
            <a:fld id="{B25AA5A6-AEB3-4D94-8E34-E1A3F4EB3ADA}" type="slidenum">
              <a:rPr lang="en-US" sz="800">
                <a:latin typeface="Source Sans Pro Light" panose="020B0403030403020204" pitchFamily="34" charset="0"/>
              </a:rPr>
              <a:pPr algn="l" defTabSz="953691">
                <a:buClr>
                  <a:schemeClr val="tx2"/>
                </a:buClr>
              </a:pPr>
              <a:t>‹#›</a:t>
            </a:fld>
            <a:endParaRPr lang="en-US" sz="800" dirty="0">
              <a:latin typeface="Source Sans Pro Light" panose="020B0403030403020204" pitchFamily="34" charset="0"/>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882" kern="1200">
        <a:solidFill>
          <a:schemeClr val="tx1"/>
        </a:solidFill>
        <a:latin typeface="Source Sans Pro Light" panose="020B0403030403020204" pitchFamily="34" charset="0"/>
        <a:ea typeface="ＭＳ Ｐゴシック" charset="-128"/>
        <a:cs typeface="MS PGothic" charset="0"/>
      </a:defRPr>
    </a:lvl1pPr>
    <a:lvl2pPr marL="198892" indent="-98046" algn="l" rtl="0" eaLnBrk="0" fontAlgn="base" hangingPunct="0">
      <a:lnSpc>
        <a:spcPct val="110000"/>
      </a:lnSpc>
      <a:spcBef>
        <a:spcPct val="0"/>
      </a:spcBef>
      <a:spcAft>
        <a:spcPct val="0"/>
      </a:spcAft>
      <a:buClr>
        <a:srgbClr val="1A7FBA"/>
      </a:buClr>
      <a:buChar char="•"/>
      <a:defRPr sz="882" kern="1200">
        <a:solidFill>
          <a:schemeClr val="tx1"/>
        </a:solidFill>
        <a:latin typeface="Source Sans Pro Light" panose="020B0403030403020204" pitchFamily="34" charset="0"/>
        <a:ea typeface="ＭＳ Ｐゴシック" charset="-128"/>
        <a:cs typeface="MS PGothic" charset="0"/>
      </a:defRPr>
    </a:lvl2pPr>
    <a:lvl3pPr marL="397785" indent="-98046" algn="l" rtl="0" eaLnBrk="0" fontAlgn="base" hangingPunct="0">
      <a:lnSpc>
        <a:spcPct val="110000"/>
      </a:lnSpc>
      <a:spcBef>
        <a:spcPct val="0"/>
      </a:spcBef>
      <a:spcAft>
        <a:spcPct val="0"/>
      </a:spcAft>
      <a:buClr>
        <a:srgbClr val="1A7FBA"/>
      </a:buClr>
      <a:buFont typeface="Gotham C2 Text" pitchFamily="50" charset="0"/>
      <a:buChar char="–"/>
      <a:defRPr sz="794" kern="1200">
        <a:solidFill>
          <a:schemeClr val="tx1"/>
        </a:solidFill>
        <a:latin typeface="Source Sans Pro Light" panose="020B0403030403020204" pitchFamily="34" charset="0"/>
        <a:ea typeface="ＭＳ Ｐゴシック" charset="-128"/>
        <a:cs typeface="MS PGothic" charset="0"/>
      </a:defRPr>
    </a:lvl3pPr>
    <a:lvl4pPr marL="605081" indent="-106449"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4pPr>
    <a:lvl5pPr marL="806775" indent="-98046" algn="l" rtl="0" eaLnBrk="0" fontAlgn="base" hangingPunct="0">
      <a:lnSpc>
        <a:spcPct val="110000"/>
      </a:lnSpc>
      <a:spcBef>
        <a:spcPct val="0"/>
      </a:spcBef>
      <a:spcAft>
        <a:spcPct val="0"/>
      </a:spcAft>
      <a:buClr>
        <a:srgbClr val="1A7FBA"/>
      </a:buClr>
      <a:buChar char="•"/>
      <a:defRPr sz="706" kern="1200">
        <a:solidFill>
          <a:schemeClr val="tx1"/>
        </a:solidFill>
        <a:latin typeface="Source Sans Pro Light" panose="020B0403030403020204" pitchFamily="34" charset="0"/>
        <a:ea typeface="ＭＳ Ｐゴシック" charset="-128"/>
        <a:cs typeface="MS PGothic" charset="0"/>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r>
              <a:rPr lang="en-US" sz="900" dirty="0"/>
              <a:t>Welcome and thanks for coming. My name is _____________ and I am a financial consultant with ______________. The presentation I am going to take you through is called “Strategies for sustainable income in retirement.”</a:t>
            </a:r>
          </a:p>
          <a:p>
            <a:r>
              <a:rPr lang="en-US" sz="900" dirty="0"/>
              <a:t>Historically, we in the financial services industry have talked about helping this huge wave of Baby Boomers accumulate enough wealth for retirement. That entails certain challenges and risks. Are you investing enough? Are you investing aggressively enough? Are you taking advantage of all your tax-saving opportunities?</a:t>
            </a:r>
          </a:p>
          <a:p>
            <a:r>
              <a:rPr lang="en-US" sz="900" dirty="0"/>
              <a:t>Starting in 2008, the first of the Boomers turned 62 and was, for the first time, able to receive Social Security benefits. You may be here because you are thinking about retiring soon yourself, and you will naturally start thinking less about saving for retirement and more about how to organize your income in retirement.</a:t>
            </a:r>
          </a:p>
          <a:p>
            <a:endParaRPr lang="en-US" sz="900" dirty="0"/>
          </a:p>
        </p:txBody>
      </p:sp>
    </p:spTree>
    <p:extLst>
      <p:ext uri="{BB962C8B-B14F-4D97-AF65-F5344CB8AC3E}">
        <p14:creationId xmlns:p14="http://schemas.microsoft.com/office/powerpoint/2010/main" val="157940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6" name="Rectangle 4"/>
          <p:cNvSpPr>
            <a:spLocks noGrp="1" noRot="1" noChangeAspect="1" noChangeArrowheads="1" noTextEdit="1"/>
          </p:cNvSpPr>
          <p:nvPr>
            <p:ph type="sldImg"/>
          </p:nvPr>
        </p:nvSpPr>
        <p:spPr>
          <a:ln/>
        </p:spPr>
      </p:sp>
      <p:sp>
        <p:nvSpPr>
          <p:cNvPr id="786437" name="Rectangle 5"/>
          <p:cNvSpPr>
            <a:spLocks noGrp="1" noChangeArrowheads="1"/>
          </p:cNvSpPr>
          <p:nvPr>
            <p:ph type="body" idx="1"/>
          </p:nvPr>
        </p:nvSpPr>
        <p:spPr/>
        <p:txBody>
          <a:bodyPr/>
          <a:lstStyle/>
          <a:p>
            <a:r>
              <a:rPr lang="en-US" sz="900" dirty="0"/>
              <a:t>There is a lot of talk about whether Social Security will be around and what it’ll look like in the future as Baby Boomers start to retire. Politics aside, there are significant challenges looming for Social Security as a result of a huge demographic shift in this country. It’s really a three-part story:</a:t>
            </a:r>
          </a:p>
          <a:p>
            <a:pPr marL="353228" lvl="1"/>
            <a:r>
              <a:rPr lang="en-US" sz="900" dirty="0"/>
              <a:t>First, seniors are living longer in retirement and, therefore, are receiving Social Security benefits for a longer period than previous generations.</a:t>
            </a:r>
          </a:p>
          <a:p>
            <a:pPr marL="353228" lvl="1"/>
            <a:r>
              <a:rPr lang="en-US" sz="900" dirty="0"/>
              <a:t>Second, we’ve got this huge wave of Baby Boomers — born just after World War II through 1964 — that will start to hit retirement age in the next several years. The first of them turned age 62 in 2008 and were able to begin receiving at least partial benefits.</a:t>
            </a:r>
          </a:p>
          <a:p>
            <a:pPr marL="353228" lvl="1"/>
            <a:r>
              <a:rPr lang="en-US" sz="900" dirty="0"/>
              <a:t>And third, there’s the “Birth Dearth,” or the Baby Bust, that started in the trailing years of the Baby Boom when birth rates started declining. In fact, they’ve stayed low ever since.  </a:t>
            </a:r>
            <a:br>
              <a:rPr lang="en-US" sz="900" dirty="0"/>
            </a:br>
            <a:endParaRPr lang="en-US" sz="900" dirty="0"/>
          </a:p>
          <a:p>
            <a:r>
              <a:rPr lang="en-US" sz="900" dirty="0"/>
              <a:t>So what you end up with is a smaller labor force supporting more and more retirees.</a:t>
            </a:r>
            <a:br>
              <a:rPr lang="en-US" sz="900" dirty="0"/>
            </a:br>
            <a:endParaRPr lang="en-US" sz="900" dirty="0"/>
          </a:p>
          <a:p>
            <a:r>
              <a:rPr lang="en-US" sz="900" dirty="0"/>
              <a:t>In 2010, benefits owed exceeded taxes collected, and if nothing changes, the Trust Fund will be exhausted in 2034. What is more likely to happen is some or all of the following:</a:t>
            </a:r>
          </a:p>
          <a:p>
            <a:pPr marL="353228" lvl="1"/>
            <a:r>
              <a:rPr lang="en-US" sz="900" dirty="0"/>
              <a:t>Payroll taxes will be increased to maintain current benefit levels;</a:t>
            </a:r>
          </a:p>
          <a:p>
            <a:pPr marL="353228" lvl="1"/>
            <a:r>
              <a:rPr lang="en-US" sz="900" dirty="0"/>
              <a:t>Benefits will decrease or be delayed;</a:t>
            </a:r>
          </a:p>
          <a:p>
            <a:pPr marL="353228" lvl="1"/>
            <a:r>
              <a:rPr lang="en-US" sz="900" dirty="0"/>
              <a:t>Other tax revenue will be used to fund benefits; or </a:t>
            </a:r>
          </a:p>
          <a:p>
            <a:pPr marL="353228" lvl="1"/>
            <a:r>
              <a:rPr lang="en-US" sz="900" dirty="0"/>
              <a:t>The system will be changed to more of a defined contribution-style voluntary savings account, which is essentially partial privatization.</a:t>
            </a:r>
            <a:br>
              <a:rPr lang="en-US" sz="900" dirty="0"/>
            </a:br>
            <a:endParaRPr lang="en-US" sz="900" dirty="0"/>
          </a:p>
          <a:p>
            <a:r>
              <a:rPr lang="en-US" sz="900" dirty="0"/>
              <a:t>You can expect a lot of discussion on the topic of Social Security over the coming years — and it’s likely to get very political. Regardless of the outcome, you should NOT be planning on Social Security as the primary basis for your retirement income, but it can and should be part of your retirement income plan.</a:t>
            </a:r>
          </a:p>
        </p:txBody>
      </p:sp>
    </p:spTree>
    <p:extLst>
      <p:ext uri="{BB962C8B-B14F-4D97-AF65-F5344CB8AC3E}">
        <p14:creationId xmlns:p14="http://schemas.microsoft.com/office/powerpoint/2010/main" val="411150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279640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6" name="Rectangle 4"/>
          <p:cNvSpPr>
            <a:spLocks noGrp="1" noRot="1" noChangeAspect="1" noChangeArrowheads="1" noTextEdit="1"/>
          </p:cNvSpPr>
          <p:nvPr>
            <p:ph type="sldImg"/>
          </p:nvPr>
        </p:nvSpPr>
        <p:spPr>
          <a:ln/>
        </p:spPr>
      </p:sp>
      <p:sp>
        <p:nvSpPr>
          <p:cNvPr id="796677" name="Rectangle 5"/>
          <p:cNvSpPr>
            <a:spLocks noGrp="1" noChangeArrowheads="1"/>
          </p:cNvSpPr>
          <p:nvPr>
            <p:ph type="body" idx="1"/>
          </p:nvPr>
        </p:nvSpPr>
        <p:spPr/>
        <p:txBody>
          <a:bodyPr/>
          <a:lstStyle/>
          <a:p>
            <a:r>
              <a:rPr lang="en-US" sz="900" dirty="0"/>
              <a:t>Now that we’ve talked a little about a couple of things to keep in mind as you approach retirement, let’s talk about how to make the most of the money you’ve socked away.</a:t>
            </a:r>
          </a:p>
          <a:p>
            <a:pPr marL="531494" lvl="1" indent="-171663"/>
            <a:r>
              <a:rPr lang="en-US" sz="900" dirty="0"/>
              <a:t>Diversify to manage volatility and achieve growth</a:t>
            </a:r>
          </a:p>
          <a:p>
            <a:pPr marL="531494" lvl="1" indent="-171663"/>
            <a:r>
              <a:rPr lang="en-US" sz="900" dirty="0"/>
              <a:t>Make sure you’re not withdrawing too much</a:t>
            </a:r>
          </a:p>
          <a:p>
            <a:pPr marL="531494" lvl="1" indent="-171663"/>
            <a:r>
              <a:rPr lang="en-US" sz="900" dirty="0"/>
              <a:t>Consider adding guaranteed income</a:t>
            </a:r>
          </a:p>
          <a:p>
            <a:pPr marL="531494" lvl="1" indent="-171663"/>
            <a:r>
              <a:rPr lang="en-US" sz="900" dirty="0"/>
              <a:t>Be smart about taxes</a:t>
            </a:r>
          </a:p>
          <a:p>
            <a:pPr marL="531494" lvl="1" indent="-171663"/>
            <a:r>
              <a:rPr lang="en-US" sz="900" dirty="0"/>
              <a:t>Address other potential risks</a:t>
            </a:r>
          </a:p>
        </p:txBody>
      </p:sp>
    </p:spTree>
    <p:extLst>
      <p:ext uri="{BB962C8B-B14F-4D97-AF65-F5344CB8AC3E}">
        <p14:creationId xmlns:p14="http://schemas.microsoft.com/office/powerpoint/2010/main" val="326518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2" name="Rectangle 4"/>
          <p:cNvSpPr>
            <a:spLocks noGrp="1" noRot="1" noChangeAspect="1" noChangeArrowheads="1" noTextEdit="1"/>
          </p:cNvSpPr>
          <p:nvPr>
            <p:ph type="sldImg"/>
          </p:nvPr>
        </p:nvSpPr>
        <p:spPr>
          <a:ln/>
        </p:spPr>
      </p:sp>
      <p:sp>
        <p:nvSpPr>
          <p:cNvPr id="800773" name="Rectangle 5"/>
          <p:cNvSpPr>
            <a:spLocks noGrp="1" noChangeArrowheads="1"/>
          </p:cNvSpPr>
          <p:nvPr>
            <p:ph type="body" idx="1"/>
          </p:nvPr>
        </p:nvSpPr>
        <p:spPr/>
        <p:txBody>
          <a:bodyPr/>
          <a:lstStyle/>
          <a:p>
            <a:r>
              <a:rPr lang="en-US" sz="900" dirty="0"/>
              <a:t>One of the important expectations to manage is how much you can withdraw from your portfolio if you want it to last. This idea is called “sustainable withdrawals.”</a:t>
            </a:r>
          </a:p>
          <a:p>
            <a:endParaRPr lang="en-US" sz="900" dirty="0"/>
          </a:p>
          <a:p>
            <a:r>
              <a:rPr lang="en-US" sz="900" dirty="0"/>
              <a:t>This chart takes a balanced portfolio mix of 60% equities, 30% fixed income, and 10% cash, then shows how long it would have lasted at different withdrawal rates. What’s interesting is that because we’re dealing in percentages, the dollar amount of your nest egg doesn’t matter. Whether you have $100 or $100,000, 50% is still half.</a:t>
            </a:r>
          </a:p>
          <a:p>
            <a:endParaRPr lang="en-US" sz="900" dirty="0"/>
          </a:p>
          <a:p>
            <a:r>
              <a:rPr lang="en-US" sz="900" dirty="0"/>
              <a:t>The chart shows that if you took 10% out of your savings each year, you could have expected your savings to last about 10 years. Based upon this mix, a 6% annual withdrawal rate, increased each year to keep up with inflation, would have lasted around 16 years.</a:t>
            </a:r>
          </a:p>
          <a:p>
            <a:endParaRPr lang="en-US" sz="900" dirty="0"/>
          </a:p>
          <a:p>
            <a:r>
              <a:rPr lang="en-US" sz="900" dirty="0"/>
              <a:t>The moral of this story is that you should try to limit your withdrawals to no more than 5%, given what we know about how long you are likely to spend in retirement.</a:t>
            </a:r>
          </a:p>
        </p:txBody>
      </p:sp>
    </p:spTree>
    <p:extLst>
      <p:ext uri="{BB962C8B-B14F-4D97-AF65-F5344CB8AC3E}">
        <p14:creationId xmlns:p14="http://schemas.microsoft.com/office/powerpoint/2010/main" val="207598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In reality, retirement withdrawal rates are not a “set it and forget it” proposition. A multitude of internal and external factors will impact a plan over the course of retirement. Here’s are some examples of decision rules or “guardrails” that may be implemented mid-course depending on current circumstances and needs. The challenge is how to balance the following for clients:</a:t>
            </a:r>
          </a:p>
          <a:p>
            <a:pPr marL="185356" indent="-185356">
              <a:buFont typeface="Arial" panose="020B0604020202020204" pitchFamily="34" charset="0"/>
              <a:buChar char="•"/>
            </a:pPr>
            <a:r>
              <a:rPr lang="en-US" sz="900" dirty="0"/>
              <a:t>Establishing a reasonable amount of spending in retirement</a:t>
            </a:r>
          </a:p>
          <a:p>
            <a:pPr marL="185356" indent="-185356">
              <a:buFont typeface="Arial" panose="020B0604020202020204" pitchFamily="34" charset="0"/>
              <a:buChar char="•"/>
            </a:pPr>
            <a:r>
              <a:rPr lang="en-US" sz="900" dirty="0"/>
              <a:t>Making sure that spending does not vary widely from year to year</a:t>
            </a:r>
          </a:p>
          <a:p>
            <a:pPr marL="185356" indent="-185356">
              <a:buFont typeface="Arial" panose="020B0604020202020204" pitchFamily="34" charset="0"/>
              <a:buChar char="•"/>
            </a:pPr>
            <a:r>
              <a:rPr lang="en-US" sz="900" dirty="0"/>
              <a:t>Being too conservative with spending — especially in the early years of retirement when clients are generally healthy and want to maintain an active lifestyle (travel, etc.). </a:t>
            </a:r>
          </a:p>
          <a:p>
            <a:pPr marL="185356" indent="-185356">
              <a:buFont typeface="Arial" panose="020B0604020202020204" pitchFamily="34" charset="0"/>
              <a:buChar char="•"/>
            </a:pPr>
            <a:r>
              <a:rPr lang="en-US" sz="900" dirty="0"/>
              <a:t>Mitigate risk of portfolio depletion due to longevity, inflation, and markets</a:t>
            </a:r>
            <a:br>
              <a:rPr lang="en-US" sz="900" dirty="0"/>
            </a:br>
            <a:endParaRPr lang="en-US" sz="900" dirty="0"/>
          </a:p>
          <a:p>
            <a:r>
              <a:rPr lang="en-US" sz="900" dirty="0"/>
              <a:t>Here’s a look at incorporating decision rules to manage spending throughout retirement, presented by Guyton and Klinger in their paper, “Decision rules and maximum initial withdrawal rates.” In addition to the withdrawal rule, capital preservation rule, and prosperity rule highlighted on the slide, they also introduced a “portfolio management rule”. This rule provided direction on where to take withdrawals from based on market returns. For example, during years of negative stock market returns, avoid drawing income from equities to the extent possible. Overall, these researchers found that higher initial withdrawal rates are possible as long as retirees are prepared to take steps to adjust their plan along the way. </a:t>
            </a:r>
          </a:p>
          <a:p>
            <a:endParaRPr lang="en-US" sz="900" dirty="0"/>
          </a:p>
          <a:p>
            <a:r>
              <a:rPr lang="en-US" sz="900" dirty="0"/>
              <a:t>Overall, using this “guardrails” approach, Guyton and Klinger found that higher initial withdrawal rates than the SAFEMAX rate of 4% could be used. For example, </a:t>
            </a:r>
            <a:r>
              <a:rPr lang="en-US" sz="900" dirty="0">
                <a:cs typeface="Arial" panose="020B0604020202020204" pitchFamily="34" charset="0"/>
              </a:rPr>
              <a:t>initial withdrawal rates of 5.2%–5.6% are sustainable at the 99% confidence standard for portfolios containing at least 65% equities. With a portfolio with 50% equities, maximum initial withdrawal rates dropped to 4.6%, but still significantly higher than 4%. </a:t>
            </a:r>
            <a:endParaRPr lang="en-US" sz="900" dirty="0"/>
          </a:p>
        </p:txBody>
      </p:sp>
    </p:spTree>
    <p:extLst>
      <p:ext uri="{BB962C8B-B14F-4D97-AF65-F5344CB8AC3E}">
        <p14:creationId xmlns:p14="http://schemas.microsoft.com/office/powerpoint/2010/main" val="302260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80" name="Rectangle 4"/>
          <p:cNvSpPr>
            <a:spLocks noGrp="1" noRot="1" noChangeAspect="1" noChangeArrowheads="1" noTextEdit="1"/>
          </p:cNvSpPr>
          <p:nvPr>
            <p:ph type="sldImg"/>
          </p:nvPr>
        </p:nvSpPr>
        <p:spPr>
          <a:ln/>
        </p:spPr>
      </p:sp>
      <p:sp>
        <p:nvSpPr>
          <p:cNvPr id="894981" name="Rectangle 5"/>
          <p:cNvSpPr>
            <a:spLocks noGrp="1" noChangeArrowheads="1"/>
          </p:cNvSpPr>
          <p:nvPr>
            <p:ph type="body" idx="1"/>
          </p:nvPr>
        </p:nvSpPr>
        <p:spPr/>
        <p:txBody>
          <a:bodyPr/>
          <a:lstStyle/>
          <a:p>
            <a:r>
              <a:rPr lang="en-US" sz="900" dirty="0"/>
              <a:t>We looked at the role asset allocation plays by comparing different hypothetical portfolios based on historical market results (1926-2017). </a:t>
            </a:r>
          </a:p>
          <a:p>
            <a:endParaRPr lang="en-US" sz="900" dirty="0"/>
          </a:p>
          <a:p>
            <a:r>
              <a:rPr lang="en-US" sz="900" dirty="0"/>
              <a:t>This chart shows historical success (based on rolling time period analysis) for two asset mixes — conservative to balanced — assuming a 5% systematic withdrawal rate that is inflated annually based on historical CPI. The mixes range from 20% equities in the conservative portfolio to 60% in the balanced portfolio. And it looks at retirement or income generation periods of 20, 30, and 40 years.  </a:t>
            </a:r>
          </a:p>
          <a:p>
            <a:endParaRPr lang="en-US" sz="900" dirty="0"/>
          </a:p>
          <a:p>
            <a:r>
              <a:rPr lang="en-US" sz="900" dirty="0"/>
              <a:t>So what does it tell us? It tells us that if you had a 20-year retirement, you would have had a pretty solid probability of success withdrawing 5% each year, even with the most conservative portfolio. The asset mixes appear to do just fine. </a:t>
            </a:r>
          </a:p>
          <a:p>
            <a:r>
              <a:rPr lang="en-US" sz="900" dirty="0"/>
              <a:t>But what if you had a longer income stream — like 30, 35, or 40 years? The numbers tell us that you would have had to increase the expected return of your portfolio by including a larger allocation to equities in your portfolio. Depending on the income period you planned for and your tolerance for risk (i.e., running out of money during the period), you would have wanted to consider moving from a conservative portfolio to a portfolio that looked more like the balanced portfolio — with a mix of 60% equities, 30% bonds, and 10% cash. </a:t>
            </a:r>
          </a:p>
        </p:txBody>
      </p:sp>
    </p:spTree>
    <p:extLst>
      <p:ext uri="{BB962C8B-B14F-4D97-AF65-F5344CB8AC3E}">
        <p14:creationId xmlns:p14="http://schemas.microsoft.com/office/powerpoint/2010/main" val="217666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3571" lvl="1" indent="0">
              <a:buNone/>
            </a:pPr>
            <a:r>
              <a:rPr lang="en-US" sz="900" dirty="0"/>
              <a:t>Let’s explore the benefit of incorporating guaranteed income into a plan. Overall, the presence of guaranteed income will act as a hedge against longevity risk, and may allow other funds to be invested more aggressively within a portfolio. In fact, Blanchett (</a:t>
            </a:r>
            <a:r>
              <a:rPr lang="en-US" sz="900" i="1" dirty="0"/>
              <a:t>The Impact of Guaranteed Income and Dynamic Withdrawals on Safe Initial Withdrawal Rates, 2017</a:t>
            </a:r>
            <a:r>
              <a:rPr lang="en-US" sz="900" dirty="0"/>
              <a:t>) found the level of guaranteed income to be by far the most important factor in explaining optimal spending rates from investments. Withdrawal rates were up to four percentage points higher across the range of guaranteed income levels he examined. </a:t>
            </a:r>
          </a:p>
          <a:p>
            <a:pPr marL="123571" lvl="1" indent="0">
              <a:buNone/>
            </a:pPr>
            <a:endParaRPr lang="en-US" sz="900" dirty="0"/>
          </a:p>
          <a:p>
            <a:pPr marL="123571" lvl="1" indent="0">
              <a:buNone/>
            </a:pPr>
            <a:r>
              <a:rPr lang="en-US" sz="900" dirty="0"/>
              <a:t>In our example we look at $1 million invested within a balanced portfolio with 5% withdrawn annually (increased for inflation). Over a 30 year time period, for 77% of the time the portfolio did not run out of money. Now, let’s assume we take $250,000 and purchase guaranteed income though an immediate annuity. In the instance, the survivability of the remaining portfolio increases significantly. We’ve created a ”floor” of guaranteed income and so the portfolio isn’t required to generate as much income. Of course, to protect the downside of running out of money, we’ve sacrificed potential upside by annuitizing a quarter of the portfolio. Of course, this example is not meant to promote any specific product or strategy, but rather, to illustrate how adding guaranteed income in retirement can hedge longevity risk. </a:t>
            </a:r>
          </a:p>
          <a:p>
            <a:pPr marL="123571" lvl="1" indent="0">
              <a:buNone/>
            </a:pPr>
            <a:endParaRPr lang="en-US" sz="900" dirty="0"/>
          </a:p>
          <a:p>
            <a:pPr marL="123571" lvl="1" indent="0">
              <a:buNone/>
            </a:pPr>
            <a:r>
              <a:rPr lang="en-US" sz="900" dirty="0"/>
              <a:t>Note on annuitization example assumptions:</a:t>
            </a:r>
          </a:p>
          <a:p>
            <a:pPr marL="236048" lvl="1" indent="-122151"/>
            <a:r>
              <a:rPr lang="en-US" sz="900" dirty="0"/>
              <a:t>Annuitized income derived from allocating 25% of the portfolio to purchasing a single premium immediate annuity (SPIA) based on market rates as of April 2018</a:t>
            </a:r>
            <a:r>
              <a:rPr lang="en-US" sz="900" dirty="0">
                <a:solidFill>
                  <a:srgbClr val="FF0000"/>
                </a:solidFill>
              </a:rPr>
              <a:t> </a:t>
            </a:r>
            <a:r>
              <a:rPr lang="en-US" sz="900" dirty="0"/>
              <a:t>(</a:t>
            </a:r>
            <a:r>
              <a:rPr lang="en-US" sz="900" dirty="0" err="1"/>
              <a:t>www.immediateannuity.com</a:t>
            </a:r>
            <a:r>
              <a:rPr lang="en-US" sz="900" dirty="0"/>
              <a:t>)</a:t>
            </a:r>
          </a:p>
          <a:p>
            <a:pPr marL="236048" lvl="1" indent="-122151"/>
            <a:r>
              <a:rPr lang="en-US" sz="900" dirty="0"/>
              <a:t>Based upon 65-year-old male living in state of MA</a:t>
            </a:r>
          </a:p>
          <a:p>
            <a:pPr marL="236048" lvl="1" indent="-122151"/>
            <a:r>
              <a:rPr lang="en-US" sz="900" dirty="0"/>
              <a:t>Single life expectancy</a:t>
            </a:r>
          </a:p>
          <a:p>
            <a:endParaRPr lang="en-US" sz="900" dirty="0"/>
          </a:p>
        </p:txBody>
      </p:sp>
    </p:spTree>
    <p:extLst>
      <p:ext uri="{BB962C8B-B14F-4D97-AF65-F5344CB8AC3E}">
        <p14:creationId xmlns:p14="http://schemas.microsoft.com/office/powerpoint/2010/main" val="1683025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When it comes time to withdraw funds for retirement income, the conventional wisdom is that retirees should take money from accounts in the following order:</a:t>
            </a:r>
          </a:p>
          <a:p>
            <a:pPr marL="237698" indent="-237698">
              <a:buAutoNum type="arabicPeriod"/>
            </a:pPr>
            <a:r>
              <a:rPr lang="en-US" sz="900" dirty="0"/>
              <a:t>Taxable </a:t>
            </a:r>
          </a:p>
          <a:p>
            <a:pPr marL="237698" indent="-237698">
              <a:buAutoNum type="arabicPeriod"/>
            </a:pPr>
            <a:r>
              <a:rPr lang="en-US" sz="900" dirty="0"/>
              <a:t>Tax-deferred </a:t>
            </a:r>
          </a:p>
          <a:p>
            <a:pPr marL="237698" indent="-237698">
              <a:buAutoNum type="arabicPeriod"/>
            </a:pPr>
            <a:r>
              <a:rPr lang="en-US" sz="900" dirty="0"/>
              <a:t>Tax-free</a:t>
            </a:r>
            <a:br>
              <a:rPr lang="en-US" sz="900" dirty="0"/>
            </a:br>
            <a:endParaRPr lang="en-US" sz="900" dirty="0"/>
          </a:p>
          <a:p>
            <a:r>
              <a:rPr lang="en-US" sz="900" dirty="0"/>
              <a:t>The motivation behind this conventional wisdom is to preserve tax-deferred assets for as long as possible. However, depending on an individual’s tax situation, the conventional wisdom may not be the best course of action.</a:t>
            </a:r>
          </a:p>
          <a:p>
            <a:r>
              <a:rPr lang="en-US" sz="900" dirty="0"/>
              <a:t>It may make sense to time the withdrawal of funds from tax-deferred accounts for years when you’re likely to be in a lower marginal tax bracket compared with your pre-retirement tax bracket. These years could occur early in retirement before required minimum distributions (RMDs) from retirement accounts begin (normally age 70½), or later in retirement when medical expenses may be higher. Drawing from tax-deferred accounts when your tax rate is low will allow you to enjoy the full benefit of the lower rate. As your tax bracket increases, consider tapping into taxable sources of income or even tax-free Roth accounts at the highest income tax brackets. </a:t>
            </a:r>
          </a:p>
          <a:p>
            <a:endParaRPr lang="en-US" sz="900" dirty="0"/>
          </a:p>
        </p:txBody>
      </p:sp>
    </p:spTree>
    <p:extLst>
      <p:ext uri="{BB962C8B-B14F-4D97-AF65-F5344CB8AC3E}">
        <p14:creationId xmlns:p14="http://schemas.microsoft.com/office/powerpoint/2010/main" val="3510378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4" name="Rectangle 4"/>
          <p:cNvSpPr>
            <a:spLocks noGrp="1" noRot="1" noChangeAspect="1" noChangeArrowheads="1" noTextEdit="1"/>
          </p:cNvSpPr>
          <p:nvPr>
            <p:ph type="sldImg"/>
          </p:nvPr>
        </p:nvSpPr>
        <p:spPr>
          <a:ln/>
        </p:spPr>
      </p:sp>
      <p:sp>
        <p:nvSpPr>
          <p:cNvPr id="855045" name="Rectangle 5"/>
          <p:cNvSpPr>
            <a:spLocks noGrp="1" noChangeArrowheads="1"/>
          </p:cNvSpPr>
          <p:nvPr>
            <p:ph type="body" idx="1"/>
          </p:nvPr>
        </p:nvSpPr>
        <p:spPr/>
        <p:txBody>
          <a:bodyPr/>
          <a:lstStyle/>
          <a:p>
            <a:r>
              <a:rPr lang="en-US" sz="900" dirty="0"/>
              <a:t>One strategy that can be effective in controlling taxes in retirement is the Roth IRA. In fact, since 2010, all investors regardless of their income level are eligible to convert Traditional IRA assets to a Roth IRA. The tradeoff is paying taxes today when the conversion is completed for the benefit of tax-free withdrawals in retirement. Also, unlike most traditional retirement accounts, there are no mandatory withdrawals at age 70½. Roth IRA owners can choose to leave assets within their account to grow tax free. Having a portion of your retirement savings in a Roth IRA in retirement provides more choice on where to draw income from given a particular tax situation. For example, if an investor is in a higher tax bracket in retirement and needs additional income, drawing funds tax free from the Roth may make sense. Conversely, those in a low tax bracket in retirement may choose to draw funds from a Traditional IRA. Even though taxes will be due, the individual is taking advantage of lower marginal tax rates while leaving more funds within the Roth IRA to grow tax free.</a:t>
            </a:r>
          </a:p>
        </p:txBody>
      </p:sp>
    </p:spTree>
    <p:extLst>
      <p:ext uri="{BB962C8B-B14F-4D97-AF65-F5344CB8AC3E}">
        <p14:creationId xmlns:p14="http://schemas.microsoft.com/office/powerpoint/2010/main" val="1212051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9" name="Rectangle 1029"/>
          <p:cNvSpPr>
            <a:spLocks noGrp="1" noChangeArrowheads="1"/>
          </p:cNvSpPr>
          <p:nvPr>
            <p:ph type="body" idx="1"/>
          </p:nvPr>
        </p:nvSpPr>
        <p:spPr/>
        <p:txBody>
          <a:bodyPr/>
          <a:lstStyle/>
          <a:p>
            <a:r>
              <a:rPr lang="en-US" sz="900" dirty="0"/>
              <a:t>For today’s retirees, the importance of making the right decisions around Social Security cannot be understated. Generally, people are living longer and many do not have access to traditional pension plans providing guaranteed lifetime income. With the rise of defined contribution plans, Social Security will be the only source of guaranteed income for many in retirement. In fact, for 61% of elderly beneficiaries, Social Security provides the majority of their cash income. Claiming social security early locks you into a lower monthly benefit amount for the rest of your life. In fact, many retirees opt to take benefits early resulting in lower lifetime income for them and potentially their surviving spouse. Many underestimate life expectancy. Married couples without guaranteed income should consider options to maximize the survivor benefit for whichever spouse lives the longest, especially in cases where one spouse was the primary earner. They need to think in terms of</a:t>
            </a:r>
            <a:r>
              <a:rPr lang="en-US" sz="900" i="1" dirty="0"/>
              <a:t> joint </a:t>
            </a:r>
            <a:r>
              <a:rPr lang="en-US" sz="900" dirty="0"/>
              <a:t>life expectancy, not just that of the worker. </a:t>
            </a:r>
          </a:p>
          <a:p>
            <a:endParaRPr lang="en-US" sz="900" dirty="0"/>
          </a:p>
          <a:p>
            <a:r>
              <a:rPr lang="en-US" sz="900" dirty="0"/>
              <a:t>Lastly, there are special rules which apply to divorced and widowed individuals. Divorced individuals may receive benefits based on the ex-spouse’s earnings record. There are certain conditions that must be met:</a:t>
            </a:r>
          </a:p>
          <a:p>
            <a:pPr marL="185356" indent="-185356">
              <a:buFont typeface="Arial" panose="020B0604020202020204" pitchFamily="34" charset="0"/>
              <a:buChar char="•"/>
            </a:pPr>
            <a:r>
              <a:rPr lang="en-US" sz="900" dirty="0"/>
              <a:t>The marriage lasted 10 years or more</a:t>
            </a:r>
          </a:p>
          <a:p>
            <a:pPr marL="185356" indent="-185356">
              <a:buFont typeface="Arial" panose="020B0604020202020204" pitchFamily="34" charset="0"/>
              <a:buChar char="•"/>
            </a:pPr>
            <a:r>
              <a:rPr lang="en-US" sz="900" dirty="0"/>
              <a:t>The ex-spouse is eligible for Social Security benefits (even if he or she has not filed for benefits yet)</a:t>
            </a:r>
          </a:p>
          <a:p>
            <a:pPr marL="185356" indent="-185356">
              <a:buFont typeface="Arial" panose="020B0604020202020204" pitchFamily="34" charset="0"/>
              <a:buChar char="•"/>
            </a:pPr>
            <a:r>
              <a:rPr lang="en-US" sz="900" dirty="0"/>
              <a:t>The spouse making claim on the ex-spouse’s record is unmarried and age 62 or older</a:t>
            </a:r>
            <a:br>
              <a:rPr lang="en-US" sz="900" dirty="0"/>
            </a:br>
            <a:endParaRPr lang="en-US" sz="900" dirty="0"/>
          </a:p>
          <a:p>
            <a:r>
              <a:rPr lang="en-US" sz="900" dirty="0"/>
              <a:t>Unlike spouses or ex-spouses, widows may receive benefits as early as age 60. However, the benefit amount for beginning benefits that early would be 71.5% of the full amount and is based on the deceased spouse’s earnings. The longer benefits are delayed, the greater the amount. However, unlike retirement benefits, survivor (and spousal) benefits do not increase if claimed after full retirement age. Lastly, survivor benefits are lost if you remarry prior to age 60, unless that marriage ends in divorce or death.</a:t>
            </a:r>
          </a:p>
          <a:p>
            <a:endParaRPr lang="en-US" sz="900" dirty="0"/>
          </a:p>
          <a:p>
            <a:pPr lvl="2"/>
            <a:endParaRPr lang="en-US" sz="900" dirty="0"/>
          </a:p>
          <a:p>
            <a:pPr marL="367279" lvl="2" indent="0">
              <a:buNone/>
            </a:pPr>
            <a:endParaRPr lang="en-US" sz="900"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99816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Rot="1" noChangeAspect="1" noChangeArrowheads="1" noTextEdit="1"/>
          </p:cNvSpPr>
          <p:nvPr>
            <p:ph type="sldImg"/>
          </p:nvPr>
        </p:nvSpPr>
        <p:spPr>
          <a:xfrm>
            <a:off x="858838" y="398463"/>
            <a:ext cx="5624512" cy="4217987"/>
          </a:xfrm>
          <a:ln/>
        </p:spPr>
      </p:sp>
      <p:sp>
        <p:nvSpPr>
          <p:cNvPr id="880643" name="Rectangle 3"/>
          <p:cNvSpPr>
            <a:spLocks noGrp="1" noChangeArrowheads="1"/>
          </p:cNvSpPr>
          <p:nvPr>
            <p:ph type="body" idx="1"/>
          </p:nvPr>
        </p:nvSpPr>
        <p:spPr>
          <a:xfrm>
            <a:off x="874500" y="4849854"/>
            <a:ext cx="5592803" cy="4138958"/>
          </a:xfrm>
        </p:spPr>
        <p:txBody>
          <a:bodyPr/>
          <a:lstStyle/>
          <a:p>
            <a:pPr marL="237687" indent="-237687"/>
            <a:r>
              <a:rPr lang="en-US" sz="900" dirty="0"/>
              <a:t>So the three main points of this talk are as follows:</a:t>
            </a:r>
          </a:p>
          <a:p>
            <a:pPr marL="481975" lvl="1" indent="-237687">
              <a:buFontTx/>
              <a:buAutoNum type="arabicPeriod"/>
            </a:pPr>
            <a:r>
              <a:rPr lang="en-US" sz="900" dirty="0"/>
              <a:t>Understanding the key financial challenges you will typically face in retirement </a:t>
            </a:r>
          </a:p>
          <a:p>
            <a:pPr marL="481975" lvl="1" indent="-237687">
              <a:buFontTx/>
              <a:buAutoNum type="arabicPeriod"/>
            </a:pPr>
            <a:r>
              <a:rPr lang="en-US" sz="900" dirty="0"/>
              <a:t>Important planning concepts around achieving a successful retirement</a:t>
            </a:r>
          </a:p>
          <a:p>
            <a:pPr marL="481975" lvl="1" indent="-237687">
              <a:buFontTx/>
              <a:buAutoNum type="arabicPeriod"/>
            </a:pPr>
            <a:r>
              <a:rPr lang="en-US" sz="900" dirty="0"/>
              <a:t>Taking those concepts and putting them into practice</a:t>
            </a:r>
          </a:p>
          <a:p>
            <a:pPr marL="237687" indent="-237687"/>
            <a:endParaRPr lang="en-GB" sz="900" dirty="0"/>
          </a:p>
        </p:txBody>
      </p:sp>
    </p:spTree>
    <p:extLst>
      <p:ext uri="{BB962C8B-B14F-4D97-AF65-F5344CB8AC3E}">
        <p14:creationId xmlns:p14="http://schemas.microsoft.com/office/powerpoint/2010/main" val="301151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60" name="Rectangle 4"/>
          <p:cNvSpPr>
            <a:spLocks noGrp="1" noRot="1" noChangeAspect="1" noChangeArrowheads="1" noTextEdit="1"/>
          </p:cNvSpPr>
          <p:nvPr>
            <p:ph type="sldImg"/>
          </p:nvPr>
        </p:nvSpPr>
        <p:spPr>
          <a:ln/>
        </p:spPr>
      </p:sp>
      <p:sp>
        <p:nvSpPr>
          <p:cNvPr id="813061" name="Rectangle 5"/>
          <p:cNvSpPr>
            <a:spLocks noGrp="1" noChangeArrowheads="1"/>
          </p:cNvSpPr>
          <p:nvPr>
            <p:ph type="body" idx="1"/>
          </p:nvPr>
        </p:nvSpPr>
        <p:spPr/>
        <p:txBody>
          <a:bodyPr/>
          <a:lstStyle/>
          <a:p>
            <a:r>
              <a:rPr lang="en-US" sz="900" dirty="0"/>
              <a:t>Now, this isn’t just about income; it’s about the assets you have accumulated and the assets you’ll tap into to generate income during your retirement years. And any number of events that you may encounter during retirement may cause you to have to dip into your savings in a way that limits how long your money will last.</a:t>
            </a:r>
          </a:p>
          <a:p>
            <a:endParaRPr lang="en-US" sz="900" dirty="0"/>
          </a:p>
          <a:p>
            <a:r>
              <a:rPr lang="en-US" sz="900" dirty="0"/>
              <a:t>For example, what if you or your spouse has a significant medical need early in retirement? The cost of deductibles, prescription drugs, hospital stays, and maybe even a short nursing home stay could really add up and may not be entirely covered by health insurance or Medicare. A $50,000 or $100,000 out-of-pocket expense could significantly affect your savings and overall income strategy.  </a:t>
            </a:r>
          </a:p>
          <a:p>
            <a:endParaRPr lang="en-US" sz="900" dirty="0"/>
          </a:p>
          <a:p>
            <a:r>
              <a:rPr lang="en-US" sz="900" dirty="0"/>
              <a:t>How would you address that kind of risk?</a:t>
            </a:r>
          </a:p>
          <a:p>
            <a:endParaRPr lang="en-US" sz="900" dirty="0"/>
          </a:p>
          <a:p>
            <a:r>
              <a:rPr lang="en-US" sz="900" dirty="0"/>
              <a:t>You might have to shift your asset allocation or change your withdrawal rate to try to make your assets last longer. It might mean annuitizing to specifically address longevity risk. It also might mean buying life or long-term-care insurance to immunize a surviving spouse or your beneficiaries against catastrophic health care expenses.</a:t>
            </a:r>
          </a:p>
          <a:p>
            <a:endParaRPr lang="en-US" sz="900" dirty="0"/>
          </a:p>
          <a:p>
            <a:r>
              <a:rPr lang="en-US" sz="900" dirty="0"/>
              <a:t>What about the risk of lawsuits or creditors? Use of asset protection trusts may help.</a:t>
            </a:r>
          </a:p>
          <a:p>
            <a:endParaRPr lang="en-US" sz="900" dirty="0"/>
          </a:p>
          <a:p>
            <a:r>
              <a:rPr lang="en-US" sz="900" dirty="0"/>
              <a:t>And what about the risk of failing to fulfill your charitable inclinations? Do you plan to leave something for the kids, the church, or your alma mater? What’s the best way to do that? Should you establish trusts to mitigate estate taxes?</a:t>
            </a:r>
          </a:p>
        </p:txBody>
      </p:sp>
    </p:spTree>
    <p:extLst>
      <p:ext uri="{BB962C8B-B14F-4D97-AF65-F5344CB8AC3E}">
        <p14:creationId xmlns:p14="http://schemas.microsoft.com/office/powerpoint/2010/main" val="3958390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140296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sz="900" dirty="0"/>
              <a:t>Some retirees may find it useful to segregate their nest egg into different </a:t>
            </a:r>
            <a:r>
              <a:rPr lang="ja-JP" altLang="en-US" sz="900" dirty="0"/>
              <a:t>“</a:t>
            </a:r>
            <a:r>
              <a:rPr lang="en-US" altLang="ja-JP" sz="900" dirty="0"/>
              <a:t>buckets</a:t>
            </a:r>
            <a:r>
              <a:rPr lang="ja-JP" altLang="en-US" sz="900" dirty="0"/>
              <a:t>”</a:t>
            </a:r>
            <a:r>
              <a:rPr lang="en-US" altLang="ja-JP" sz="900" dirty="0"/>
              <a:t> based on when they will need the funds to meet their income needs. There are many different versions of this type of strategy. For example, in order to meet current income needs and prepare against any short-term circumstances, a portion of the overall nest egg would be invested in very safe, liquid accounts (CDs, money market, etc.). For the mid-term and longer-term buckets, accounts would be allocated according to their investment objective. For example, the longer-term bucket might consist of growth stocks or funds, real estate, and commodities in order to keep up with inflation and protect against the risk of outliving your assets. </a:t>
            </a:r>
            <a:endParaRPr lang="en-US" altLang="en-US" sz="900"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51486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Let’s explore an approach to help clients meet their income needs in retirement. Not necessarily a novel idea but certainly a pragmatic one. The premise is to make sure that essential expenses are covered with regular sources of income such as Social Security, pension income, or annuities. This can provide a peace of mind that daily expenses are accounted for. In some cases this may involve decisions around purchasing an annuity or other option to create a regular income stream depending on the gap between essential expenses and current income. The starting point is to create a budget detailing necessary expenses in retirement (the “needs”), and then capture lifestyle goals such as travel (the “wants”). No plan is complete clearly without accounting for emergency expenses — such as some type of unforeseen health “shock” or other event. Clients should always maintain some level of emergency savings and, of course, various insurance coverages to mitigate this risk. Some clients may be tap into home equity as a last resort.</a:t>
            </a:r>
          </a:p>
          <a:p>
            <a:endParaRPr lang="en-US" sz="900" dirty="0"/>
          </a:p>
          <a:p>
            <a:r>
              <a:rPr lang="en-US" sz="900" dirty="0"/>
              <a:t>Of course, this type of plan will vary from client to client. For example, golf may be considered a discretionary expense in retirement, but some clients will feel that this is a “must have” and thus must be accounted for in the plan. Also, some retirees may work part-time in order to fund discretionary expenses like travel, while others may have to apply employment income toward the essential expense budget. In the case of emergency expenses, in our plan, we list home equity. However, some clients may want to apply home equity through HELOCs or a reverse mortgage to essential or discretionary expenses. Bottom line, this is a framework that will vary from client to client.</a:t>
            </a:r>
          </a:p>
        </p:txBody>
      </p:sp>
    </p:spTree>
    <p:extLst>
      <p:ext uri="{BB962C8B-B14F-4D97-AF65-F5344CB8AC3E}">
        <p14:creationId xmlns:p14="http://schemas.microsoft.com/office/powerpoint/2010/main" val="818570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a:xfrm>
            <a:off x="734846" y="4846570"/>
            <a:ext cx="5872111" cy="4138958"/>
          </a:xfrm>
        </p:spPr>
        <p:txBody>
          <a:bodyPr/>
          <a:lstStyle/>
          <a:p>
            <a:pPr lvl="1"/>
            <a:r>
              <a:rPr lang="en-US" sz="900"/>
              <a:t>The retirement landscape will continue to evolve</a:t>
            </a:r>
          </a:p>
          <a:p>
            <a:pPr lvl="1"/>
            <a:r>
              <a:rPr lang="en-US" sz="900"/>
              <a:t>It’s critical for investors to prepare for certain (and uncertain!) risks</a:t>
            </a:r>
          </a:p>
          <a:p>
            <a:pPr lvl="1"/>
            <a:r>
              <a:rPr lang="en-US" sz="900"/>
              <a:t>A thoughtful income strategy can help you address these challenges and attain the lifestyle in retirement you desire</a:t>
            </a:r>
          </a:p>
          <a:p>
            <a:pPr lvl="1"/>
            <a:r>
              <a:rPr lang="en-US" sz="900"/>
              <a:t>Meet with your financial advisor to assess your personal situation</a:t>
            </a:r>
          </a:p>
        </p:txBody>
      </p:sp>
    </p:spTree>
    <p:extLst>
      <p:ext uri="{BB962C8B-B14F-4D97-AF65-F5344CB8AC3E}">
        <p14:creationId xmlns:p14="http://schemas.microsoft.com/office/powerpoint/2010/main" val="960245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6" name="Rectangle 4"/>
          <p:cNvSpPr>
            <a:spLocks noGrp="1" noRot="1" noChangeAspect="1" noChangeArrowheads="1" noTextEdit="1"/>
          </p:cNvSpPr>
          <p:nvPr>
            <p:ph type="sldImg"/>
          </p:nvPr>
        </p:nvSpPr>
        <p:spPr>
          <a:ln/>
        </p:spPr>
      </p:sp>
      <p:sp>
        <p:nvSpPr>
          <p:cNvPr id="817157" name="Rectangle 5"/>
          <p:cNvSpPr>
            <a:spLocks noGrp="1" noChangeArrowheads="1"/>
          </p:cNvSpPr>
          <p:nvPr>
            <p:ph type="body" idx="1"/>
          </p:nvPr>
        </p:nvSpPr>
        <p:spPr/>
        <p:txBody>
          <a:bodyPr/>
          <a:lstStyle/>
          <a:p>
            <a:r>
              <a:rPr lang="en-US" sz="900" dirty="0"/>
              <a:t>We’ve covered a lot of ground in this presentation. I hope it was thought provoking and will help you better prepare for your years in retirement.</a:t>
            </a:r>
          </a:p>
          <a:p>
            <a:endParaRPr lang="en-US" sz="900" dirty="0"/>
          </a:p>
          <a:p>
            <a:r>
              <a:rPr lang="en-US" sz="900" dirty="0"/>
              <a:t>For more information about the topics in this presentation, I urge you to visit these websites about building a successful retirement. </a:t>
            </a:r>
          </a:p>
          <a:p>
            <a:endParaRPr lang="en-US" sz="900" dirty="0"/>
          </a:p>
          <a:p>
            <a:r>
              <a:rPr lang="en-US" sz="900" dirty="0"/>
              <a:t>Thank you. </a:t>
            </a:r>
          </a:p>
        </p:txBody>
      </p:sp>
    </p:spTree>
    <p:extLst>
      <p:ext uri="{BB962C8B-B14F-4D97-AF65-F5344CB8AC3E}">
        <p14:creationId xmlns:p14="http://schemas.microsoft.com/office/powerpoint/2010/main" val="3574734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4" name="Rectangle 4"/>
          <p:cNvSpPr>
            <a:spLocks noGrp="1" noRot="1" noChangeAspect="1" noChangeArrowheads="1" noTextEdit="1"/>
          </p:cNvSpPr>
          <p:nvPr>
            <p:ph type="sldImg"/>
          </p:nvPr>
        </p:nvSpPr>
        <p:spPr>
          <a:ln/>
        </p:spPr>
      </p:sp>
      <p:sp>
        <p:nvSpPr>
          <p:cNvPr id="819205" name="Rectangle 5"/>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9522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1538288" y="479425"/>
            <a:ext cx="4244975" cy="3182938"/>
          </a:xfrm>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74" tIns="48088" rIns="96174" bIns="48088"/>
          <a:lstStyle/>
          <a:p>
            <a:pPr eaLnBrk="1" hangingPunct="1"/>
            <a:endParaRPr lang="en-US" dirty="0"/>
          </a:p>
        </p:txBody>
      </p:sp>
    </p:spTree>
    <p:extLst>
      <p:ext uri="{BB962C8B-B14F-4D97-AF65-F5344CB8AC3E}">
        <p14:creationId xmlns:p14="http://schemas.microsoft.com/office/powerpoint/2010/main" val="118680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Tree>
    <p:extLst>
      <p:ext uri="{BB962C8B-B14F-4D97-AF65-F5344CB8AC3E}">
        <p14:creationId xmlns:p14="http://schemas.microsoft.com/office/powerpoint/2010/main" val="170625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Approximately 10,000 people retire every day. Expertise tends to focus on saving for retirement … but how do you plan for income in retirement? According to EBRI Retirement Confidence Survey, retirees have lower confidence about Social Security and Medicare and are concerned about health care expenses:</a:t>
            </a:r>
          </a:p>
          <a:p>
            <a:pPr lvl="1"/>
            <a:r>
              <a:rPr lang="en-US" sz="900" dirty="0"/>
              <a:t>And only half of workers are confident that they know how much income they will need each month in retirement or how to withdraw income from savings and investments — with only 1 in 8 very confident </a:t>
            </a:r>
          </a:p>
          <a:p>
            <a:pPr lvl="1"/>
            <a:r>
              <a:rPr lang="en-US" sz="900" dirty="0"/>
              <a:t>Just 19% of workers and 39% of retirees have tried to calculate how much money they would need to cover health care costs in retirement</a:t>
            </a:r>
          </a:p>
          <a:p>
            <a:r>
              <a:rPr lang="en-US" sz="900" dirty="0"/>
              <a:t>Overall, the path toward saving FOR retirement is much simpler than planning for sustainable income IN retirement! </a:t>
            </a:r>
            <a:br>
              <a:rPr lang="en-US" sz="900" dirty="0"/>
            </a:br>
            <a:r>
              <a:rPr lang="en-US" sz="900" dirty="0"/>
              <a:t>In general, if clients take these steps, they will be successful:</a:t>
            </a:r>
          </a:p>
          <a:p>
            <a:pPr lvl="1"/>
            <a:r>
              <a:rPr lang="en-US" sz="900" dirty="0"/>
              <a:t>Save regularly — ideally with payroll deduction within an employer-sponsored retirement plan</a:t>
            </a:r>
          </a:p>
          <a:p>
            <a:pPr lvl="1"/>
            <a:r>
              <a:rPr lang="en-US" sz="900" dirty="0"/>
              <a:t>Diversify retirement savings in asset allocation portfolios or target-date funds</a:t>
            </a:r>
          </a:p>
          <a:p>
            <a:pPr lvl="1"/>
            <a:r>
              <a:rPr lang="en-US" sz="900" dirty="0"/>
              <a:t>Make use of tax benefits — either through pretax contributions or Roth</a:t>
            </a:r>
          </a:p>
          <a:p>
            <a:pPr lvl="1"/>
            <a:r>
              <a:rPr lang="en-US" sz="900" dirty="0"/>
              <a:t>Stay on track through market cycles</a:t>
            </a:r>
          </a:p>
          <a:p>
            <a:r>
              <a:rPr lang="en-US" sz="900" dirty="0"/>
              <a:t>In addition, the time horizon to save for retirement is relatively known, while the time horizon in retirement is not — this may be the biggest challenge for retirees, especially with the decline in traditional guaranteed income sources like corporate defined benefit plans and an uncertain long-term outlook on Social Security.</a:t>
            </a:r>
            <a:endParaRPr lang="en-US" dirty="0"/>
          </a:p>
        </p:txBody>
      </p:sp>
    </p:spTree>
    <p:extLst>
      <p:ext uri="{BB962C8B-B14F-4D97-AF65-F5344CB8AC3E}">
        <p14:creationId xmlns:p14="http://schemas.microsoft.com/office/powerpoint/2010/main" val="237011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5"/>
          <p:cNvSpPr>
            <a:spLocks noGrp="1" noChangeArrowheads="1"/>
          </p:cNvSpPr>
          <p:nvPr>
            <p:ph type="body" idx="1"/>
          </p:nvPr>
        </p:nvSpPr>
        <p:spPr/>
        <p:txBody>
          <a:bodyPr/>
          <a:lstStyle/>
          <a:p>
            <a:r>
              <a:rPr lang="en-US" sz="900"/>
              <a:t>The first risk to discuss today: longevity. To sum it up, you should count on being around for a while. Thanks to improvements in diet and medicine, we’</a:t>
            </a:r>
            <a:r>
              <a:rPr lang="en-US" altLang="ja-JP" sz="900"/>
              <a:t>re all living longer. The bad news is that your money will have to last longer, too. The traditional rule of thumb has been to plan for 20 years of income in retirement. And while your life expectancy at age 65 is about 20 years, life expectancy is an average — meaning that 50% of people outlive 20 years in retirement and 50% don’t. Those are the same odds as a coin toss — and probably not the kind of odds you’re looking for as you plan for an important life goal. The fact is, there is the likelihood you’ll live longer than 20 years in retirement — perhaps significantly longer.</a:t>
            </a:r>
            <a:endParaRPr lang="en-US" sz="900"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313693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otes Placeholder 2"/>
          <p:cNvSpPr>
            <a:spLocks noGrp="1"/>
          </p:cNvSpPr>
          <p:nvPr>
            <p:ph type="body" idx="1"/>
          </p:nvPr>
        </p:nvSpPr>
        <p:spPr/>
        <p:txBody>
          <a:bodyPr/>
          <a:lstStyle/>
          <a:p>
            <a:r>
              <a:rPr lang="en-US" dirty="0"/>
              <a:t>When you retire can also have a major impact on your financial success in retirement. The math behind withdrawing or distributing assets IN retirement is much different than saving, or accumulating assets FOR retirement. If you begin withdrawing from a portfolio during a deep market downtown — like the latter half of 2008 for example — you have to liquidate more shares to create the same amount of income (because of the decline in the value of those shares). This is often referred to as “</a:t>
            </a:r>
            <a:r>
              <a:rPr lang="en-US" altLang="ja-JP" dirty="0"/>
              <a:t>sequence of returns” risk. If you analyze three different scenarios — retiring in 1980, retiring in 1990, retiring in 2000, </a:t>
            </a:r>
            <a:r>
              <a:rPr lang="en-US" altLang="ja-JP" dirty="0">
                <a:solidFill>
                  <a:srgbClr val="FF0000"/>
                </a:solidFill>
              </a:rPr>
              <a:t>or retiring in 2010 </a:t>
            </a:r>
            <a:r>
              <a:rPr lang="en-US" altLang="ja-JP" dirty="0"/>
              <a:t>— it’s clear that timing can make a huge difference in outcomes. Those who retired and began withdrawals in 1980 or 1990 fared well over the first 10 years of their retirement (based on the given assumptions). In fact, even with taking 5% withdrawals each year adjusted for inflation, after 10 years the value of the initial $1 million nest egg had risen dramatically. Conversely, those retiring in 2000 didn’t fare as well. Their retirement nest egg was decimated first in early 2000 when the tech bubble burst and then again in 2008/2009 with the credit crisis and ensuing “Great Recession.” For this reason, it’s critical that retirees invest to avoid potential sharp market downturns or “shocks” when they are withdrawing assets from their portfolio. </a:t>
            </a:r>
            <a:endParaRPr lang="en-US" dirty="0"/>
          </a:p>
          <a:p>
            <a:endParaRPr lang="en-US" dirty="0"/>
          </a:p>
          <a:p>
            <a:endParaRPr lang="en-US" dirty="0"/>
          </a:p>
          <a:p>
            <a:endParaRPr lang="en-US" dirty="0"/>
          </a:p>
          <a:p>
            <a:endParaRPr lang="en-US" dirty="0"/>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562499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9" name="Rectangle 1029"/>
          <p:cNvSpPr>
            <a:spLocks noGrp="1" noChangeArrowheads="1"/>
          </p:cNvSpPr>
          <p:nvPr>
            <p:ph type="body" idx="1"/>
          </p:nvPr>
        </p:nvSpPr>
        <p:spPr/>
        <p:txBody>
          <a:bodyPr/>
          <a:lstStyle/>
          <a:p>
            <a:r>
              <a:rPr lang="en-US" altLang="en-US" dirty="0"/>
              <a:t>And then there is inflation … a dollar today will likely be worth less at retirement because of inflation. Since everyday items get more expensive over time, you need to plan for future price increases when saving for retirement. While it is difficult to predict inflation rates, even a 3.2% rate of inflation (just below the historical average of 3.43%) can have a significant impact on purchasing power and on your future standard of living.</a:t>
            </a:r>
          </a:p>
          <a:p>
            <a:endParaRPr lang="en-US" altLang="en-US" dirty="0"/>
          </a:p>
          <a:p>
            <a:r>
              <a:rPr lang="en-US" altLang="en-US" dirty="0"/>
              <a:t>Consider how the cost of a new home has risen over the years. A new home cost an average of just $106,100 in 1994. Yet by 2020, the average price was over $400,000 and that’s expected to rise to over $800,000 by 2044.</a:t>
            </a:r>
          </a:p>
          <a:p>
            <a:endParaRPr lang="en-US" altLang="en-US" dirty="0"/>
          </a:p>
          <a:p>
            <a:r>
              <a:rPr lang="en-US" altLang="en-US" dirty="0"/>
              <a:t>Inflation has the same type of impact over the years on the cost of a gallon of gas and even a gallon of milk. </a:t>
            </a:r>
            <a:r>
              <a:rPr lang="en-US" dirty="0"/>
              <a:t>Previous generations often had some form of pension that could be indexed for inflation, but retirees now need to think about how their savings will last considering the inflation environment. For example, after nearly a decade of artificial suppression of interest rates, how will consumers and businesses react if inflation as measured by CPI increases for current historically low levels?</a:t>
            </a:r>
            <a:endParaRPr lang="en-US" altLang="en-US" dirty="0"/>
          </a:p>
          <a:p>
            <a:endParaRPr lang="en-US" altLang="en-US" dirty="0"/>
          </a:p>
          <a:p>
            <a:endParaRPr lang="en-US" dirty="0"/>
          </a:p>
        </p:txBody>
      </p:sp>
      <p:sp>
        <p:nvSpPr>
          <p:cNvPr id="4" name="Slide Image Placeholder 3">
            <a:extLst>
              <a:ext uri="{FF2B5EF4-FFF2-40B4-BE49-F238E27FC236}">
                <a16:creationId xmlns:a16="http://schemas.microsoft.com/office/drawing/2014/main" id="{B451D84A-EBB4-4AFD-9709-7DD6F7432AA6}"/>
              </a:ext>
            </a:extLst>
          </p:cNvPr>
          <p:cNvSpPr>
            <a:spLocks noGrp="1" noRot="1" noChangeAspect="1"/>
          </p:cNvSpPr>
          <p:nvPr>
            <p:ph type="sldImg"/>
          </p:nvPr>
        </p:nvSpPr>
        <p:spPr/>
      </p:sp>
    </p:spTree>
    <p:extLst>
      <p:ext uri="{BB962C8B-B14F-4D97-AF65-F5344CB8AC3E}">
        <p14:creationId xmlns:p14="http://schemas.microsoft.com/office/powerpoint/2010/main" val="352638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type="body" idx="1"/>
          </p:nvPr>
        </p:nvSpPr>
        <p:spPr/>
        <p:txBody>
          <a:bodyPr/>
          <a:lstStyle/>
          <a:p>
            <a:r>
              <a:rPr lang="en-US" altLang="en-US" sz="900" dirty="0">
                <a:solidFill>
                  <a:srgbClr val="000000"/>
                </a:solidFill>
              </a:rPr>
              <a:t>So it’</a:t>
            </a:r>
            <a:r>
              <a:rPr lang="en-US" altLang="ja-JP" sz="900" dirty="0">
                <a:solidFill>
                  <a:srgbClr val="000000"/>
                </a:solidFill>
              </a:rPr>
              <a:t>s clear that health care costs are rising and pose a significant challenge for retirees. But how do health care costs compare with overall inflation and wages from employment? The answer is striking. Since 1999, health care costs have risen cumulatively by over 220% while inflation (as measured by historical CPI) has risen roughly 47% and wages only 64%. </a:t>
            </a:r>
          </a:p>
          <a:p>
            <a:endParaRPr lang="en-US" altLang="en-US" sz="900" dirty="0">
              <a:solidFill>
                <a:srgbClr val="000000"/>
              </a:solidFill>
            </a:endParaRPr>
          </a:p>
          <a:p>
            <a:endParaRPr lang="en-US" sz="900" dirty="0">
              <a:solidFill>
                <a:srgbClr val="000000"/>
              </a:solidFill>
            </a:endParaRPr>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44727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those who do require long-term care, the costs are staggering — especially within skilled nursing facilities. Due to these costs and other factors, other less costly options — such as home health care — have been growing at a rapid pace. </a:t>
            </a:r>
          </a:p>
        </p:txBody>
      </p:sp>
      <p:sp>
        <p:nvSpPr>
          <p:cNvPr id="5" name="Slide Image Placeholder 4">
            <a:extLst>
              <a:ext uri="{FF2B5EF4-FFF2-40B4-BE49-F238E27FC236}">
                <a16:creationId xmlns:a16="http://schemas.microsoft.com/office/drawing/2014/main" id="{74EA9872-8AE3-4BB7-9637-714DC4BC8691}"/>
              </a:ext>
            </a:extLst>
          </p:cNvPr>
          <p:cNvSpPr>
            <a:spLocks noGrp="1" noRot="1" noChangeAspect="1"/>
          </p:cNvSpPr>
          <p:nvPr>
            <p:ph type="sldImg"/>
          </p:nvPr>
        </p:nvSpPr>
        <p:spPr/>
      </p:sp>
    </p:spTree>
    <p:extLst>
      <p:ext uri="{BB962C8B-B14F-4D97-AF65-F5344CB8AC3E}">
        <p14:creationId xmlns:p14="http://schemas.microsoft.com/office/powerpoint/2010/main" val="3734581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095458"/>
          </a:xfrm>
          <a:prstGeom prst="rect">
            <a:avLst/>
          </a:prstGeom>
          <a:effectLst>
            <a:glow>
              <a:schemeClr val="accent1"/>
            </a:glow>
          </a:effec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sp>
        <p:nvSpPr>
          <p:cNvPr id="39938" name="Rectangle 2"/>
          <p:cNvSpPr>
            <a:spLocks noGrp="1" noChangeArrowheads="1"/>
          </p:cNvSpPr>
          <p:nvPr>
            <p:ph type="ctrTitle" hasCustomPrompt="1"/>
          </p:nvPr>
        </p:nvSpPr>
        <p:spPr>
          <a:xfrm>
            <a:off x="563833" y="2550581"/>
            <a:ext cx="7975330" cy="693364"/>
          </a:xfrm>
        </p:spPr>
        <p:txBody>
          <a:bodyPr lIns="91408" rIns="91408" anchor="b"/>
          <a:lstStyle>
            <a:lvl1pPr>
              <a:defRPr sz="3800" b="0" smtClean="0">
                <a:solidFill>
                  <a:srgbClr val="FFFFFF"/>
                </a:solidFill>
                <a:latin typeface="Source Sans Pro" panose="020B0503030403020204" pitchFamily="34" charset="0"/>
              </a:defRPr>
            </a:lvl1pPr>
          </a:lstStyle>
          <a:p>
            <a:pPr lvl="0"/>
            <a:r>
              <a:rPr lang="en-US" noProof="0" dirty="0"/>
              <a:t>Enter title here</a:t>
            </a:r>
          </a:p>
        </p:txBody>
      </p:sp>
      <p:sp>
        <p:nvSpPr>
          <p:cNvPr id="25" name="Text Placeholder 8"/>
          <p:cNvSpPr>
            <a:spLocks noGrp="1"/>
          </p:cNvSpPr>
          <p:nvPr>
            <p:ph type="body" sz="quarter" idx="12"/>
          </p:nvPr>
        </p:nvSpPr>
        <p:spPr>
          <a:xfrm>
            <a:off x="2686611" y="5164249"/>
            <a:ext cx="6457390" cy="1694182"/>
          </a:xfrm>
          <a:prstGeom prst="rect">
            <a:avLst/>
          </a:prstGeom>
          <a:solidFill>
            <a:srgbClr val="0073BC"/>
          </a:solidFill>
        </p:spPr>
        <p:txBody>
          <a:bodyPr lIns="411480" tIns="228600" rIns="685800" bIns="228600" anchor="ctr"/>
          <a:lstStyle>
            <a:lvl1pPr marL="0" marR="0" indent="0" algn="l" defTabSz="806867" rtl="0" eaLnBrk="1" fontAlgn="auto" latinLnBrk="0" hangingPunct="1">
              <a:lnSpc>
                <a:spcPct val="100000"/>
              </a:lnSpc>
              <a:spcBef>
                <a:spcPts val="0"/>
              </a:spcBef>
              <a:spcAft>
                <a:spcPts val="0"/>
              </a:spcAft>
              <a:buClrTx/>
              <a:buSzTx/>
              <a:buFont typeface="Arial" panose="020B0604020202020204" pitchFamily="34" charset="0"/>
              <a:buNone/>
              <a:tabLst/>
              <a:defRPr lang="en-US" sz="1400" b="0" i="0" smtClean="0">
                <a:solidFill>
                  <a:srgbClr val="FFFFFF"/>
                </a:solidFill>
                <a:effectLst/>
                <a:latin typeface="Source Sans Pro Semibold" panose="020B0603030403020204" pitchFamily="34" charset="0"/>
              </a:defRPr>
            </a:lvl1pPr>
            <a:lvl2pPr marL="403433" indent="0">
              <a:buNone/>
              <a:defRPr/>
            </a:lvl2pPr>
            <a:lvl3pPr marL="806867" indent="0">
              <a:buNone/>
              <a:defRPr/>
            </a:lvl3pPr>
            <a:lvl4pPr marL="1210300" indent="0">
              <a:buNone/>
              <a:defRPr/>
            </a:lvl4pPr>
            <a:lvl5pPr marL="1613733" indent="0">
              <a:buNone/>
              <a:defRPr/>
            </a:lvl5pPr>
          </a:lstStyle>
          <a:p>
            <a:pPr marL="0" marR="0" lvl="0" indent="0" algn="l" defTabSz="806867" rtl="0" eaLnBrk="1" fontAlgn="auto" latinLnBrk="0" hangingPunct="1">
              <a:lnSpc>
                <a:spcPct val="90000"/>
              </a:lnSpc>
              <a:spcBef>
                <a:spcPts val="882"/>
              </a:spcBef>
              <a:spcAft>
                <a:spcPts val="0"/>
              </a:spcAft>
              <a:buClrTx/>
              <a:buSzTx/>
              <a:buFont typeface="Arial" panose="020B0604020202020204" pitchFamily="34" charset="0"/>
              <a:buNone/>
              <a:tabLst/>
              <a:defRPr/>
            </a:pPr>
            <a:r>
              <a:rPr lang="en-US" dirty="0"/>
              <a:t>Click to edit Master text styles</a:t>
            </a:r>
          </a:p>
        </p:txBody>
      </p:sp>
      <p:sp>
        <p:nvSpPr>
          <p:cNvPr id="26" name="TextBox 25"/>
          <p:cNvSpPr txBox="1"/>
          <p:nvPr userDrawn="1"/>
        </p:nvSpPr>
        <p:spPr>
          <a:xfrm>
            <a:off x="685675" y="4231773"/>
            <a:ext cx="1158968" cy="568827"/>
          </a:xfrm>
          <a:prstGeom prst="rect">
            <a:avLst/>
          </a:prstGeom>
          <a:ln w="12700">
            <a:solidFill>
              <a:srgbClr val="FFFFFF"/>
            </a:solidFill>
          </a:ln>
        </p:spPr>
        <p:txBody>
          <a:bodyPr vert="horz" wrap="square" lIns="80682" tIns="80682" rIns="40341" bIns="80682" rtlCol="0" anchor="ctr">
            <a:noAutofit/>
          </a:bodyPr>
          <a:lstStyle/>
          <a:p>
            <a:pPr algn="l"/>
            <a:r>
              <a:rPr lang="en-US" sz="971" i="0" dirty="0">
                <a:solidFill>
                  <a:srgbClr val="FFFFFF"/>
                </a:solidFill>
                <a:latin typeface="Source Sans Pro Light" panose="020B0403030403020204" pitchFamily="34" charset="0"/>
                <a:ea typeface="Open Sans Semibold" charset="0"/>
                <a:cs typeface="Open Sans Semibold" charset="0"/>
              </a:rPr>
              <a:t>Not FDIC insured </a:t>
            </a:r>
          </a:p>
          <a:p>
            <a:pPr algn="l"/>
            <a:r>
              <a:rPr lang="en-US" sz="971" dirty="0">
                <a:solidFill>
                  <a:srgbClr val="FFFFFF"/>
                </a:solidFill>
                <a:latin typeface="Source Sans Pro Light" panose="020B0403030403020204" pitchFamily="34" charset="0"/>
                <a:ea typeface="Open Sans Semibold" charset="0"/>
                <a:cs typeface="Open Sans Semibold" charset="0"/>
              </a:rPr>
              <a:t>May lose value</a:t>
            </a:r>
          </a:p>
          <a:p>
            <a:pPr algn="l"/>
            <a:r>
              <a:rPr lang="en-US" sz="971" i="0" dirty="0">
                <a:solidFill>
                  <a:srgbClr val="FFFFFF"/>
                </a:solidFill>
                <a:latin typeface="Source Sans Pro Light" panose="020B0403030403020204" pitchFamily="34" charset="0"/>
                <a:ea typeface="Open Sans Semibold" charset="0"/>
                <a:cs typeface="Open Sans Semibold" charset="0"/>
              </a:rPr>
              <a:t>No bank guarantee</a:t>
            </a:r>
          </a:p>
        </p:txBody>
      </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l="579" b="5772"/>
          <a:stretch/>
        </p:blipFill>
        <p:spPr>
          <a:xfrm>
            <a:off x="-4335" y="5164249"/>
            <a:ext cx="2690945" cy="1700251"/>
          </a:xfrm>
          <a:prstGeom prst="rect">
            <a:avLst/>
          </a:prstGeom>
        </p:spPr>
      </p:pic>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pos="5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slide">
    <p:bg>
      <p:bgPr>
        <a:solidFill>
          <a:srgbClr val="00467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804" y="2806616"/>
            <a:ext cx="3778392" cy="923608"/>
          </a:xfrm>
          <a:prstGeom prst="rect">
            <a:avLst/>
          </a:prstGeom>
        </p:spPr>
      </p:pic>
    </p:spTree>
    <p:extLst>
      <p:ext uri="{BB962C8B-B14F-4D97-AF65-F5344CB8AC3E}">
        <p14:creationId xmlns:p14="http://schemas.microsoft.com/office/powerpoint/2010/main" val="2264081627"/>
      </p:ext>
    </p:extLst>
  </p:cSld>
  <p:clrMapOvr>
    <a:masterClrMapping/>
  </p:clrMapOvr>
  <p:extLst>
    <p:ext uri="{DCECCB84-F9BA-43D5-87BE-67443E8EF086}">
      <p15:sldGuideLst xmlns:p15="http://schemas.microsoft.com/office/powerpoint/2012/main">
        <p15:guide id="1" orient="horz" pos="2351" userDrawn="1">
          <p15:clr>
            <a:srgbClr val="FBAE40"/>
          </p15:clr>
        </p15:guide>
        <p15:guide id="2" orient="horz" pos="1948" userDrawn="1">
          <p15:clr>
            <a:srgbClr val="FBAE40"/>
          </p15:clr>
        </p15:guide>
        <p15:guide id="3" orient="horz" pos="2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line headline with eyebrow/Bullets">
    <p:spTree>
      <p:nvGrpSpPr>
        <p:cNvPr id="1" name=""/>
        <p:cNvGrpSpPr/>
        <p:nvPr/>
      </p:nvGrpSpPr>
      <p:grpSpPr>
        <a:xfrm>
          <a:off x="0" y="0"/>
          <a:ext cx="0" cy="0"/>
          <a:chOff x="0" y="0"/>
          <a:chExt cx="0" cy="0"/>
        </a:xfrm>
      </p:grpSpPr>
      <p:sp>
        <p:nvSpPr>
          <p:cNvPr id="2" name="Title 1"/>
          <p:cNvSpPr>
            <a:spLocks noGrp="1"/>
          </p:cNvSpPr>
          <p:nvPr>
            <p:ph type="title"/>
          </p:nvPr>
        </p:nvSpPr>
        <p:spPr>
          <a:xfrm>
            <a:off x="727364" y="1281798"/>
            <a:ext cx="7599795" cy="522537"/>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720148" y="2081370"/>
            <a:ext cx="7581034" cy="361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728868" y="5910737"/>
            <a:ext cx="7604314" cy="198904"/>
          </a:xfrm>
        </p:spPr>
        <p:txBody>
          <a:bodyPr anchor="b" anchorCtr="0"/>
          <a:lstStyle>
            <a:lvl1pPr marL="0" indent="0">
              <a:lnSpc>
                <a:spcPct val="100000"/>
              </a:lnSpc>
              <a:spcBef>
                <a:spcPts val="0"/>
              </a:spcBef>
              <a:spcAft>
                <a:spcPts val="353"/>
              </a:spcAft>
              <a:buNone/>
              <a:defRPr sz="794"/>
            </a:lvl1pPr>
          </a:lstStyle>
          <a:p>
            <a:pPr lvl="0"/>
            <a:r>
              <a:rPr lang="en-US" dirty="0"/>
              <a:t>Click to add source/footnote.</a:t>
            </a:r>
          </a:p>
        </p:txBody>
      </p:sp>
      <p:sp>
        <p:nvSpPr>
          <p:cNvPr id="6" name="Text Placeholder 5"/>
          <p:cNvSpPr>
            <a:spLocks noGrp="1"/>
          </p:cNvSpPr>
          <p:nvPr>
            <p:ph type="body" sz="quarter" idx="11"/>
          </p:nvPr>
        </p:nvSpPr>
        <p:spPr>
          <a:xfrm>
            <a:off x="727363" y="929845"/>
            <a:ext cx="4283364" cy="197504"/>
          </a:xfrm>
        </p:spPr>
        <p:txBody>
          <a:bodyPr/>
          <a:lstStyle>
            <a:lvl1pPr marL="0" indent="0">
              <a:buFontTx/>
              <a:buNone/>
              <a:defRPr b="1"/>
            </a:lvl1pPr>
          </a:lstStyle>
          <a:p>
            <a:pPr lvl="0"/>
            <a:r>
              <a:rPr lang="en-US" dirty="0"/>
              <a:t>Click to edit Master text styles</a:t>
            </a:r>
          </a:p>
        </p:txBody>
      </p:sp>
    </p:spTree>
    <p:extLst>
      <p:ext uri="{BB962C8B-B14F-4D97-AF65-F5344CB8AC3E}">
        <p14:creationId xmlns:p14="http://schemas.microsoft.com/office/powerpoint/2010/main" val="70444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4675"/>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75290" y="2573313"/>
            <a:ext cx="7882909" cy="6933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08" tIns="50835" rIns="91408" bIns="50835" numCol="1" anchor="b" anchorCtr="0" compatLnSpc="1">
            <a:prstTxWarp prst="textNoShape">
              <a:avLst/>
            </a:prstTxWarp>
          </a:bodyPr>
          <a:lstStyle>
            <a:lvl1pPr>
              <a:defRPr lang="en-US" sz="4400" noProof="0" dirty="0" smtClean="0">
                <a:solidFill>
                  <a:srgbClr val="FFFFFF"/>
                </a:solidFill>
              </a:defRPr>
            </a:lvl1pPr>
          </a:lstStyle>
          <a:p>
            <a:pPr lvl="0"/>
            <a:r>
              <a:rPr lang="en-US" noProof="0" dirty="0"/>
              <a:t>Click to edit Master title style</a:t>
            </a:r>
          </a:p>
        </p:txBody>
      </p:sp>
      <p:sp>
        <p:nvSpPr>
          <p:cNvPr id="7" name="Rectangle 6"/>
          <p:cNvSpPr>
            <a:spLocks noChangeArrowheads="1"/>
          </p:cNvSpPr>
          <p:nvPr userDrawn="1"/>
        </p:nvSpPr>
        <p:spPr bwMode="auto">
          <a:xfrm>
            <a:off x="594360" y="6199632"/>
            <a:ext cx="1118841" cy="1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r>
              <a:rPr lang="en-US" sz="706" dirty="0">
                <a:solidFill>
                  <a:srgbClr val="FFFFFF"/>
                </a:solidFill>
                <a:latin typeface="Source Sans Pro Light" panose="020B0403030403020204" pitchFamily="34" charset="0"/>
                <a:cs typeface="Arial" panose="020B0604020202020204" pitchFamily="34" charset="0"/>
              </a:rPr>
              <a:t>PPT071  AD2685383  1/23</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2850" y="341512"/>
            <a:ext cx="1726033" cy="42191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9862" y="543259"/>
            <a:ext cx="1329296" cy="118308"/>
          </a:xfrm>
          <a:prstGeom prst="rect">
            <a:avLst/>
          </a:prstGeom>
        </p:spPr>
      </p:pic>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a:xfrm>
            <a:off x="575234" y="1503002"/>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a:xfrm>
            <a:off x="575234" y="1953304"/>
            <a:ext cx="7882966" cy="3798974"/>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75234" y="5910738"/>
            <a:ext cx="7882966" cy="198904"/>
          </a:xfrm>
        </p:spPr>
        <p:txBody>
          <a:bodyPr anchor="b" anchorCtr="0"/>
          <a:lstStyle>
            <a:lvl1pPr marL="0" indent="0">
              <a:lnSpc>
                <a:spcPct val="100000"/>
              </a:lnSpc>
              <a:spcBef>
                <a:spcPts val="0"/>
              </a:spcBef>
              <a:spcAft>
                <a:spcPts val="353"/>
              </a:spcAft>
              <a:buNone/>
              <a:defRPr sz="800">
                <a:solidFill>
                  <a:schemeClr val="accent4"/>
                </a:solidFill>
              </a:defRPr>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40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5234" y="1504800"/>
            <a:ext cx="7882966"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575234" y="1952857"/>
            <a:ext cx="7882966" cy="3615428"/>
          </a:xfrm>
        </p:spPr>
        <p:txBody>
          <a:bodyPr/>
          <a:lstStyle>
            <a:lvl1pPr marL="0" indent="0">
              <a:buFont typeface="Arial" panose="020B0604020202020204" pitchFamily="34" charset="0"/>
              <a:buNone/>
              <a:defRPr b="0">
                <a:solidFill>
                  <a:srgbClr val="0072BC"/>
                </a:solidFill>
                <a:latin typeface="Source Sans Pro" panose="020B0503030403020204" pitchFamily="34" charset="0"/>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marL="200316" indent="-200316">
              <a:buNone/>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72" y="1504206"/>
            <a:ext cx="7882128" cy="278746"/>
          </a:xfrm>
        </p:spPr>
        <p:txBody>
          <a:bodyPr/>
          <a:lstStyle>
            <a:lvl1pPr>
              <a:defRPr b="0">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7210" y="1952262"/>
            <a:ext cx="3767439"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5845" y="1952262"/>
            <a:ext cx="3672355" cy="374381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solidFill>
                  <a:schemeClr val="accent4"/>
                </a:solidFill>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567210" y="5910738"/>
            <a:ext cx="7890989"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576072" y="1504209"/>
            <a:ext cx="7882128"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566928" y="1952265"/>
            <a:ext cx="376732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0" smtClean="0">
                <a:solidFill>
                  <a:srgbClr val="0072BC"/>
                </a:solidFill>
                <a:latin typeface="Source Sans Pro" panose="020B0503030403020204" pitchFamily="34" charset="0"/>
              </a:defRPr>
            </a:lvl1pPr>
            <a:lvl2pPr>
              <a:defRPr lang="en-US" smtClean="0">
                <a:solidFill>
                  <a:schemeClr val="accent4"/>
                </a:solidFill>
              </a:defRPr>
            </a:lvl2pPr>
            <a:lvl3pPr>
              <a:defRPr lang="en-US" smtClean="0">
                <a:solidFill>
                  <a:schemeClr val="accent4"/>
                </a:solidFill>
              </a:defRPr>
            </a:lvl3pPr>
            <a:lvl4pPr>
              <a:defRPr lang="en-US" smtClean="0">
                <a:solidFill>
                  <a:schemeClr val="accent4"/>
                </a:solidFill>
              </a:defRPr>
            </a:lvl4pPr>
            <a:lvl5pPr>
              <a:defRPr lang="en-US">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82312" y="1952265"/>
            <a:ext cx="3675888" cy="373989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sz="2400" b="0" dirty="0" smtClean="0">
                <a:solidFill>
                  <a:srgbClr val="0072BC"/>
                </a:solidFill>
                <a:latin typeface="Source Sans Pro" panose="020B0503030403020204" pitchFamily="34" charset="0"/>
                <a:ea typeface="ＭＳ Ｐゴシック" charset="-128"/>
                <a:cs typeface="Arial" panose="020B0604020202020204" pitchFamily="34" charset="0"/>
              </a:defRPr>
            </a:lvl1pPr>
            <a:lvl2pPr marL="847192" indent="-342900">
              <a:defRPr lang="en-US" sz="2000" dirty="0">
                <a:solidFill>
                  <a:schemeClr val="accent4"/>
                </a:solidFill>
                <a:latin typeface="Source Sans Pro Light" panose="020B0403030403020204" pitchFamily="34" charset="0"/>
                <a:ea typeface="ＭＳ Ｐゴシック" charset="-128"/>
                <a:cs typeface="Arial" panose="020B0604020202020204" pitchFamily="34" charset="0"/>
              </a:defRPr>
            </a:lvl2pPr>
            <a:lvl3pPr marL="790042" indent="-285750">
              <a:defRPr lang="en-US" sz="1800" dirty="0" smtClean="0">
                <a:solidFill>
                  <a:schemeClr val="accent4"/>
                </a:solidFill>
                <a:latin typeface="Source Sans Pro Light" panose="020B0403030403020204" pitchFamily="34" charset="0"/>
                <a:ea typeface="ＭＳ Ｐゴシック" charset="-128"/>
                <a:cs typeface="Arial" panose="020B0604020202020204" pitchFamily="34" charset="0"/>
              </a:defRPr>
            </a:lvl3pPr>
            <a:lvl4pPr marL="1295734" indent="-285750">
              <a:defRPr lang="en-US" sz="1400" dirty="0">
                <a:solidFill>
                  <a:schemeClr val="accent4"/>
                </a:solidFill>
                <a:latin typeface="Source Sans Pro Light" panose="020B0403030403020204" pitchFamily="34" charset="0"/>
                <a:ea typeface="ＭＳ Ｐゴシック" charset="-128"/>
                <a:cs typeface="Arial" panose="020B0604020202020204" pitchFamily="34" charset="0"/>
              </a:defRPr>
            </a:lvl4pPr>
            <a:lvl5pPr marL="453862" indent="-200316">
              <a:defRPr lang="en-US" sz="1400" dirty="0">
                <a:solidFill>
                  <a:schemeClr val="accent4"/>
                </a:solidFill>
                <a:latin typeface="Source Sans Pro Light" panose="020B0403030403020204" pitchFamily="34" charset="0"/>
                <a:ea typeface="ＭＳ Ｐゴシック" charset="-128"/>
                <a:cs typeface="Arial" panose="020B0604020202020204" pitchFamily="34" charset="0"/>
              </a:defRPr>
            </a:lvl5pPr>
          </a:lstStyle>
          <a:p>
            <a:pPr marL="0" lv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pPr>
            <a:r>
              <a:rPr lang="en-US" dirty="0"/>
              <a:t>Click to edit Master text styles</a:t>
            </a:r>
          </a:p>
          <a:p>
            <a:pPr marL="453862" lvl="1" indent="-200316" algn="l" defTabSz="899320" rtl="0" eaLnBrk="1" fontAlgn="base" hangingPunct="1">
              <a:lnSpc>
                <a:spcPct val="110000"/>
              </a:lnSpc>
              <a:spcBef>
                <a:spcPct val="0"/>
              </a:spcBef>
              <a:spcAft>
                <a:spcPct val="0"/>
              </a:spcAft>
              <a:buClr>
                <a:srgbClr val="0072BC"/>
              </a:buClr>
              <a:buFont typeface="Arial Black" pitchFamily="34" charset="0"/>
              <a:buChar char="–"/>
            </a:pPr>
            <a:r>
              <a:rPr lang="en-US" dirty="0"/>
              <a:t>Second level</a:t>
            </a:r>
          </a:p>
          <a:p>
            <a:pPr marL="617758" lvl="2" indent="-113466" algn="l" defTabSz="899320" rtl="0" eaLnBrk="1" fontAlgn="base" hangingPunct="1">
              <a:lnSpc>
                <a:spcPct val="110000"/>
              </a:lnSpc>
              <a:spcBef>
                <a:spcPct val="0"/>
              </a:spcBef>
              <a:spcAft>
                <a:spcPct val="0"/>
              </a:spcAft>
              <a:buClr>
                <a:srgbClr val="0072BC"/>
              </a:buClr>
              <a:buFont typeface="Arial Black" pitchFamily="34" charset="0"/>
              <a:buChar char="•"/>
            </a:pPr>
            <a:r>
              <a:rPr lang="en-US" dirty="0"/>
              <a:t>Third level</a:t>
            </a:r>
          </a:p>
          <a:p>
            <a:pPr marL="907725" lvl="3" indent="-151287" algn="l" defTabSz="899320" rtl="0" eaLnBrk="1" fontAlgn="base" hangingPunct="1">
              <a:lnSpc>
                <a:spcPct val="110000"/>
              </a:lnSpc>
              <a:spcBef>
                <a:spcPct val="0"/>
              </a:spcBef>
              <a:spcAft>
                <a:spcPct val="0"/>
              </a:spcAft>
              <a:buClr>
                <a:srgbClr val="0072BC"/>
              </a:buClr>
              <a:buFont typeface="Arial" charset="0"/>
              <a:buChar char="–"/>
            </a:pPr>
            <a:r>
              <a:rPr lang="en-US" dirty="0"/>
              <a:t>Fourth level</a:t>
            </a:r>
          </a:p>
          <a:p>
            <a:pPr marL="1157069" lvl="4" indent="-147085" algn="l" defTabSz="899320" rtl="0" eaLnBrk="1" fontAlgn="base" hangingPunct="1">
              <a:lnSpc>
                <a:spcPct val="110000"/>
              </a:lnSpc>
              <a:spcBef>
                <a:spcPct val="0"/>
              </a:spcBef>
              <a:spcAft>
                <a:spcPct val="0"/>
              </a:spcAft>
              <a:buClr>
                <a:srgbClr val="0072BC"/>
              </a:buClr>
              <a:buFont typeface="Arial" charset="0"/>
              <a:buChar char="•"/>
            </a:pPr>
            <a:r>
              <a:rPr lang="en-US" dirty="0"/>
              <a:t>Fifth level</a:t>
            </a:r>
          </a:p>
        </p:txBody>
      </p:sp>
      <p:sp>
        <p:nvSpPr>
          <p:cNvPr id="6" name="Text Placeholder 4"/>
          <p:cNvSpPr>
            <a:spLocks noGrp="1"/>
          </p:cNvSpPr>
          <p:nvPr>
            <p:ph type="body" sz="quarter" idx="10" hasCustomPrompt="1"/>
          </p:nvPr>
        </p:nvSpPr>
        <p:spPr>
          <a:xfrm>
            <a:off x="576072" y="5910738"/>
            <a:ext cx="7882128"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234" y="1503639"/>
            <a:ext cx="7882966" cy="278746"/>
          </a:xfrm>
        </p:spPr>
        <p:txBody>
          <a:bodyPr/>
          <a:lstStyle>
            <a:lvl1pPr>
              <a:defRPr>
                <a:latin typeface="Source Sans Pro" panose="020B0503030403020204" pitchFamily="34" charset="0"/>
              </a:defRPr>
            </a:lvl1pPr>
          </a:lstStyle>
          <a:p>
            <a:r>
              <a:rPr lang="en-US" dirty="0"/>
              <a:t>Click to edit Master title style</a:t>
            </a:r>
          </a:p>
        </p:txBody>
      </p:sp>
      <p:sp>
        <p:nvSpPr>
          <p:cNvPr id="3" name="Text Placeholder 4"/>
          <p:cNvSpPr>
            <a:spLocks noGrp="1"/>
          </p:cNvSpPr>
          <p:nvPr>
            <p:ph type="body" sz="quarter" idx="10" hasCustomPrompt="1"/>
          </p:nvPr>
        </p:nvSpPr>
        <p:spPr>
          <a:xfrm>
            <a:off x="575234" y="5910738"/>
            <a:ext cx="7882966" cy="1989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lvl1pPr>
              <a:defRPr lang="en-US" sz="800" dirty="0">
                <a:solidFill>
                  <a:schemeClr val="accent4"/>
                </a:solidFill>
                <a:latin typeface="Source Sans Pro Light" panose="020B0403030403020204" pitchFamily="34" charset="0"/>
                <a:ea typeface="ＭＳ Ｐゴシック" charset="-128"/>
                <a:cs typeface="Arial" panose="020B0604020202020204" pitchFamily="34" charset="0"/>
              </a:defRPr>
            </a:lvl1pPr>
          </a:lstStyle>
          <a:p>
            <a:pPr marL="0" lvl="0" indent="0" algn="l" defTabSz="899320" rtl="0" eaLnBrk="1" fontAlgn="base" hangingPunct="1">
              <a:lnSpc>
                <a:spcPct val="100000"/>
              </a:lnSpc>
              <a:spcBef>
                <a:spcPts val="0"/>
              </a:spcBef>
              <a:spcAft>
                <a:spcPts val="353"/>
              </a:spcAft>
              <a:buClr>
                <a:srgbClr val="0072BC"/>
              </a:buClr>
              <a:buNone/>
            </a:pPr>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p:nvPr userDrawn="1"/>
        </p:nvSpPr>
        <p:spPr>
          <a:xfrm>
            <a:off x="594889" y="5605155"/>
            <a:ext cx="7772400" cy="523220"/>
          </a:xfrm>
          <a:prstGeom prst="rect">
            <a:avLst/>
          </a:prstGeom>
          <a:noFill/>
        </p:spPr>
        <p:txBody>
          <a:bodyPr wrap="square" rtlCol="0">
            <a:spAutoFit/>
          </a:bodyPr>
          <a:lstStyle/>
          <a:p>
            <a:pPr algn="l"/>
            <a:r>
              <a:rPr lang="en-US" sz="1400" dirty="0">
                <a:solidFill>
                  <a:srgbClr val="0072BC"/>
                </a:solidFill>
                <a:latin typeface="+mj-lt"/>
              </a:rPr>
              <a:t>Putnam Retail</a:t>
            </a:r>
            <a:r>
              <a:rPr lang="en-US" sz="1400" baseline="0" dirty="0">
                <a:solidFill>
                  <a:srgbClr val="0072BC"/>
                </a:solidFill>
                <a:latin typeface="+mj-lt"/>
              </a:rPr>
              <a:t> Management</a:t>
            </a:r>
          </a:p>
          <a:p>
            <a:pPr algn="l"/>
            <a:r>
              <a:rPr lang="en-US" sz="1400" baseline="0" dirty="0">
                <a:solidFill>
                  <a:srgbClr val="0072BC"/>
                </a:solidFill>
                <a:latin typeface="+mj-lt"/>
              </a:rPr>
              <a:t>putnam.com</a:t>
            </a:r>
            <a:endParaRPr lang="en-US" sz="1400" dirty="0">
              <a:solidFill>
                <a:srgbClr val="0072BC"/>
              </a:solidFill>
              <a:latin typeface="+mj-lt"/>
            </a:endParaRPr>
          </a:p>
        </p:txBody>
      </p:sp>
    </p:spTree>
    <p:extLst>
      <p:ext uri="{BB962C8B-B14F-4D97-AF65-F5344CB8AC3E}">
        <p14:creationId xmlns:p14="http://schemas.microsoft.com/office/powerpoint/2010/main" val="9797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
    <p:spTree>
      <p:nvGrpSpPr>
        <p:cNvPr id="1" name=""/>
        <p:cNvGrpSpPr/>
        <p:nvPr/>
      </p:nvGrpSpPr>
      <p:grpSpPr>
        <a:xfrm>
          <a:off x="0" y="0"/>
          <a:ext cx="0" cy="0"/>
          <a:chOff x="0" y="0"/>
          <a:chExt cx="0" cy="0"/>
        </a:xfrm>
      </p:grpSpPr>
      <p:sp>
        <p:nvSpPr>
          <p:cNvPr id="3" name="TextBox 2"/>
          <p:cNvSpPr txBox="1"/>
          <p:nvPr userDrawn="1"/>
        </p:nvSpPr>
        <p:spPr>
          <a:xfrm>
            <a:off x="594889" y="5605155"/>
            <a:ext cx="7772400" cy="523220"/>
          </a:xfrm>
          <a:prstGeom prst="rect">
            <a:avLst/>
          </a:prstGeom>
          <a:noFill/>
        </p:spPr>
        <p:txBody>
          <a:bodyPr wrap="square" rtlCol="0">
            <a:spAutoFit/>
          </a:bodyPr>
          <a:lstStyle/>
          <a:p>
            <a:pPr algn="l"/>
            <a:r>
              <a:rPr lang="en-US" sz="1400" dirty="0">
                <a:solidFill>
                  <a:schemeClr val="tx1"/>
                </a:solidFill>
                <a:latin typeface="+mj-lt"/>
              </a:rPr>
              <a:t>Putnam Retail</a:t>
            </a:r>
            <a:r>
              <a:rPr lang="en-US" sz="1400" baseline="0" dirty="0">
                <a:solidFill>
                  <a:schemeClr val="tx1"/>
                </a:solidFill>
                <a:latin typeface="+mj-lt"/>
              </a:rPr>
              <a:t> Management</a:t>
            </a:r>
          </a:p>
          <a:p>
            <a:pPr algn="l"/>
            <a:r>
              <a:rPr lang="en-US" sz="1400" baseline="0" dirty="0">
                <a:solidFill>
                  <a:schemeClr val="tx1"/>
                </a:solidFill>
                <a:latin typeface="+mj-lt"/>
              </a:rPr>
              <a:t>putnam.com</a:t>
            </a:r>
            <a:endParaRPr lang="en-US" sz="1400" dirty="0">
              <a:solidFill>
                <a:schemeClr val="tx1"/>
              </a:solidFill>
              <a:latin typeface="+mj-lt"/>
            </a:endParaRPr>
          </a:p>
        </p:txBody>
      </p:sp>
      <p:sp>
        <p:nvSpPr>
          <p:cNvPr id="6" name="Content Placeholder 5"/>
          <p:cNvSpPr>
            <a:spLocks noGrp="1"/>
          </p:cNvSpPr>
          <p:nvPr>
            <p:ph sz="quarter" idx="10"/>
          </p:nvPr>
        </p:nvSpPr>
        <p:spPr>
          <a:xfrm>
            <a:off x="575234" y="2416175"/>
            <a:ext cx="7882966" cy="2820988"/>
          </a:xfrm>
        </p:spPr>
        <p:txBody>
          <a:bodyPr anchor="b" anchorCtr="0"/>
          <a:lstStyle>
            <a:lvl1pPr marL="0" indent="0">
              <a:buNone/>
              <a:defRPr sz="1400">
                <a:solidFill>
                  <a:schemeClr val="accent4"/>
                </a:solidFill>
              </a:defRPr>
            </a:lvl1pPr>
            <a:lvl2pPr marL="253546" indent="0">
              <a:buNone/>
              <a:defRPr sz="1400">
                <a:solidFill>
                  <a:schemeClr val="accent4"/>
                </a:solidFill>
              </a:defRPr>
            </a:lvl2pPr>
            <a:lvl3pPr marL="504292" indent="0">
              <a:buNone/>
              <a:defRPr sz="1400">
                <a:solidFill>
                  <a:schemeClr val="accent4"/>
                </a:solidFill>
              </a:defRPr>
            </a:lvl3pPr>
            <a:lvl4pPr marL="756438" indent="0">
              <a:buNone/>
              <a:defRPr sz="1400">
                <a:solidFill>
                  <a:schemeClr val="accent4"/>
                </a:solidFill>
              </a:defRPr>
            </a:lvl4pPr>
            <a:lvl5pPr marL="1009984" indent="0">
              <a:buNone/>
              <a:defRPr sz="14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16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575234" y="1489990"/>
            <a:ext cx="7882966" cy="27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73792" y="1923300"/>
            <a:ext cx="7884408" cy="3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ChangeArrowheads="1"/>
          </p:cNvSpPr>
          <p:nvPr/>
        </p:nvSpPr>
        <p:spPr bwMode="auto">
          <a:xfrm>
            <a:off x="591606" y="6195967"/>
            <a:ext cx="1118841" cy="1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89666" tIns="44834" rIns="89666" bIns="44834">
            <a:spAutoFit/>
          </a:bodyPr>
          <a:lstStyle/>
          <a:p>
            <a:pPr algn="l" defTabSz="899320"/>
            <a:r>
              <a:rPr lang="en-US" sz="706" dirty="0">
                <a:solidFill>
                  <a:srgbClr val="000000"/>
                </a:solidFill>
                <a:latin typeface="Source Sans Pro Light" panose="020B0403030403020204" pitchFamily="34" charset="0"/>
                <a:cs typeface="Arial" panose="020B0604020202020204" pitchFamily="34" charset="0"/>
              </a:rPr>
              <a:t>PPT071</a:t>
            </a:r>
            <a:r>
              <a:rPr lang="en-US" sz="706" baseline="0" dirty="0">
                <a:solidFill>
                  <a:srgbClr val="000000"/>
                </a:solidFill>
                <a:latin typeface="Source Sans Pro Light" panose="020B0403030403020204" pitchFamily="34" charset="0"/>
                <a:cs typeface="Arial" panose="020B0604020202020204" pitchFamily="34" charset="0"/>
              </a:rPr>
              <a:t>  AD2685383  1/23</a:t>
            </a:r>
            <a:endParaRPr lang="en-US" sz="706" dirty="0">
              <a:solidFill>
                <a:srgbClr val="000000"/>
              </a:solidFill>
              <a:latin typeface="Source Sans Pro Light" panose="020B0403030403020204" pitchFamily="34" charset="0"/>
              <a:cs typeface="Arial" panose="020B0604020202020204" pitchFamily="34" charset="0"/>
            </a:endParaRPr>
          </a:p>
        </p:txBody>
      </p:sp>
      <p:sp>
        <p:nvSpPr>
          <p:cNvPr id="6" name="Rectangle 4"/>
          <p:cNvSpPr>
            <a:spLocks noChangeArrowheads="1"/>
          </p:cNvSpPr>
          <p:nvPr userDrawn="1"/>
        </p:nvSpPr>
        <p:spPr bwMode="auto">
          <a:xfrm>
            <a:off x="8458199" y="6222387"/>
            <a:ext cx="458851" cy="192269"/>
          </a:xfrm>
          <a:prstGeom prst="rect">
            <a:avLst/>
          </a:prstGeom>
          <a:noFill/>
          <a:ln w="9525">
            <a:noFill/>
            <a:miter lim="800000"/>
            <a:headEnd/>
            <a:tailEnd/>
          </a:ln>
          <a:effectLst/>
        </p:spPr>
        <p:txBody>
          <a:bodyPr wrap="square" lIns="118872" tIns="40341" rIns="40327" bIns="40341">
            <a:spAutoFit/>
          </a:bodyPr>
          <a:lstStyle/>
          <a:p>
            <a:pPr algn="l" defTabSz="899320">
              <a:lnSpc>
                <a:spcPct val="90000"/>
              </a:lnSpc>
            </a:pPr>
            <a:fld id="{83CC7474-DF72-47AC-A062-3527B7E588CB}" type="slidenum">
              <a:rPr lang="en-US" sz="800" b="0" i="0">
                <a:solidFill>
                  <a:schemeClr val="tx1"/>
                </a:solidFill>
                <a:latin typeface="Source Sans Pro Light" charset="0"/>
                <a:ea typeface="Source Sans Pro Light" charset="0"/>
                <a:cs typeface="Source Sans Pro Light" charset="0"/>
              </a:rPr>
              <a:pPr algn="l" defTabSz="899320">
                <a:lnSpc>
                  <a:spcPct val="90000"/>
                </a:lnSpc>
              </a:pPr>
              <a:t>‹#›</a:t>
            </a:fld>
            <a:endParaRPr lang="en-US" sz="800" b="0" i="0" dirty="0">
              <a:solidFill>
                <a:schemeClr val="tx1"/>
              </a:solidFill>
              <a:latin typeface="Source Sans Pro Light" charset="0"/>
              <a:ea typeface="Source Sans Pro Light" charset="0"/>
              <a:cs typeface="Source Sans Pro Light" charset="0"/>
            </a:endParaRPr>
          </a:p>
        </p:txBody>
      </p:sp>
      <p:sp>
        <p:nvSpPr>
          <p:cNvPr id="8" name="Text Placeholder 8"/>
          <p:cNvSpPr txBox="1">
            <a:spLocks/>
          </p:cNvSpPr>
          <p:nvPr userDrawn="1"/>
        </p:nvSpPr>
        <p:spPr>
          <a:xfrm>
            <a:off x="0" y="0"/>
            <a:ext cx="9144000" cy="457200"/>
          </a:xfrm>
          <a:prstGeom prst="rect">
            <a:avLst/>
          </a:prstGeom>
          <a:solidFill>
            <a:srgbClr val="0073BC"/>
          </a:solidFill>
        </p:spPr>
        <p:txBody>
          <a:bodyPr lIns="685800" tIns="0" rIns="201706" bIns="0"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b="0" i="0" smtClean="0">
                <a:solidFill>
                  <a:srgbClr val="FFFFFF"/>
                </a:solidFill>
                <a:effectLst/>
                <a:latin typeface="Source Sans Pro" panose="020B0503030403020204" pitchFamily="34" charset="0"/>
                <a:ea typeface="ＭＳ Ｐゴシック" charset="-128"/>
                <a:cs typeface="Arial" panose="020B0604020202020204" pitchFamily="34" charset="0"/>
              </a:defRPr>
            </a:lvl1pPr>
            <a:lvl2pPr marL="457200" indent="0" algn="l" defTabSz="1019175" rtl="0" eaLnBrk="1" fontAlgn="base" hangingPunct="1">
              <a:lnSpc>
                <a:spcPct val="110000"/>
              </a:lnSpc>
              <a:spcBef>
                <a:spcPct val="0"/>
              </a:spcBef>
              <a:spcAft>
                <a:spcPct val="0"/>
              </a:spcAft>
              <a:buClr>
                <a:schemeClr val="bg2"/>
              </a:buClr>
              <a:buFont typeface="Arial Black" pitchFamily="34"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2pPr>
            <a:lvl3pPr marL="914400" indent="0" algn="l" defTabSz="1019175" rtl="0" eaLnBrk="1" fontAlgn="base" hangingPunct="1">
              <a:lnSpc>
                <a:spcPct val="110000"/>
              </a:lnSpc>
              <a:spcBef>
                <a:spcPct val="0"/>
              </a:spcBef>
              <a:spcAft>
                <a:spcPct val="0"/>
              </a:spcAft>
              <a:buClr>
                <a:schemeClr val="bg2"/>
              </a:buClr>
              <a:buNone/>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13716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4pPr>
            <a:lvl5pPr marL="1828800" indent="0" algn="l" defTabSz="1019175" rtl="0" eaLnBrk="1" fontAlgn="base" hangingPunct="1">
              <a:lnSpc>
                <a:spcPct val="110000"/>
              </a:lnSpc>
              <a:spcBef>
                <a:spcPct val="0"/>
              </a:spcBef>
              <a:spcAft>
                <a:spcPct val="0"/>
              </a:spcAft>
              <a:buClr>
                <a:schemeClr val="bg2"/>
              </a:buClr>
              <a:buFont typeface="Arial" charset="0"/>
              <a:buNone/>
              <a:defRPr sz="1800">
                <a:solidFill>
                  <a:schemeClr val="tx1"/>
                </a:solidFill>
                <a:latin typeface="Source Sans Pro Light" panose="020B0403030403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tabLst/>
              <a:defRPr/>
            </a:pPr>
            <a:r>
              <a:rPr lang="en-US" sz="1235" b="0" i="0" dirty="0">
                <a:latin typeface="Source Sans Pro" panose="020B0503030403020204" pitchFamily="34" charset="0"/>
                <a:ea typeface="Source Sans Pro Semibold" charset="0"/>
                <a:cs typeface="Source Sans Pro Semibold" charset="0"/>
              </a:rPr>
              <a:t>Strategies for a sustainable</a:t>
            </a:r>
            <a:r>
              <a:rPr lang="en-US" sz="1235" b="0" i="0" baseline="0" dirty="0">
                <a:latin typeface="Source Sans Pro" panose="020B0503030403020204" pitchFamily="34" charset="0"/>
                <a:ea typeface="Source Sans Pro Semibold" charset="0"/>
                <a:cs typeface="Source Sans Pro Semibold" charset="0"/>
              </a:rPr>
              <a:t> income in retirement</a:t>
            </a:r>
            <a:endParaRPr lang="en-US" sz="1235" b="0" i="0" kern="0" dirty="0">
              <a:latin typeface="Source Sans Pro" panose="020B0503030403020204" pitchFamily="34" charset="0"/>
              <a:ea typeface="Source Sans Pro Semibold" charset="0"/>
              <a:cs typeface="Source Sans Pro Semibold" charset="0"/>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1648" y="6216277"/>
            <a:ext cx="836552" cy="204491"/>
          </a:xfrm>
          <a:prstGeom prst="rect">
            <a:avLst/>
          </a:prstGeom>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92" r:id="rId7"/>
    <p:sldLayoutId id="2147483793" r:id="rId8"/>
    <p:sldLayoutId id="2147483810" r:id="rId9"/>
    <p:sldLayoutId id="2147483809" r:id="rId10"/>
    <p:sldLayoutId id="2147483811" r:id="rId11"/>
  </p:sldLayoutIdLst>
  <p:txStyles>
    <p:titleStyle>
      <a:lvl1pPr algn="l" defTabSz="899320" rtl="0" eaLnBrk="1" fontAlgn="base" hangingPunct="1">
        <a:lnSpc>
          <a:spcPct val="90000"/>
        </a:lnSpc>
        <a:spcBef>
          <a:spcPct val="0"/>
        </a:spcBef>
        <a:spcAft>
          <a:spcPct val="0"/>
        </a:spcAft>
        <a:defRPr sz="3600" b="0">
          <a:solidFill>
            <a:srgbClr val="0072BC"/>
          </a:solidFill>
          <a:latin typeface="Source Sans Pro" panose="020B0503030403020204" pitchFamily="34" charset="0"/>
          <a:ea typeface="ＭＳ Ｐゴシック" charset="-128"/>
          <a:cs typeface="Arial" panose="020B0604020202020204" pitchFamily="34" charset="0"/>
        </a:defRPr>
      </a:lvl1pPr>
      <a:lvl2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2pPr>
      <a:lvl3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3pPr>
      <a:lvl4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4pPr>
      <a:lvl5pPr algn="l" defTabSz="899320" rtl="0" eaLnBrk="1" fontAlgn="base" hangingPunct="1">
        <a:lnSpc>
          <a:spcPct val="90000"/>
        </a:lnSpc>
        <a:spcBef>
          <a:spcPct val="0"/>
        </a:spcBef>
        <a:spcAft>
          <a:spcPct val="0"/>
        </a:spcAft>
        <a:defRPr sz="1765">
          <a:solidFill>
            <a:srgbClr val="000000"/>
          </a:solidFill>
          <a:latin typeface="Gotham C1 Head" charset="0"/>
          <a:ea typeface="ＭＳ Ｐゴシック" charset="-128"/>
          <a:cs typeface="MS PGothic" charset="0"/>
        </a:defRPr>
      </a:lvl5pPr>
      <a:lvl6pPr marL="403433" algn="l" defTabSz="899320" rtl="0" eaLnBrk="1" fontAlgn="base" hangingPunct="1">
        <a:spcBef>
          <a:spcPct val="0"/>
        </a:spcBef>
        <a:spcAft>
          <a:spcPct val="0"/>
        </a:spcAft>
        <a:defRPr>
          <a:solidFill>
            <a:schemeClr val="folHlink"/>
          </a:solidFill>
          <a:latin typeface="Gotham C1 Head" charset="0"/>
          <a:ea typeface="ＭＳ Ｐゴシック" charset="0"/>
        </a:defRPr>
      </a:lvl6pPr>
      <a:lvl7pPr marL="806867" algn="l" defTabSz="899320" rtl="0" eaLnBrk="1" fontAlgn="base" hangingPunct="1">
        <a:spcBef>
          <a:spcPct val="0"/>
        </a:spcBef>
        <a:spcAft>
          <a:spcPct val="0"/>
        </a:spcAft>
        <a:defRPr>
          <a:solidFill>
            <a:schemeClr val="folHlink"/>
          </a:solidFill>
          <a:latin typeface="Gotham C1 Head" charset="0"/>
          <a:ea typeface="ＭＳ Ｐゴシック" charset="0"/>
        </a:defRPr>
      </a:lvl7pPr>
      <a:lvl8pPr marL="1210300" algn="l" defTabSz="899320" rtl="0" eaLnBrk="1" fontAlgn="base" hangingPunct="1">
        <a:spcBef>
          <a:spcPct val="0"/>
        </a:spcBef>
        <a:spcAft>
          <a:spcPct val="0"/>
        </a:spcAft>
        <a:defRPr>
          <a:solidFill>
            <a:schemeClr val="folHlink"/>
          </a:solidFill>
          <a:latin typeface="Gotham C1 Head" charset="0"/>
          <a:ea typeface="ＭＳ Ｐゴシック" charset="0"/>
        </a:defRPr>
      </a:lvl8pPr>
      <a:lvl9pPr marL="1613733" algn="l" defTabSz="899320"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200316" indent="-200316" algn="l" defTabSz="899320" rtl="0" eaLnBrk="1" fontAlgn="base" hangingPunct="1">
        <a:lnSpc>
          <a:spcPct val="110000"/>
        </a:lnSpc>
        <a:spcBef>
          <a:spcPct val="80000"/>
        </a:spcBef>
        <a:spcAft>
          <a:spcPct val="0"/>
        </a:spcAft>
        <a:buClr>
          <a:srgbClr val="0072BC"/>
        </a:buClr>
        <a:buChar char="•"/>
        <a:defRPr sz="2400">
          <a:solidFill>
            <a:schemeClr val="tx1"/>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p:bodyStyle>
    <p:otherStyle>
      <a:defPPr>
        <a:defRPr lang="en-US"/>
      </a:defPPr>
      <a:lvl1pPr marL="0" algn="l" defTabSz="403433" rtl="0" eaLnBrk="1" latinLnBrk="0" hangingPunct="1">
        <a:defRPr sz="1588" kern="1200">
          <a:solidFill>
            <a:schemeClr val="tx1"/>
          </a:solidFill>
          <a:latin typeface="+mn-lt"/>
          <a:ea typeface="+mn-ea"/>
          <a:cs typeface="+mn-cs"/>
        </a:defRPr>
      </a:lvl1pPr>
      <a:lvl2pPr marL="403433" algn="l" defTabSz="403433" rtl="0" eaLnBrk="1" latinLnBrk="0" hangingPunct="1">
        <a:defRPr sz="1588" kern="1200">
          <a:solidFill>
            <a:schemeClr val="tx1"/>
          </a:solidFill>
          <a:latin typeface="+mn-lt"/>
          <a:ea typeface="+mn-ea"/>
          <a:cs typeface="+mn-cs"/>
        </a:defRPr>
      </a:lvl2pPr>
      <a:lvl3pPr marL="806867" algn="l" defTabSz="403433" rtl="0" eaLnBrk="1" latinLnBrk="0" hangingPunct="1">
        <a:defRPr sz="1588" kern="1200">
          <a:solidFill>
            <a:schemeClr val="tx1"/>
          </a:solidFill>
          <a:latin typeface="+mn-lt"/>
          <a:ea typeface="+mn-ea"/>
          <a:cs typeface="+mn-cs"/>
        </a:defRPr>
      </a:lvl3pPr>
      <a:lvl4pPr marL="1210300" algn="l" defTabSz="403433" rtl="0" eaLnBrk="1" latinLnBrk="0" hangingPunct="1">
        <a:defRPr sz="1588" kern="1200">
          <a:solidFill>
            <a:schemeClr val="tx1"/>
          </a:solidFill>
          <a:latin typeface="+mn-lt"/>
          <a:ea typeface="+mn-ea"/>
          <a:cs typeface="+mn-cs"/>
        </a:defRPr>
      </a:lvl4pPr>
      <a:lvl5pPr marL="1613733" algn="l" defTabSz="403433" rtl="0" eaLnBrk="1" latinLnBrk="0" hangingPunct="1">
        <a:defRPr sz="1588" kern="1200">
          <a:solidFill>
            <a:schemeClr val="tx1"/>
          </a:solidFill>
          <a:latin typeface="+mn-lt"/>
          <a:ea typeface="+mn-ea"/>
          <a:cs typeface="+mn-cs"/>
        </a:defRPr>
      </a:lvl5pPr>
      <a:lvl6pPr marL="2017166" algn="l" defTabSz="403433" rtl="0" eaLnBrk="1" latinLnBrk="0" hangingPunct="1">
        <a:defRPr sz="1588" kern="1200">
          <a:solidFill>
            <a:schemeClr val="tx1"/>
          </a:solidFill>
          <a:latin typeface="+mn-lt"/>
          <a:ea typeface="+mn-ea"/>
          <a:cs typeface="+mn-cs"/>
        </a:defRPr>
      </a:lvl6pPr>
      <a:lvl7pPr marL="2420600" algn="l" defTabSz="403433" rtl="0" eaLnBrk="1" latinLnBrk="0" hangingPunct="1">
        <a:defRPr sz="1588" kern="1200">
          <a:solidFill>
            <a:schemeClr val="tx1"/>
          </a:solidFill>
          <a:latin typeface="+mn-lt"/>
          <a:ea typeface="+mn-ea"/>
          <a:cs typeface="+mn-cs"/>
        </a:defRPr>
      </a:lvl7pPr>
      <a:lvl8pPr marL="2824033" algn="l" defTabSz="403433" rtl="0" eaLnBrk="1" latinLnBrk="0" hangingPunct="1">
        <a:defRPr sz="1588" kern="1200">
          <a:solidFill>
            <a:schemeClr val="tx1"/>
          </a:solidFill>
          <a:latin typeface="+mn-lt"/>
          <a:ea typeface="+mn-ea"/>
          <a:cs typeface="+mn-cs"/>
        </a:defRPr>
      </a:lvl8pPr>
      <a:lvl9pPr marL="3227466" algn="l" defTabSz="403433"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3" orient="horz" pos="1522" userDrawn="1">
          <p15:clr>
            <a:srgbClr val="F26B43"/>
          </p15:clr>
        </p15:guide>
        <p15:guide id="5" orient="horz" pos="3800" userDrawn="1">
          <p15:clr>
            <a:srgbClr val="F26B43"/>
          </p15:clr>
        </p15:guide>
        <p15:guide id="6" pos="2880" userDrawn="1">
          <p15:clr>
            <a:srgbClr val="F26B43"/>
          </p15:clr>
        </p15:guide>
        <p15:guide id="7" pos="432" userDrawn="1">
          <p15:clr>
            <a:srgbClr val="F26B43"/>
          </p15:clr>
        </p15:guide>
        <p15:guide id="8" pos="53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immediateannuity.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sv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svg"/><Relationship Id="rId42" Type="http://schemas.openxmlformats.org/officeDocument/2006/relationships/image" Target="../media/image48.svg"/><Relationship Id="rId47" Type="http://schemas.openxmlformats.org/officeDocument/2006/relationships/image" Target="../media/image53.png"/><Relationship Id="rId50" Type="http://schemas.openxmlformats.org/officeDocument/2006/relationships/image" Target="../media/image56.sv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svg"/><Relationship Id="rId46" Type="http://schemas.openxmlformats.org/officeDocument/2006/relationships/image" Target="../media/image52.svg"/><Relationship Id="rId2" Type="http://schemas.openxmlformats.org/officeDocument/2006/relationships/notesSlide" Target="../notesSlides/notesSlide23.xml"/><Relationship Id="rId16" Type="http://schemas.openxmlformats.org/officeDocument/2006/relationships/image" Target="../media/image22.svg"/><Relationship Id="rId20" Type="http://schemas.openxmlformats.org/officeDocument/2006/relationships/image" Target="../media/image26.sv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32" Type="http://schemas.openxmlformats.org/officeDocument/2006/relationships/image" Target="../media/image38.svg"/><Relationship Id="rId37" Type="http://schemas.openxmlformats.org/officeDocument/2006/relationships/image" Target="../media/image43.png"/><Relationship Id="rId40" Type="http://schemas.openxmlformats.org/officeDocument/2006/relationships/image" Target="../media/image46.svg"/><Relationship Id="rId45" Type="http://schemas.openxmlformats.org/officeDocument/2006/relationships/image" Target="../media/image51.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svg"/><Relationship Id="rId36" Type="http://schemas.openxmlformats.org/officeDocument/2006/relationships/image" Target="../media/image42.svg"/><Relationship Id="rId49" Type="http://schemas.openxmlformats.org/officeDocument/2006/relationships/image" Target="../media/image55.png"/><Relationship Id="rId10" Type="http://schemas.openxmlformats.org/officeDocument/2006/relationships/image" Target="../media/image16.svg"/><Relationship Id="rId19" Type="http://schemas.openxmlformats.org/officeDocument/2006/relationships/image" Target="../media/image25.png"/><Relationship Id="rId31" Type="http://schemas.openxmlformats.org/officeDocument/2006/relationships/image" Target="../media/image37.png"/><Relationship Id="rId44" Type="http://schemas.openxmlformats.org/officeDocument/2006/relationships/image" Target="../media/image50.svg"/><Relationship Id="rId52" Type="http://schemas.openxmlformats.org/officeDocument/2006/relationships/image" Target="../media/image58.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 Id="rId27" Type="http://schemas.openxmlformats.org/officeDocument/2006/relationships/image" Target="../media/image33.png"/><Relationship Id="rId30" Type="http://schemas.openxmlformats.org/officeDocument/2006/relationships/image" Target="../media/image36.svg"/><Relationship Id="rId35" Type="http://schemas.openxmlformats.org/officeDocument/2006/relationships/image" Target="../media/image41.png"/><Relationship Id="rId43" Type="http://schemas.openxmlformats.org/officeDocument/2006/relationships/image" Target="../media/image49.png"/><Relationship Id="rId48" Type="http://schemas.openxmlformats.org/officeDocument/2006/relationships/image" Target="../media/image54.svg"/><Relationship Id="rId8" Type="http://schemas.openxmlformats.org/officeDocument/2006/relationships/image" Target="../media/image14.svg"/><Relationship Id="rId51" Type="http://schemas.openxmlformats.org/officeDocument/2006/relationships/image" Target="../media/image5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Strategies for a sustainable income </a:t>
            </a:r>
            <a:br>
              <a:rPr lang="en-US" dirty="0"/>
            </a:br>
            <a:r>
              <a:rPr lang="en-US" dirty="0"/>
              <a:t>in retirement</a:t>
            </a:r>
          </a:p>
        </p:txBody>
      </p:sp>
      <p:sp>
        <p:nvSpPr>
          <p:cNvPr id="6" name="Text Placeholder 5"/>
          <p:cNvSpPr>
            <a:spLocks noGrp="1"/>
          </p:cNvSpPr>
          <p:nvPr>
            <p:ph type="body" sz="quarter" idx="12"/>
          </p:nvPr>
        </p:nvSpPr>
        <p:spPr/>
        <p:txBody>
          <a:bodyPr/>
          <a:lstStyle/>
          <a:p>
            <a:r>
              <a:rPr lang="en-US" dirty="0"/>
              <a:t>Using risk management strategies to meet retirement goals.</a:t>
            </a:r>
          </a:p>
        </p:txBody>
      </p:sp>
      <p:sp>
        <p:nvSpPr>
          <p:cNvPr id="4" name="Rectangle 3">
            <a:extLst>
              <a:ext uri="{FF2B5EF4-FFF2-40B4-BE49-F238E27FC236}">
                <a16:creationId xmlns:a16="http://schemas.microsoft.com/office/drawing/2014/main" id="{834AF2AC-E5E3-9945-9E7A-A792EE4F4B49}"/>
              </a:ext>
            </a:extLst>
          </p:cNvPr>
          <p:cNvSpPr/>
          <p:nvPr/>
        </p:nvSpPr>
        <p:spPr bwMode="auto">
          <a:xfrm>
            <a:off x="355600" y="165100"/>
            <a:ext cx="2133600" cy="838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spcBef>
                <a:spcPct val="0"/>
              </a:spcBef>
              <a:spcAft>
                <a:spcPct val="25000"/>
              </a:spcAft>
              <a:buClr>
                <a:srgbClr val="FFFF99"/>
              </a:buClr>
              <a:tabLst>
                <a:tab pos="3886200" algn="dec"/>
                <a:tab pos="5032375" algn="dec"/>
                <a:tab pos="6169025" algn="dec"/>
                <a:tab pos="7315200" algn="dec"/>
              </a:tabLst>
            </a:pPr>
            <a:endParaRPr lang="en-US" sz="2000" dirty="0">
              <a:solidFill>
                <a:srgbClr val="000000"/>
              </a:solidFill>
              <a:latin typeface="+mj-lt"/>
            </a:endParaRPr>
          </a:p>
        </p:txBody>
      </p:sp>
    </p:spTree>
    <p:extLst>
      <p:ext uri="{BB962C8B-B14F-4D97-AF65-F5344CB8AC3E}">
        <p14:creationId xmlns:p14="http://schemas.microsoft.com/office/powerpoint/2010/main" val="264591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575234" y="1503639"/>
            <a:ext cx="7882966" cy="278746"/>
          </a:xfrm>
        </p:spPr>
        <p:txBody>
          <a:bodyPr/>
          <a:lstStyle/>
          <a:p>
            <a:r>
              <a:rPr lang="en-US"/>
              <a:t>What about Social Security?</a:t>
            </a:r>
          </a:p>
        </p:txBody>
      </p:sp>
      <p:sp>
        <p:nvSpPr>
          <p:cNvPr id="5" name="Text Placeholder 4"/>
          <p:cNvSpPr>
            <a:spLocks noGrp="1"/>
          </p:cNvSpPr>
          <p:nvPr>
            <p:ph type="body" sz="quarter" idx="10"/>
          </p:nvPr>
        </p:nvSpPr>
        <p:spPr>
          <a:xfrm>
            <a:off x="575234" y="5910738"/>
            <a:ext cx="7882966" cy="198904"/>
          </a:xfrm>
        </p:spPr>
        <p:txBody>
          <a:bodyPr/>
          <a:lstStyle/>
          <a:p>
            <a:pPr marL="0" indent="0">
              <a:buNone/>
            </a:pPr>
            <a:r>
              <a:rPr lang="en-US" dirty="0"/>
              <a:t>Source: Social Security Administration 2022 Annual Report.</a:t>
            </a:r>
          </a:p>
        </p:txBody>
      </p:sp>
      <p:graphicFrame>
        <p:nvGraphicFramePr>
          <p:cNvPr id="785508" name="Group 100"/>
          <p:cNvGraphicFramePr>
            <a:graphicFrameLocks noGrp="1"/>
          </p:cNvGraphicFramePr>
          <p:nvPr>
            <p:extLst>
              <p:ext uri="{D42A27DB-BD31-4B8C-83A1-F6EECF244321}">
                <p14:modId xmlns:p14="http://schemas.microsoft.com/office/powerpoint/2010/main" val="2732510776"/>
              </p:ext>
            </p:extLst>
          </p:nvPr>
        </p:nvGraphicFramePr>
        <p:xfrm>
          <a:off x="654050" y="2012998"/>
          <a:ext cx="7807324" cy="3237548"/>
        </p:xfrm>
        <a:graphic>
          <a:graphicData uri="http://schemas.openxmlformats.org/drawingml/2006/table">
            <a:tbl>
              <a:tblPr/>
              <a:tblGrid>
                <a:gridCol w="1951831">
                  <a:extLst>
                    <a:ext uri="{9D8B030D-6E8A-4147-A177-3AD203B41FA5}">
                      <a16:colId xmlns:a16="http://schemas.microsoft.com/office/drawing/2014/main" val="20000"/>
                    </a:ext>
                  </a:extLst>
                </a:gridCol>
                <a:gridCol w="1951831">
                  <a:extLst>
                    <a:ext uri="{9D8B030D-6E8A-4147-A177-3AD203B41FA5}">
                      <a16:colId xmlns:a16="http://schemas.microsoft.com/office/drawing/2014/main" val="20001"/>
                    </a:ext>
                  </a:extLst>
                </a:gridCol>
                <a:gridCol w="1951831">
                  <a:extLst>
                    <a:ext uri="{9D8B030D-6E8A-4147-A177-3AD203B41FA5}">
                      <a16:colId xmlns:a16="http://schemas.microsoft.com/office/drawing/2014/main" val="20002"/>
                    </a:ext>
                  </a:extLst>
                </a:gridCol>
                <a:gridCol w="1951831">
                  <a:extLst>
                    <a:ext uri="{9D8B030D-6E8A-4147-A177-3AD203B41FA5}">
                      <a16:colId xmlns:a16="http://schemas.microsoft.com/office/drawing/2014/main" val="20003"/>
                    </a:ext>
                  </a:extLst>
                </a:gridCol>
              </a:tblGrid>
              <a:tr h="1957388">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400" b="0" i="0" u="none" strike="noStrike" cap="none" normalizeH="0" baseline="0" dirty="0">
                          <a:ln>
                            <a:noFill/>
                          </a:ln>
                          <a:solidFill>
                            <a:srgbClr val="0072BC"/>
                          </a:solidFill>
                          <a:effectLst/>
                          <a:latin typeface="+mj-lt"/>
                        </a:rPr>
                        <a:t>1950</a:t>
                      </a:r>
                    </a:p>
                  </a:txBody>
                  <a:tcPr horzOverflow="overflow">
                    <a:lnL cap="flat">
                      <a:noFill/>
                    </a:lnL>
                    <a:lnR w="6350" cap="flat" cmpd="sng" algn="ctr">
                      <a:solidFill>
                        <a:srgbClr val="060000"/>
                      </a:solidFill>
                      <a:prstDash val="solid"/>
                      <a:round/>
                      <a:headEnd type="none" w="sm" len="sm"/>
                      <a:tailEnd type="none" w="sm" len="sm"/>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400" b="0" i="0" u="none" strike="noStrike" cap="none" normalizeH="0" baseline="0" dirty="0">
                          <a:ln>
                            <a:noFill/>
                          </a:ln>
                          <a:solidFill>
                            <a:srgbClr val="0072BC"/>
                          </a:solidFill>
                          <a:effectLst/>
                          <a:latin typeface="+mj-lt"/>
                        </a:rPr>
                        <a:t>Today</a:t>
                      </a:r>
                    </a:p>
                  </a:txBody>
                  <a:tcPr horzOverflow="overflow">
                    <a:lnL w="6350" cap="flat" cmpd="sng" algn="ctr">
                      <a:solidFill>
                        <a:srgbClr val="060000"/>
                      </a:solidFill>
                      <a:prstDash val="solid"/>
                      <a:round/>
                      <a:headEnd type="none" w="sm" len="sm"/>
                      <a:tailEnd type="none" w="sm" len="sm"/>
                    </a:lnL>
                    <a:lnR w="6350" cap="flat" cmpd="sng" algn="ctr">
                      <a:solidFill>
                        <a:srgbClr val="060000"/>
                      </a:solidFill>
                      <a:prstDash val="solid"/>
                      <a:round/>
                      <a:headEnd type="none" w="sm" len="sm"/>
                      <a:tailEnd type="none" w="sm" len="sm"/>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400" b="0" i="0" u="none" strike="noStrike" cap="none" normalizeH="0" baseline="0" dirty="0">
                          <a:ln>
                            <a:noFill/>
                          </a:ln>
                          <a:solidFill>
                            <a:srgbClr val="0072BC"/>
                          </a:solidFill>
                          <a:effectLst/>
                          <a:latin typeface="+mj-lt"/>
                        </a:rPr>
                        <a:t>Today</a:t>
                      </a:r>
                    </a:p>
                  </a:txBody>
                  <a:tcPr horzOverflow="overflow">
                    <a:lnL w="6350" cap="flat" cmpd="sng" algn="ctr">
                      <a:solidFill>
                        <a:srgbClr val="060000"/>
                      </a:solidFill>
                      <a:prstDash val="solid"/>
                      <a:round/>
                      <a:headEnd type="none" w="sm" len="sm"/>
                      <a:tailEnd type="none" w="sm" len="sm"/>
                    </a:lnL>
                    <a:lnR w="6350" cap="flat" cmpd="sng" algn="ctr">
                      <a:solidFill>
                        <a:srgbClr val="060000"/>
                      </a:solidFill>
                      <a:prstDash val="solid"/>
                      <a:round/>
                      <a:headEnd type="none" w="sm" len="sm"/>
                      <a:tailEnd type="none" w="sm" len="sm"/>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2400" b="0" i="0" u="none" strike="noStrike" kern="1200" cap="none" normalizeH="0" baseline="0" dirty="0">
                          <a:ln>
                            <a:noFill/>
                          </a:ln>
                          <a:solidFill>
                            <a:srgbClr val="0072BC"/>
                          </a:solidFill>
                          <a:effectLst/>
                          <a:latin typeface="+mj-lt"/>
                          <a:ea typeface="+mn-ea"/>
                          <a:cs typeface="+mn-cs"/>
                        </a:rPr>
                        <a:t>2034</a:t>
                      </a:r>
                    </a:p>
                  </a:txBody>
                  <a:tcPr horzOverflow="overflow">
                    <a:lnL w="6350" cap="flat" cmpd="sng" algn="ctr">
                      <a:solidFill>
                        <a:srgbClr val="060000"/>
                      </a:solidFill>
                      <a:prstDash val="solid"/>
                      <a:round/>
                      <a:headEnd type="none" w="sm" len="sm"/>
                      <a:tailEnd type="none" w="sm" len="sm"/>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280160">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b="0" i="0" u="none" strike="noStrike" cap="none" normalizeH="0" baseline="0" dirty="0">
                          <a:ln>
                            <a:noFill/>
                          </a:ln>
                          <a:solidFill>
                            <a:srgbClr val="000000"/>
                          </a:solidFill>
                          <a:effectLst/>
                          <a:latin typeface="+mn-lt"/>
                        </a:rPr>
                        <a:t>There were 16 U.S. workers for each Social Security beneficiary</a:t>
                      </a:r>
                    </a:p>
                  </a:txBody>
                  <a:tcPr marB="0" horzOverflow="overflow">
                    <a:lnL cap="flat">
                      <a:noFill/>
                    </a:lnL>
                    <a:lnR w="6350" cap="flat" cmpd="sng" algn="ctr">
                      <a:solidFill>
                        <a:srgbClr val="060000"/>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b="0" i="0" u="none" strike="noStrike" cap="none" normalizeH="0" baseline="0" dirty="0">
                          <a:ln>
                            <a:noFill/>
                          </a:ln>
                          <a:solidFill>
                            <a:srgbClr val="000000"/>
                          </a:solidFill>
                          <a:effectLst/>
                          <a:latin typeface="+mn-lt"/>
                        </a:rPr>
                        <a:t>2.8 workers for each beneficiary</a:t>
                      </a:r>
                    </a:p>
                  </a:txBody>
                  <a:tcPr marB="0" horzOverflow="overflow">
                    <a:lnL w="6350" cap="flat" cmpd="sng" algn="ctr">
                      <a:solidFill>
                        <a:srgbClr val="060000"/>
                      </a:solidFill>
                      <a:prstDash val="solid"/>
                      <a:round/>
                      <a:headEnd type="none" w="sm" len="sm"/>
                      <a:tailEnd type="none" w="sm" len="sm"/>
                    </a:lnL>
                    <a:lnR w="6350" cap="flat" cmpd="sng" algn="ctr">
                      <a:solidFill>
                        <a:srgbClr val="060000"/>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b="0" i="0" u="none" strike="noStrike" cap="none" normalizeH="0" baseline="0" dirty="0">
                          <a:ln>
                            <a:noFill/>
                          </a:ln>
                          <a:solidFill>
                            <a:srgbClr val="000000"/>
                          </a:solidFill>
                          <a:effectLst/>
                          <a:latin typeface="+mn-lt"/>
                        </a:rPr>
                        <a:t>Benefits owed currently exceed taxes collected</a:t>
                      </a:r>
                    </a:p>
                  </a:txBody>
                  <a:tcPr marR="0" marB="0" horzOverflow="overflow">
                    <a:lnL w="6350" cap="flat" cmpd="sng" algn="ctr">
                      <a:solidFill>
                        <a:srgbClr val="060000"/>
                      </a:solidFill>
                      <a:prstDash val="solid"/>
                      <a:round/>
                      <a:headEnd type="none" w="sm" len="sm"/>
                      <a:tailEnd type="none" w="sm" len="sm"/>
                    </a:lnL>
                    <a:lnR w="6350" cap="flat" cmpd="sng" algn="ctr">
                      <a:solidFill>
                        <a:srgbClr val="060000"/>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
                          <a:srgbClr val="FFFF99"/>
                        </a:buClr>
                        <a:buSzTx/>
                        <a:buFontTx/>
                        <a:buNone/>
                        <a:tabLst>
                          <a:tab pos="3886200" algn="dec"/>
                          <a:tab pos="5032375" algn="dec"/>
                          <a:tab pos="6169025" algn="dec"/>
                          <a:tab pos="7315200" algn="dec"/>
                        </a:tabLst>
                      </a:pPr>
                      <a:r>
                        <a:rPr kumimoji="0" lang="en-US" sz="1800" b="0" i="0" u="none" strike="noStrike" cap="none" normalizeH="0" baseline="0" dirty="0">
                          <a:ln>
                            <a:noFill/>
                          </a:ln>
                          <a:solidFill>
                            <a:srgbClr val="000000"/>
                          </a:solidFill>
                          <a:effectLst/>
                          <a:latin typeface="+mn-lt"/>
                        </a:rPr>
                        <a:t>The Social Security</a:t>
                      </a:r>
                      <a:br>
                        <a:rPr kumimoji="0" lang="en-US" sz="1800" b="0" i="0" u="none" strike="noStrike" cap="none" normalizeH="0" baseline="0" dirty="0">
                          <a:ln>
                            <a:noFill/>
                          </a:ln>
                          <a:solidFill>
                            <a:srgbClr val="000000"/>
                          </a:solidFill>
                          <a:effectLst/>
                          <a:latin typeface="+mn-lt"/>
                        </a:rPr>
                      </a:br>
                      <a:r>
                        <a:rPr kumimoji="0" lang="en-US" sz="1800" b="0" i="0" u="none" strike="noStrike" cap="none" normalizeH="0" baseline="0" dirty="0">
                          <a:ln>
                            <a:noFill/>
                          </a:ln>
                          <a:solidFill>
                            <a:srgbClr val="000000"/>
                          </a:solidFill>
                          <a:effectLst/>
                          <a:latin typeface="+mn-lt"/>
                        </a:rPr>
                        <a:t>trust fund will</a:t>
                      </a:r>
                      <a:br>
                        <a:rPr kumimoji="0" lang="en-US" sz="1800" b="0" i="0" u="none" strike="noStrike" cap="none" normalizeH="0" baseline="0" dirty="0">
                          <a:ln>
                            <a:noFill/>
                          </a:ln>
                          <a:solidFill>
                            <a:srgbClr val="000000"/>
                          </a:solidFill>
                          <a:effectLst/>
                          <a:latin typeface="+mn-lt"/>
                        </a:rPr>
                      </a:br>
                      <a:r>
                        <a:rPr kumimoji="0" lang="en-US" sz="1800" b="0" i="0" u="none" strike="noStrike" cap="none" normalizeH="0" baseline="0" dirty="0">
                          <a:ln>
                            <a:noFill/>
                          </a:ln>
                          <a:solidFill>
                            <a:srgbClr val="000000"/>
                          </a:solidFill>
                          <a:effectLst/>
                          <a:latin typeface="+mn-lt"/>
                        </a:rPr>
                        <a:t>be exhausted</a:t>
                      </a:r>
                    </a:p>
                  </a:txBody>
                  <a:tcPr marB="0" horzOverflow="overflow">
                    <a:lnL w="6350" cap="flat" cmpd="sng" algn="ctr">
                      <a:solidFill>
                        <a:srgbClr val="060000"/>
                      </a:solidFill>
                      <a:prstDash val="solid"/>
                      <a:round/>
                      <a:headEnd type="none" w="sm" len="sm"/>
                      <a:tailEnd type="none" w="sm" len="sm"/>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85443" name="Oval 35"/>
          <p:cNvSpPr>
            <a:spLocks noChangeArrowheads="1"/>
          </p:cNvSpPr>
          <p:nvPr/>
        </p:nvSpPr>
        <p:spPr bwMode="auto">
          <a:xfrm>
            <a:off x="756830" y="2673398"/>
            <a:ext cx="251795" cy="251688"/>
          </a:xfrm>
          <a:prstGeom prst="ellipse">
            <a:avLst/>
          </a:prstGeom>
          <a:solidFill>
            <a:srgbClr val="285A21"/>
          </a:solidFill>
          <a:ln>
            <a:noFill/>
          </a:ln>
          <a:effectLst/>
        </p:spPr>
        <p:txBody>
          <a:bodyPr wrap="none" anchor="ctr"/>
          <a:lstStyle/>
          <a:p>
            <a:endParaRPr lang="en-US"/>
          </a:p>
        </p:txBody>
      </p:sp>
      <p:sp>
        <p:nvSpPr>
          <p:cNvPr id="785444" name="Oval 36"/>
          <p:cNvSpPr>
            <a:spLocks noChangeArrowheads="1"/>
          </p:cNvSpPr>
          <p:nvPr/>
        </p:nvSpPr>
        <p:spPr bwMode="auto">
          <a:xfrm>
            <a:off x="1047582" y="2673398"/>
            <a:ext cx="251795" cy="251688"/>
          </a:xfrm>
          <a:prstGeom prst="ellipse">
            <a:avLst/>
          </a:prstGeom>
          <a:solidFill>
            <a:srgbClr val="285A21"/>
          </a:solidFill>
          <a:ln>
            <a:noFill/>
          </a:ln>
          <a:effectLst/>
        </p:spPr>
        <p:txBody>
          <a:bodyPr wrap="none" anchor="ctr"/>
          <a:lstStyle/>
          <a:p>
            <a:endParaRPr lang="en-US"/>
          </a:p>
        </p:txBody>
      </p:sp>
      <p:sp>
        <p:nvSpPr>
          <p:cNvPr id="785445" name="Oval 37"/>
          <p:cNvSpPr>
            <a:spLocks noChangeArrowheads="1"/>
          </p:cNvSpPr>
          <p:nvPr/>
        </p:nvSpPr>
        <p:spPr bwMode="auto">
          <a:xfrm>
            <a:off x="1339638" y="2673398"/>
            <a:ext cx="251795" cy="251688"/>
          </a:xfrm>
          <a:prstGeom prst="ellipse">
            <a:avLst/>
          </a:prstGeom>
          <a:solidFill>
            <a:srgbClr val="285A21"/>
          </a:solidFill>
          <a:ln>
            <a:noFill/>
          </a:ln>
          <a:effectLst/>
        </p:spPr>
        <p:txBody>
          <a:bodyPr wrap="none" anchor="ctr"/>
          <a:lstStyle/>
          <a:p>
            <a:endParaRPr lang="en-US"/>
          </a:p>
        </p:txBody>
      </p:sp>
      <p:sp>
        <p:nvSpPr>
          <p:cNvPr id="785446" name="Oval 38"/>
          <p:cNvSpPr>
            <a:spLocks noChangeArrowheads="1"/>
          </p:cNvSpPr>
          <p:nvPr/>
        </p:nvSpPr>
        <p:spPr bwMode="auto">
          <a:xfrm>
            <a:off x="1631694" y="2673398"/>
            <a:ext cx="251795" cy="251688"/>
          </a:xfrm>
          <a:prstGeom prst="ellipse">
            <a:avLst/>
          </a:prstGeom>
          <a:solidFill>
            <a:srgbClr val="285A21"/>
          </a:solidFill>
          <a:ln>
            <a:noFill/>
          </a:ln>
          <a:effectLst/>
        </p:spPr>
        <p:txBody>
          <a:bodyPr wrap="none" anchor="ctr"/>
          <a:lstStyle/>
          <a:p>
            <a:endParaRPr lang="en-US"/>
          </a:p>
        </p:txBody>
      </p:sp>
      <p:sp>
        <p:nvSpPr>
          <p:cNvPr id="785448" name="Oval 40"/>
          <p:cNvSpPr>
            <a:spLocks noChangeArrowheads="1"/>
          </p:cNvSpPr>
          <p:nvPr/>
        </p:nvSpPr>
        <p:spPr bwMode="auto">
          <a:xfrm>
            <a:off x="756830" y="2973337"/>
            <a:ext cx="251795" cy="251688"/>
          </a:xfrm>
          <a:prstGeom prst="ellipse">
            <a:avLst/>
          </a:prstGeom>
          <a:solidFill>
            <a:srgbClr val="285A21"/>
          </a:solidFill>
          <a:ln>
            <a:noFill/>
          </a:ln>
          <a:effectLst/>
        </p:spPr>
        <p:txBody>
          <a:bodyPr wrap="none" anchor="ctr"/>
          <a:lstStyle/>
          <a:p>
            <a:endParaRPr lang="en-US"/>
          </a:p>
        </p:txBody>
      </p:sp>
      <p:sp>
        <p:nvSpPr>
          <p:cNvPr id="785449" name="Oval 41"/>
          <p:cNvSpPr>
            <a:spLocks noChangeArrowheads="1"/>
          </p:cNvSpPr>
          <p:nvPr/>
        </p:nvSpPr>
        <p:spPr bwMode="auto">
          <a:xfrm>
            <a:off x="1047582" y="2973337"/>
            <a:ext cx="251795" cy="251688"/>
          </a:xfrm>
          <a:prstGeom prst="ellipse">
            <a:avLst/>
          </a:prstGeom>
          <a:solidFill>
            <a:srgbClr val="285A21"/>
          </a:solidFill>
          <a:ln>
            <a:noFill/>
          </a:ln>
          <a:effectLst/>
        </p:spPr>
        <p:txBody>
          <a:bodyPr wrap="none" anchor="ctr"/>
          <a:lstStyle/>
          <a:p>
            <a:endParaRPr lang="en-US"/>
          </a:p>
        </p:txBody>
      </p:sp>
      <p:sp>
        <p:nvSpPr>
          <p:cNvPr id="785450" name="Oval 42"/>
          <p:cNvSpPr>
            <a:spLocks noChangeArrowheads="1"/>
          </p:cNvSpPr>
          <p:nvPr/>
        </p:nvSpPr>
        <p:spPr bwMode="auto">
          <a:xfrm>
            <a:off x="1339638" y="2973337"/>
            <a:ext cx="251795" cy="251688"/>
          </a:xfrm>
          <a:prstGeom prst="ellipse">
            <a:avLst/>
          </a:prstGeom>
          <a:solidFill>
            <a:srgbClr val="285A21"/>
          </a:solidFill>
          <a:ln>
            <a:noFill/>
          </a:ln>
          <a:effectLst/>
        </p:spPr>
        <p:txBody>
          <a:bodyPr wrap="none" anchor="ctr"/>
          <a:lstStyle/>
          <a:p>
            <a:endParaRPr lang="en-US"/>
          </a:p>
        </p:txBody>
      </p:sp>
      <p:sp>
        <p:nvSpPr>
          <p:cNvPr id="785451" name="Oval 43"/>
          <p:cNvSpPr>
            <a:spLocks noChangeArrowheads="1"/>
          </p:cNvSpPr>
          <p:nvPr/>
        </p:nvSpPr>
        <p:spPr bwMode="auto">
          <a:xfrm>
            <a:off x="1631694" y="2973337"/>
            <a:ext cx="251795" cy="251688"/>
          </a:xfrm>
          <a:prstGeom prst="ellipse">
            <a:avLst/>
          </a:prstGeom>
          <a:solidFill>
            <a:srgbClr val="285A21"/>
          </a:solidFill>
          <a:ln>
            <a:noFill/>
          </a:ln>
          <a:effectLst/>
        </p:spPr>
        <p:txBody>
          <a:bodyPr wrap="none" anchor="ctr"/>
          <a:lstStyle/>
          <a:p>
            <a:endParaRPr lang="en-US"/>
          </a:p>
        </p:txBody>
      </p:sp>
      <p:sp>
        <p:nvSpPr>
          <p:cNvPr id="785453" name="Oval 45"/>
          <p:cNvSpPr>
            <a:spLocks noChangeArrowheads="1"/>
          </p:cNvSpPr>
          <p:nvPr/>
        </p:nvSpPr>
        <p:spPr bwMode="auto">
          <a:xfrm>
            <a:off x="756830" y="3274580"/>
            <a:ext cx="251795" cy="251688"/>
          </a:xfrm>
          <a:prstGeom prst="ellipse">
            <a:avLst/>
          </a:prstGeom>
          <a:solidFill>
            <a:srgbClr val="285A21"/>
          </a:solidFill>
          <a:ln>
            <a:noFill/>
          </a:ln>
          <a:effectLst/>
        </p:spPr>
        <p:txBody>
          <a:bodyPr wrap="none" anchor="ctr"/>
          <a:lstStyle/>
          <a:p>
            <a:endParaRPr lang="en-US"/>
          </a:p>
        </p:txBody>
      </p:sp>
      <p:sp>
        <p:nvSpPr>
          <p:cNvPr id="785454" name="Oval 46"/>
          <p:cNvSpPr>
            <a:spLocks noChangeArrowheads="1"/>
          </p:cNvSpPr>
          <p:nvPr/>
        </p:nvSpPr>
        <p:spPr bwMode="auto">
          <a:xfrm>
            <a:off x="1047582" y="3274580"/>
            <a:ext cx="251795" cy="251688"/>
          </a:xfrm>
          <a:prstGeom prst="ellipse">
            <a:avLst/>
          </a:prstGeom>
          <a:solidFill>
            <a:srgbClr val="285A21"/>
          </a:solidFill>
          <a:ln>
            <a:noFill/>
          </a:ln>
          <a:effectLst/>
        </p:spPr>
        <p:txBody>
          <a:bodyPr wrap="none" anchor="ctr"/>
          <a:lstStyle/>
          <a:p>
            <a:endParaRPr lang="en-US"/>
          </a:p>
        </p:txBody>
      </p:sp>
      <p:sp>
        <p:nvSpPr>
          <p:cNvPr id="785455" name="Oval 47"/>
          <p:cNvSpPr>
            <a:spLocks noChangeArrowheads="1"/>
          </p:cNvSpPr>
          <p:nvPr/>
        </p:nvSpPr>
        <p:spPr bwMode="auto">
          <a:xfrm>
            <a:off x="1339638" y="3274580"/>
            <a:ext cx="251795" cy="251688"/>
          </a:xfrm>
          <a:prstGeom prst="ellipse">
            <a:avLst/>
          </a:prstGeom>
          <a:solidFill>
            <a:srgbClr val="285A21"/>
          </a:solidFill>
          <a:ln>
            <a:noFill/>
          </a:ln>
          <a:effectLst/>
        </p:spPr>
        <p:txBody>
          <a:bodyPr wrap="none" anchor="ctr"/>
          <a:lstStyle/>
          <a:p>
            <a:endParaRPr lang="en-US"/>
          </a:p>
        </p:txBody>
      </p:sp>
      <p:sp>
        <p:nvSpPr>
          <p:cNvPr id="785456" name="Oval 48"/>
          <p:cNvSpPr>
            <a:spLocks noChangeArrowheads="1"/>
          </p:cNvSpPr>
          <p:nvPr/>
        </p:nvSpPr>
        <p:spPr bwMode="auto">
          <a:xfrm>
            <a:off x="1631694" y="3274580"/>
            <a:ext cx="251795" cy="251688"/>
          </a:xfrm>
          <a:prstGeom prst="ellipse">
            <a:avLst/>
          </a:prstGeom>
          <a:solidFill>
            <a:srgbClr val="285A21"/>
          </a:solidFill>
          <a:ln>
            <a:noFill/>
          </a:ln>
          <a:effectLst/>
        </p:spPr>
        <p:txBody>
          <a:bodyPr wrap="none" anchor="ctr"/>
          <a:lstStyle/>
          <a:p>
            <a:endParaRPr lang="en-US"/>
          </a:p>
        </p:txBody>
      </p:sp>
      <p:sp>
        <p:nvSpPr>
          <p:cNvPr id="785458" name="Oval 50"/>
          <p:cNvSpPr>
            <a:spLocks noChangeArrowheads="1"/>
          </p:cNvSpPr>
          <p:nvPr/>
        </p:nvSpPr>
        <p:spPr bwMode="auto">
          <a:xfrm>
            <a:off x="756830" y="3575822"/>
            <a:ext cx="251795" cy="251688"/>
          </a:xfrm>
          <a:prstGeom prst="ellipse">
            <a:avLst/>
          </a:prstGeom>
          <a:solidFill>
            <a:srgbClr val="285A21"/>
          </a:solidFill>
          <a:ln>
            <a:noFill/>
          </a:ln>
          <a:effectLst/>
        </p:spPr>
        <p:txBody>
          <a:bodyPr wrap="none" anchor="ctr"/>
          <a:lstStyle/>
          <a:p>
            <a:endParaRPr lang="en-US"/>
          </a:p>
        </p:txBody>
      </p:sp>
      <p:sp>
        <p:nvSpPr>
          <p:cNvPr id="785459" name="Oval 51"/>
          <p:cNvSpPr>
            <a:spLocks noChangeArrowheads="1"/>
          </p:cNvSpPr>
          <p:nvPr/>
        </p:nvSpPr>
        <p:spPr bwMode="auto">
          <a:xfrm>
            <a:off x="1047582" y="3575822"/>
            <a:ext cx="251795" cy="251688"/>
          </a:xfrm>
          <a:prstGeom prst="ellipse">
            <a:avLst/>
          </a:prstGeom>
          <a:solidFill>
            <a:srgbClr val="285A21"/>
          </a:solidFill>
          <a:ln>
            <a:noFill/>
          </a:ln>
          <a:effectLst/>
        </p:spPr>
        <p:txBody>
          <a:bodyPr wrap="none" anchor="ctr"/>
          <a:lstStyle/>
          <a:p>
            <a:endParaRPr lang="en-US"/>
          </a:p>
        </p:txBody>
      </p:sp>
      <p:sp>
        <p:nvSpPr>
          <p:cNvPr id="785460" name="Oval 52"/>
          <p:cNvSpPr>
            <a:spLocks noChangeArrowheads="1"/>
          </p:cNvSpPr>
          <p:nvPr/>
        </p:nvSpPr>
        <p:spPr bwMode="auto">
          <a:xfrm>
            <a:off x="1339638" y="3575822"/>
            <a:ext cx="251795" cy="251688"/>
          </a:xfrm>
          <a:prstGeom prst="ellipse">
            <a:avLst/>
          </a:prstGeom>
          <a:solidFill>
            <a:srgbClr val="285A21"/>
          </a:solidFill>
          <a:ln>
            <a:noFill/>
          </a:ln>
          <a:effectLst/>
        </p:spPr>
        <p:txBody>
          <a:bodyPr wrap="none" anchor="ctr"/>
          <a:lstStyle/>
          <a:p>
            <a:endParaRPr lang="en-US"/>
          </a:p>
        </p:txBody>
      </p:sp>
      <p:sp>
        <p:nvSpPr>
          <p:cNvPr id="785461" name="Oval 53"/>
          <p:cNvSpPr>
            <a:spLocks noChangeArrowheads="1"/>
          </p:cNvSpPr>
          <p:nvPr/>
        </p:nvSpPr>
        <p:spPr bwMode="auto">
          <a:xfrm>
            <a:off x="1631694" y="3575822"/>
            <a:ext cx="251795" cy="251688"/>
          </a:xfrm>
          <a:prstGeom prst="ellipse">
            <a:avLst/>
          </a:prstGeom>
          <a:solidFill>
            <a:srgbClr val="62BC45"/>
          </a:solidFill>
          <a:ln>
            <a:noFill/>
          </a:ln>
          <a:effectLst/>
        </p:spPr>
        <p:txBody>
          <a:bodyPr wrap="none" anchor="ctr"/>
          <a:lstStyle/>
          <a:p>
            <a:endParaRPr lang="en-US"/>
          </a:p>
        </p:txBody>
      </p:sp>
      <p:sp>
        <p:nvSpPr>
          <p:cNvPr id="785464" name="Oval 56"/>
          <p:cNvSpPr>
            <a:spLocks noChangeArrowheads="1"/>
          </p:cNvSpPr>
          <p:nvPr/>
        </p:nvSpPr>
        <p:spPr bwMode="auto">
          <a:xfrm>
            <a:off x="2734520" y="2624579"/>
            <a:ext cx="251795" cy="252412"/>
          </a:xfrm>
          <a:prstGeom prst="ellipse">
            <a:avLst/>
          </a:prstGeom>
          <a:solidFill>
            <a:srgbClr val="62BC45"/>
          </a:solidFill>
          <a:ln>
            <a:noFill/>
          </a:ln>
          <a:effectLst/>
        </p:spPr>
        <p:txBody>
          <a:bodyPr wrap="none" anchor="ctr"/>
          <a:lstStyle/>
          <a:p>
            <a:endParaRPr lang="en-US"/>
          </a:p>
        </p:txBody>
      </p:sp>
      <p:sp>
        <p:nvSpPr>
          <p:cNvPr id="785465" name="Oval 57"/>
          <p:cNvSpPr>
            <a:spLocks noChangeArrowheads="1"/>
          </p:cNvSpPr>
          <p:nvPr/>
        </p:nvSpPr>
        <p:spPr bwMode="auto">
          <a:xfrm>
            <a:off x="3025272" y="2624579"/>
            <a:ext cx="251795" cy="252412"/>
          </a:xfrm>
          <a:prstGeom prst="ellipse">
            <a:avLst/>
          </a:prstGeom>
          <a:solidFill>
            <a:srgbClr val="62BC45"/>
          </a:solidFill>
          <a:ln>
            <a:noFill/>
          </a:ln>
          <a:effectLst/>
        </p:spPr>
        <p:txBody>
          <a:bodyPr wrap="none" anchor="ctr"/>
          <a:lstStyle/>
          <a:p>
            <a:endParaRPr lang="en-US"/>
          </a:p>
        </p:txBody>
      </p:sp>
      <p:sp>
        <p:nvSpPr>
          <p:cNvPr id="785466" name="Oval 58"/>
          <p:cNvSpPr>
            <a:spLocks noChangeArrowheads="1"/>
          </p:cNvSpPr>
          <p:nvPr/>
        </p:nvSpPr>
        <p:spPr bwMode="auto">
          <a:xfrm>
            <a:off x="3317328" y="2624579"/>
            <a:ext cx="251795" cy="252412"/>
          </a:xfrm>
          <a:prstGeom prst="ellipse">
            <a:avLst/>
          </a:prstGeom>
          <a:solidFill>
            <a:srgbClr val="62BC45"/>
          </a:solidFill>
          <a:ln>
            <a:noFill/>
          </a:ln>
          <a:effectLst/>
        </p:spPr>
        <p:txBody>
          <a:bodyPr wrap="none" anchor="ctr"/>
          <a:lstStyle/>
          <a:p>
            <a:endParaRPr lang="en-US"/>
          </a:p>
        </p:txBody>
      </p:sp>
      <p:sp>
        <p:nvSpPr>
          <p:cNvPr id="785467" name="Oval 59"/>
          <p:cNvSpPr>
            <a:spLocks noChangeArrowheads="1"/>
          </p:cNvSpPr>
          <p:nvPr/>
        </p:nvSpPr>
        <p:spPr bwMode="auto">
          <a:xfrm>
            <a:off x="3609384" y="2624579"/>
            <a:ext cx="251795" cy="252412"/>
          </a:xfrm>
          <a:prstGeom prst="ellipse">
            <a:avLst/>
          </a:prstGeom>
          <a:solidFill>
            <a:srgbClr val="62BC45"/>
          </a:solidFill>
          <a:ln>
            <a:noFill/>
          </a:ln>
          <a:effectLst/>
        </p:spPr>
        <p:txBody>
          <a:bodyPr wrap="none" anchor="ctr"/>
          <a:lstStyle/>
          <a:p>
            <a:endParaRPr lang="en-US"/>
          </a:p>
        </p:txBody>
      </p:sp>
      <p:sp>
        <p:nvSpPr>
          <p:cNvPr id="785469" name="Oval 61"/>
          <p:cNvSpPr>
            <a:spLocks noChangeArrowheads="1"/>
          </p:cNvSpPr>
          <p:nvPr/>
        </p:nvSpPr>
        <p:spPr bwMode="auto">
          <a:xfrm>
            <a:off x="2734520" y="2924616"/>
            <a:ext cx="251795" cy="250825"/>
          </a:xfrm>
          <a:prstGeom prst="ellipse">
            <a:avLst/>
          </a:prstGeom>
          <a:solidFill>
            <a:srgbClr val="62BC45"/>
          </a:solidFill>
          <a:ln>
            <a:noFill/>
          </a:ln>
          <a:effectLst/>
        </p:spPr>
        <p:txBody>
          <a:bodyPr wrap="none" anchor="ctr"/>
          <a:lstStyle/>
          <a:p>
            <a:endParaRPr lang="en-US"/>
          </a:p>
        </p:txBody>
      </p:sp>
      <p:sp>
        <p:nvSpPr>
          <p:cNvPr id="785470" name="Oval 62"/>
          <p:cNvSpPr>
            <a:spLocks noChangeArrowheads="1"/>
          </p:cNvSpPr>
          <p:nvPr/>
        </p:nvSpPr>
        <p:spPr bwMode="auto">
          <a:xfrm>
            <a:off x="3025272" y="2924616"/>
            <a:ext cx="251795" cy="250825"/>
          </a:xfrm>
          <a:prstGeom prst="ellipse">
            <a:avLst/>
          </a:prstGeom>
          <a:solidFill>
            <a:srgbClr val="62BC45"/>
          </a:solidFill>
          <a:ln>
            <a:noFill/>
          </a:ln>
          <a:effectLst/>
        </p:spPr>
        <p:txBody>
          <a:bodyPr wrap="none" anchor="ctr"/>
          <a:lstStyle/>
          <a:p>
            <a:endParaRPr lang="en-US"/>
          </a:p>
        </p:txBody>
      </p:sp>
      <p:sp>
        <p:nvSpPr>
          <p:cNvPr id="785471" name="Oval 63"/>
          <p:cNvSpPr>
            <a:spLocks noChangeArrowheads="1"/>
          </p:cNvSpPr>
          <p:nvPr/>
        </p:nvSpPr>
        <p:spPr bwMode="auto">
          <a:xfrm>
            <a:off x="3317328" y="2924616"/>
            <a:ext cx="251795" cy="250825"/>
          </a:xfrm>
          <a:prstGeom prst="ellipse">
            <a:avLst/>
          </a:prstGeom>
          <a:solidFill>
            <a:srgbClr val="62BC45"/>
          </a:solidFill>
          <a:ln>
            <a:noFill/>
          </a:ln>
          <a:effectLst/>
        </p:spPr>
        <p:txBody>
          <a:bodyPr wrap="none" anchor="ctr"/>
          <a:lstStyle/>
          <a:p>
            <a:endParaRPr lang="en-US"/>
          </a:p>
        </p:txBody>
      </p:sp>
      <p:sp>
        <p:nvSpPr>
          <p:cNvPr id="785472" name="Oval 64"/>
          <p:cNvSpPr>
            <a:spLocks noChangeArrowheads="1"/>
          </p:cNvSpPr>
          <p:nvPr/>
        </p:nvSpPr>
        <p:spPr bwMode="auto">
          <a:xfrm>
            <a:off x="3609384" y="2924616"/>
            <a:ext cx="251795" cy="250825"/>
          </a:xfrm>
          <a:prstGeom prst="ellipse">
            <a:avLst/>
          </a:prstGeom>
          <a:solidFill>
            <a:srgbClr val="62BC45"/>
          </a:solidFill>
          <a:ln>
            <a:noFill/>
          </a:ln>
          <a:effectLst/>
        </p:spPr>
        <p:txBody>
          <a:bodyPr wrap="none" anchor="ctr"/>
          <a:lstStyle/>
          <a:p>
            <a:endParaRPr lang="en-US"/>
          </a:p>
        </p:txBody>
      </p:sp>
      <p:sp>
        <p:nvSpPr>
          <p:cNvPr id="785474" name="Oval 66"/>
          <p:cNvSpPr>
            <a:spLocks noChangeArrowheads="1"/>
          </p:cNvSpPr>
          <p:nvPr/>
        </p:nvSpPr>
        <p:spPr bwMode="auto">
          <a:xfrm>
            <a:off x="2734520" y="3226241"/>
            <a:ext cx="251795" cy="250825"/>
          </a:xfrm>
          <a:prstGeom prst="ellipse">
            <a:avLst/>
          </a:prstGeom>
          <a:solidFill>
            <a:srgbClr val="62BC45"/>
          </a:solidFill>
          <a:ln>
            <a:noFill/>
          </a:ln>
          <a:effectLst/>
        </p:spPr>
        <p:txBody>
          <a:bodyPr wrap="none" anchor="ctr"/>
          <a:lstStyle/>
          <a:p>
            <a:endParaRPr lang="en-US"/>
          </a:p>
        </p:txBody>
      </p:sp>
      <p:sp>
        <p:nvSpPr>
          <p:cNvPr id="785475" name="Oval 67"/>
          <p:cNvSpPr>
            <a:spLocks noChangeArrowheads="1"/>
          </p:cNvSpPr>
          <p:nvPr/>
        </p:nvSpPr>
        <p:spPr bwMode="auto">
          <a:xfrm>
            <a:off x="3025272" y="3226241"/>
            <a:ext cx="251795" cy="250825"/>
          </a:xfrm>
          <a:prstGeom prst="ellipse">
            <a:avLst/>
          </a:prstGeom>
          <a:solidFill>
            <a:srgbClr val="62BC45"/>
          </a:solidFill>
          <a:ln>
            <a:noFill/>
          </a:ln>
          <a:effectLst/>
        </p:spPr>
        <p:txBody>
          <a:bodyPr wrap="none" anchor="ctr"/>
          <a:lstStyle/>
          <a:p>
            <a:endParaRPr lang="en-US"/>
          </a:p>
        </p:txBody>
      </p:sp>
      <p:sp>
        <p:nvSpPr>
          <p:cNvPr id="785476" name="Oval 68"/>
          <p:cNvSpPr>
            <a:spLocks noChangeArrowheads="1"/>
          </p:cNvSpPr>
          <p:nvPr/>
        </p:nvSpPr>
        <p:spPr bwMode="auto">
          <a:xfrm>
            <a:off x="3317328" y="3226241"/>
            <a:ext cx="251795" cy="250825"/>
          </a:xfrm>
          <a:prstGeom prst="ellipse">
            <a:avLst/>
          </a:prstGeom>
          <a:solidFill>
            <a:srgbClr val="62BC45"/>
          </a:solidFill>
          <a:ln>
            <a:noFill/>
          </a:ln>
          <a:effectLst/>
        </p:spPr>
        <p:txBody>
          <a:bodyPr wrap="none" anchor="ctr"/>
          <a:lstStyle/>
          <a:p>
            <a:endParaRPr lang="en-US"/>
          </a:p>
        </p:txBody>
      </p:sp>
      <p:sp>
        <p:nvSpPr>
          <p:cNvPr id="785477" name="Oval 69"/>
          <p:cNvSpPr>
            <a:spLocks noChangeArrowheads="1"/>
          </p:cNvSpPr>
          <p:nvPr/>
        </p:nvSpPr>
        <p:spPr bwMode="auto">
          <a:xfrm>
            <a:off x="3609384" y="3226241"/>
            <a:ext cx="251795" cy="250825"/>
          </a:xfrm>
          <a:prstGeom prst="ellipse">
            <a:avLst/>
          </a:prstGeom>
          <a:solidFill>
            <a:srgbClr val="62BC45"/>
          </a:solidFill>
          <a:ln>
            <a:noFill/>
          </a:ln>
          <a:effectLst/>
        </p:spPr>
        <p:txBody>
          <a:bodyPr wrap="none" anchor="ctr"/>
          <a:lstStyle/>
          <a:p>
            <a:endParaRPr lang="en-US"/>
          </a:p>
        </p:txBody>
      </p:sp>
      <p:sp>
        <p:nvSpPr>
          <p:cNvPr id="785480" name="Oval 72"/>
          <p:cNvSpPr>
            <a:spLocks noChangeArrowheads="1"/>
          </p:cNvSpPr>
          <p:nvPr/>
        </p:nvSpPr>
        <p:spPr bwMode="auto">
          <a:xfrm>
            <a:off x="3317351" y="3526279"/>
            <a:ext cx="252413" cy="252412"/>
          </a:xfrm>
          <a:prstGeom prst="ellipse">
            <a:avLst/>
          </a:prstGeom>
          <a:solidFill>
            <a:srgbClr val="285A21"/>
          </a:solidFill>
          <a:ln>
            <a:noFill/>
          </a:ln>
          <a:effectLst/>
        </p:spPr>
        <p:txBody>
          <a:bodyPr wrap="none" anchor="ctr"/>
          <a:lstStyle/>
          <a:p>
            <a:endParaRPr lang="en-US"/>
          </a:p>
        </p:txBody>
      </p:sp>
      <p:sp>
        <p:nvSpPr>
          <p:cNvPr id="785481" name="Oval 73"/>
          <p:cNvSpPr>
            <a:spLocks noChangeArrowheads="1"/>
          </p:cNvSpPr>
          <p:nvPr/>
        </p:nvSpPr>
        <p:spPr bwMode="auto">
          <a:xfrm>
            <a:off x="3608767" y="3526279"/>
            <a:ext cx="252413" cy="252412"/>
          </a:xfrm>
          <a:prstGeom prst="ellipse">
            <a:avLst/>
          </a:prstGeom>
          <a:solidFill>
            <a:srgbClr val="285A21"/>
          </a:solidFill>
          <a:ln>
            <a:noFill/>
          </a:ln>
          <a:effectLst/>
        </p:spPr>
        <p:txBody>
          <a:bodyPr wrap="none" anchor="ctr"/>
          <a:lstStyle/>
          <a:p>
            <a:endParaRPr lang="en-US"/>
          </a:p>
        </p:txBody>
      </p:sp>
      <p:sp>
        <p:nvSpPr>
          <p:cNvPr id="785478" name="Oval 70"/>
          <p:cNvSpPr>
            <a:spLocks noChangeArrowheads="1"/>
          </p:cNvSpPr>
          <p:nvPr/>
        </p:nvSpPr>
        <p:spPr bwMode="auto">
          <a:xfrm flipH="1">
            <a:off x="3016757" y="3537135"/>
            <a:ext cx="252413" cy="252412"/>
          </a:xfrm>
          <a:prstGeom prst="ellipse">
            <a:avLst/>
          </a:prstGeom>
          <a:solidFill>
            <a:srgbClr val="285A21"/>
          </a:solidFill>
          <a:ln>
            <a:noFill/>
          </a:ln>
          <a:effectLst/>
        </p:spPr>
        <p:txBody>
          <a:bodyPr wrap="none" anchor="ctr"/>
          <a:lstStyle/>
          <a:p>
            <a:endParaRPr lang="en-US"/>
          </a:p>
        </p:txBody>
      </p:sp>
      <p:sp>
        <p:nvSpPr>
          <p:cNvPr id="785483" name="Text Box 75"/>
          <p:cNvSpPr txBox="1">
            <a:spLocks noChangeArrowheads="1"/>
          </p:cNvSpPr>
          <p:nvPr/>
        </p:nvSpPr>
        <p:spPr bwMode="auto">
          <a:xfrm>
            <a:off x="4997788" y="2611486"/>
            <a:ext cx="859531" cy="1107996"/>
          </a:xfrm>
          <a:prstGeom prst="rect">
            <a:avLst/>
          </a:prstGeom>
          <a:noFill/>
          <a:ln>
            <a:noFill/>
          </a:ln>
          <a:effectLst/>
        </p:spPr>
        <p:txBody>
          <a:bodyPr wrap="none">
            <a:spAutoFit/>
          </a:bodyPr>
          <a:lstStyle/>
          <a:p>
            <a:r>
              <a:rPr lang="en-US" sz="4000" dirty="0">
                <a:solidFill>
                  <a:srgbClr val="285A21"/>
                </a:solidFill>
                <a:latin typeface="+mj-lt"/>
              </a:rPr>
              <a:t>$</a:t>
            </a:r>
            <a:r>
              <a:rPr lang="en-US" sz="6600" dirty="0">
                <a:solidFill>
                  <a:schemeClr val="tx2">
                    <a:lumMod val="60000"/>
                    <a:lumOff val="40000"/>
                  </a:schemeClr>
                </a:solidFill>
                <a:latin typeface="+mj-lt"/>
              </a:rPr>
              <a:t>$</a:t>
            </a:r>
          </a:p>
        </p:txBody>
      </p:sp>
      <p:sp>
        <p:nvSpPr>
          <p:cNvPr id="785504" name="Text Box 96"/>
          <p:cNvSpPr txBox="1">
            <a:spLocks noChangeArrowheads="1"/>
          </p:cNvSpPr>
          <p:nvPr/>
        </p:nvSpPr>
        <p:spPr bwMode="auto">
          <a:xfrm>
            <a:off x="6928804" y="2595611"/>
            <a:ext cx="1024639" cy="1107996"/>
          </a:xfrm>
          <a:prstGeom prst="rect">
            <a:avLst/>
          </a:prstGeom>
          <a:noFill/>
          <a:ln>
            <a:noFill/>
          </a:ln>
          <a:effectLst/>
        </p:spPr>
        <p:txBody>
          <a:bodyPr wrap="none">
            <a:spAutoFit/>
          </a:bodyPr>
          <a:lstStyle/>
          <a:p>
            <a:r>
              <a:rPr lang="en-US" sz="6600" dirty="0">
                <a:solidFill>
                  <a:schemeClr val="accent2"/>
                </a:solidFill>
                <a:latin typeface="+mj-lt"/>
              </a:rPr>
              <a:t>$0</a:t>
            </a:r>
          </a:p>
        </p:txBody>
      </p:sp>
      <p:sp>
        <p:nvSpPr>
          <p:cNvPr id="98" name="Oval 66"/>
          <p:cNvSpPr>
            <a:spLocks noChangeArrowheads="1"/>
          </p:cNvSpPr>
          <p:nvPr/>
        </p:nvSpPr>
        <p:spPr bwMode="auto">
          <a:xfrm>
            <a:off x="2734520" y="3527866"/>
            <a:ext cx="251795" cy="250825"/>
          </a:xfrm>
          <a:prstGeom prst="ellipse">
            <a:avLst/>
          </a:prstGeom>
          <a:solidFill>
            <a:srgbClr val="62BC45"/>
          </a:solidFill>
          <a:ln>
            <a:noFill/>
          </a:ln>
          <a:effectLst/>
        </p:spPr>
        <p:txBody>
          <a:bodyPr wrap="none" anchor="ctr"/>
          <a:lstStyle/>
          <a:p>
            <a:endParaRPr lang="en-US"/>
          </a:p>
        </p:txBody>
      </p:sp>
      <p:sp>
        <p:nvSpPr>
          <p:cNvPr id="6" name="Arc 5"/>
          <p:cNvSpPr>
            <a:spLocks/>
          </p:cNvSpPr>
          <p:nvPr/>
        </p:nvSpPr>
        <p:spPr bwMode="auto">
          <a:xfrm rot="16200000">
            <a:off x="3014947" y="3535326"/>
            <a:ext cx="256032" cy="256032"/>
          </a:xfrm>
          <a:prstGeom prst="arc">
            <a:avLst>
              <a:gd name="adj1" fmla="val 17042454"/>
              <a:gd name="adj2" fmla="val 0"/>
            </a:avLst>
          </a:prstGeom>
          <a:solidFill>
            <a:srgbClr val="62BC45"/>
          </a:solidFill>
          <a:ln>
            <a:noFill/>
          </a:ln>
          <a:effectLst/>
        </p:spPr>
        <p:txBody>
          <a:bodyPr wrap="none" anchor="ctr"/>
          <a:lstStyle/>
          <a:p>
            <a:endParaRPr lang="en-US"/>
          </a:p>
        </p:txBody>
      </p:sp>
    </p:spTree>
    <p:extLst>
      <p:ext uri="{BB962C8B-B14F-4D97-AF65-F5344CB8AC3E}">
        <p14:creationId xmlns:p14="http://schemas.microsoft.com/office/powerpoint/2010/main" val="23630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C190-F2D6-4D49-82F6-87EA485F2FF9}"/>
              </a:ext>
            </a:extLst>
          </p:cNvPr>
          <p:cNvSpPr>
            <a:spLocks noGrp="1"/>
          </p:cNvSpPr>
          <p:nvPr>
            <p:ph type="ctrTitle"/>
          </p:nvPr>
        </p:nvSpPr>
        <p:spPr/>
        <p:txBody>
          <a:bodyPr/>
          <a:lstStyle/>
          <a:p>
            <a:r>
              <a:rPr lang="en-US" dirty="0"/>
              <a:t>Achieving a successful retirement</a:t>
            </a:r>
          </a:p>
        </p:txBody>
      </p:sp>
    </p:spTree>
    <p:extLst>
      <p:ext uri="{BB962C8B-B14F-4D97-AF65-F5344CB8AC3E}">
        <p14:creationId xmlns:p14="http://schemas.microsoft.com/office/powerpoint/2010/main" val="3359344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4" name="Rectangle 6"/>
          <p:cNvSpPr>
            <a:spLocks noGrp="1" noChangeArrowheads="1"/>
          </p:cNvSpPr>
          <p:nvPr>
            <p:ph type="title"/>
          </p:nvPr>
        </p:nvSpPr>
        <p:spPr/>
        <p:txBody>
          <a:bodyPr/>
          <a:lstStyle/>
          <a:p>
            <a:r>
              <a:rPr lang="en-US" dirty="0"/>
              <a:t>Achieving a successful retirement</a:t>
            </a:r>
          </a:p>
        </p:txBody>
      </p:sp>
      <p:sp>
        <p:nvSpPr>
          <p:cNvPr id="2" name="Content Placeholder 1"/>
          <p:cNvSpPr>
            <a:spLocks noGrp="1"/>
          </p:cNvSpPr>
          <p:nvPr>
            <p:ph idx="1"/>
          </p:nvPr>
        </p:nvSpPr>
        <p:spPr/>
        <p:txBody>
          <a:bodyPr/>
          <a:lstStyle/>
          <a:p>
            <a:r>
              <a:rPr lang="en-US" dirty="0"/>
              <a:t>Make sure you’re not withdrawing too much</a:t>
            </a:r>
          </a:p>
          <a:p>
            <a:r>
              <a:rPr lang="en-US" dirty="0"/>
              <a:t>Address longevity risk</a:t>
            </a:r>
          </a:p>
          <a:p>
            <a:r>
              <a:rPr lang="en-US" dirty="0"/>
              <a:t>Understand the benefit of guaranteed income</a:t>
            </a:r>
          </a:p>
          <a:p>
            <a:r>
              <a:rPr lang="en-US" dirty="0"/>
              <a:t>Be smart about taxes</a:t>
            </a:r>
          </a:p>
          <a:p>
            <a:r>
              <a:rPr lang="en-US" dirty="0"/>
              <a:t>Make the right decision on Social Security</a:t>
            </a:r>
          </a:p>
          <a:p>
            <a:r>
              <a:rPr lang="en-US" dirty="0"/>
              <a:t>Have a plan for unexpected risks</a:t>
            </a:r>
          </a:p>
          <a:p>
            <a:endParaRPr lang="en-US" dirty="0"/>
          </a:p>
          <a:p>
            <a:endParaRPr lang="en-US" dirty="0"/>
          </a:p>
        </p:txBody>
      </p:sp>
      <p:sp>
        <p:nvSpPr>
          <p:cNvPr id="6" name="Text Placeholder 5">
            <a:extLst>
              <a:ext uri="{FF2B5EF4-FFF2-40B4-BE49-F238E27FC236}">
                <a16:creationId xmlns:a16="http://schemas.microsoft.com/office/drawing/2014/main" id="{58505695-3A21-411D-96E2-F77F166290C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8994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39"/>
          <p:cNvGraphicFramePr>
            <a:graphicFrameLocks/>
          </p:cNvGraphicFramePr>
          <p:nvPr>
            <p:extLst>
              <p:ext uri="{D42A27DB-BD31-4B8C-83A1-F6EECF244321}">
                <p14:modId xmlns:p14="http://schemas.microsoft.com/office/powerpoint/2010/main" val="3504700854"/>
              </p:ext>
            </p:extLst>
          </p:nvPr>
        </p:nvGraphicFramePr>
        <p:xfrm>
          <a:off x="339571" y="1925680"/>
          <a:ext cx="8312727" cy="3546401"/>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2"/>
          <p:cNvSpPr>
            <a:spLocks noGrp="1"/>
          </p:cNvSpPr>
          <p:nvPr>
            <p:ph type="title"/>
          </p:nvPr>
        </p:nvSpPr>
        <p:spPr>
          <a:xfrm>
            <a:off x="575234" y="1503639"/>
            <a:ext cx="7882966" cy="278746"/>
          </a:xfrm>
        </p:spPr>
        <p:txBody>
          <a:bodyPr/>
          <a:lstStyle/>
          <a:p>
            <a:r>
              <a:rPr lang="en-US" dirty="0"/>
              <a:t>Choose the right withdrawal rate</a:t>
            </a:r>
          </a:p>
        </p:txBody>
      </p:sp>
      <p:sp>
        <p:nvSpPr>
          <p:cNvPr id="4" name="Text Placeholder 3"/>
          <p:cNvSpPr>
            <a:spLocks noGrp="1"/>
          </p:cNvSpPr>
          <p:nvPr>
            <p:ph type="body" sz="quarter" idx="10"/>
          </p:nvPr>
        </p:nvSpPr>
        <p:spPr>
          <a:xfrm>
            <a:off x="575234" y="5910738"/>
            <a:ext cx="7882966" cy="198904"/>
          </a:xfrm>
        </p:spPr>
        <p:txBody>
          <a:bodyPr/>
          <a:lstStyle/>
          <a:p>
            <a:pPr marL="0" indent="0">
              <a:buNone/>
            </a:pPr>
            <a:r>
              <a:rPr lang="en-US" dirty="0"/>
              <a:t>This example assumes a 95% probability rate. These hypothetical illustrations are based on rolling historical time period analysis and do not account for the effect of taxes, nor do they represent the performance of any Putnam fund or product, which will fluctuate. These illustrations use the historical rolling periods from 1926 to 2021 of stocks (as represented by an S&amp;P 500 composite), bonds (as represented by a 20-year long-term government bond (50%) and a 20-year corporate bond (50%)), and cash (as represented by U.S. 30-day T-bills) to determine how long a portfolio would have lasted given various withdrawal rates. A one-year rolling average is used to calculate performance of the 20-year bonds. Past performance is not a guarantee of future results. The S&amp;P 500 Index is an unmanaged index of common stock performance. You cannot invest directly in an index.</a:t>
            </a:r>
          </a:p>
        </p:txBody>
      </p:sp>
      <p:graphicFrame>
        <p:nvGraphicFramePr>
          <p:cNvPr id="10" name="Object 16"/>
          <p:cNvGraphicFramePr>
            <a:graphicFrameLocks noChangeAspect="1"/>
          </p:cNvGraphicFramePr>
          <p:nvPr>
            <p:extLst>
              <p:ext uri="{D42A27DB-BD31-4B8C-83A1-F6EECF244321}">
                <p14:modId xmlns:p14="http://schemas.microsoft.com/office/powerpoint/2010/main" val="814755446"/>
              </p:ext>
            </p:extLst>
          </p:nvPr>
        </p:nvGraphicFramePr>
        <p:xfrm>
          <a:off x="7166362" y="1832349"/>
          <a:ext cx="1713349" cy="1897364"/>
        </p:xfrm>
        <a:graphic>
          <a:graphicData uri="http://schemas.openxmlformats.org/drawingml/2006/chart">
            <c:chart xmlns:c="http://schemas.openxmlformats.org/drawingml/2006/chart" xmlns:r="http://schemas.openxmlformats.org/officeDocument/2006/relationships" r:id="rId4"/>
          </a:graphicData>
        </a:graphic>
      </p:graphicFrame>
      <p:sp>
        <p:nvSpPr>
          <p:cNvPr id="799761" name="Text Box 17"/>
          <p:cNvSpPr txBox="1">
            <a:spLocks noChangeArrowheads="1"/>
          </p:cNvSpPr>
          <p:nvPr/>
        </p:nvSpPr>
        <p:spPr bwMode="auto">
          <a:xfrm>
            <a:off x="6203519" y="2786187"/>
            <a:ext cx="1410536"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0"/>
              </a:spcBef>
            </a:pPr>
            <a:r>
              <a:rPr lang="en-US" sz="1600" dirty="0">
                <a:solidFill>
                  <a:srgbClr val="003463"/>
                </a:solidFill>
                <a:latin typeface="+mj-lt"/>
              </a:rPr>
              <a:t>Stocks </a:t>
            </a:r>
            <a:r>
              <a:rPr lang="en-US" sz="1600" dirty="0">
                <a:solidFill>
                  <a:srgbClr val="003463"/>
                </a:solidFill>
                <a:latin typeface="Source Sans Pro Semibold" panose="020B0603030403020204" pitchFamily="34" charset="0"/>
              </a:rPr>
              <a:t>60%</a:t>
            </a:r>
          </a:p>
        </p:txBody>
      </p:sp>
      <p:sp>
        <p:nvSpPr>
          <p:cNvPr id="799762" name="Text Box 18"/>
          <p:cNvSpPr txBox="1">
            <a:spLocks noChangeArrowheads="1"/>
          </p:cNvSpPr>
          <p:nvPr/>
        </p:nvSpPr>
        <p:spPr bwMode="auto">
          <a:xfrm>
            <a:off x="6459572" y="2285528"/>
            <a:ext cx="1154483"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0"/>
              </a:spcBef>
            </a:pPr>
            <a:r>
              <a:rPr lang="en-US" sz="1600" dirty="0">
                <a:solidFill>
                  <a:srgbClr val="F68222"/>
                </a:solidFill>
                <a:latin typeface="+mj-lt"/>
              </a:rPr>
              <a:t>Bonds </a:t>
            </a:r>
            <a:r>
              <a:rPr lang="en-US" sz="1600" dirty="0">
                <a:solidFill>
                  <a:srgbClr val="F68222"/>
                </a:solidFill>
                <a:latin typeface="Source Sans Pro Semibold" panose="020B0603030403020204" pitchFamily="34" charset="0"/>
              </a:rPr>
              <a:t>30%</a:t>
            </a:r>
          </a:p>
        </p:txBody>
      </p:sp>
      <p:sp>
        <p:nvSpPr>
          <p:cNvPr id="799763" name="Text Box 19"/>
          <p:cNvSpPr txBox="1">
            <a:spLocks noChangeArrowheads="1"/>
          </p:cNvSpPr>
          <p:nvPr/>
        </p:nvSpPr>
        <p:spPr bwMode="auto">
          <a:xfrm>
            <a:off x="6231643" y="2032405"/>
            <a:ext cx="1382412"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0"/>
              </a:spcBef>
            </a:pPr>
            <a:r>
              <a:rPr lang="en-US" sz="1600" dirty="0">
                <a:solidFill>
                  <a:srgbClr val="275A21"/>
                </a:solidFill>
                <a:latin typeface="+mj-lt"/>
              </a:rPr>
              <a:t>Cash </a:t>
            </a:r>
            <a:r>
              <a:rPr lang="en-US" sz="1600" dirty="0">
                <a:solidFill>
                  <a:srgbClr val="275A21"/>
                </a:solidFill>
                <a:latin typeface="Source Sans Pro Semibold" panose="020B0603030403020204" pitchFamily="34" charset="0"/>
              </a:rPr>
              <a:t>10%</a:t>
            </a:r>
          </a:p>
        </p:txBody>
      </p:sp>
      <p:sp>
        <p:nvSpPr>
          <p:cNvPr id="28" name="Text Box 5"/>
          <p:cNvSpPr txBox="1">
            <a:spLocks noChangeArrowheads="1"/>
          </p:cNvSpPr>
          <p:nvPr/>
        </p:nvSpPr>
        <p:spPr bwMode="auto">
          <a:xfrm>
            <a:off x="1607986" y="4953474"/>
            <a:ext cx="5992346"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800">
                <a:solidFill>
                  <a:schemeClr val="tx1"/>
                </a:solidFill>
                <a:latin typeface="Arial" charset="0"/>
                <a:ea typeface="ＭＳ Ｐゴシック" charset="0"/>
                <a:cs typeface="ＭＳ Ｐゴシック" charset="0"/>
              </a:defRPr>
            </a:lvl1pPr>
            <a:lvl2pPr marL="742950" indent="-285750">
              <a:defRPr sz="800">
                <a:solidFill>
                  <a:schemeClr val="tx1"/>
                </a:solidFill>
                <a:latin typeface="Arial" charset="0"/>
                <a:ea typeface="ＭＳ Ｐゴシック" charset="0"/>
              </a:defRPr>
            </a:lvl2pPr>
            <a:lvl3pPr marL="1143000" indent="-228600">
              <a:defRPr sz="800">
                <a:solidFill>
                  <a:schemeClr val="tx1"/>
                </a:solidFill>
                <a:latin typeface="Arial" charset="0"/>
                <a:ea typeface="ＭＳ Ｐゴシック" charset="0"/>
              </a:defRPr>
            </a:lvl3pPr>
            <a:lvl4pPr marL="1600200" indent="-228600">
              <a:defRPr sz="800">
                <a:solidFill>
                  <a:schemeClr val="tx1"/>
                </a:solidFill>
                <a:latin typeface="Arial" charset="0"/>
                <a:ea typeface="ＭＳ Ｐゴシック" charset="0"/>
              </a:defRPr>
            </a:lvl4pPr>
            <a:lvl5pPr marL="2057400" indent="-228600">
              <a:defRPr sz="800">
                <a:solidFill>
                  <a:schemeClr val="tx1"/>
                </a:solidFill>
                <a:latin typeface="Arial" charset="0"/>
                <a:ea typeface="ＭＳ Ｐゴシック" charset="0"/>
              </a:defRPr>
            </a:lvl5pPr>
            <a:lvl6pPr marL="2514600" indent="-228600" eaLnBrk="0" fontAlgn="base" hangingPunct="0">
              <a:spcBef>
                <a:spcPct val="50000"/>
              </a:spcBef>
              <a:spcAft>
                <a:spcPct val="0"/>
              </a:spcAft>
              <a:defRPr sz="800">
                <a:solidFill>
                  <a:schemeClr val="tx1"/>
                </a:solidFill>
                <a:latin typeface="Arial" charset="0"/>
                <a:ea typeface="ＭＳ Ｐゴシック" charset="0"/>
              </a:defRPr>
            </a:lvl6pPr>
            <a:lvl7pPr marL="2971800" indent="-228600" eaLnBrk="0" fontAlgn="base" hangingPunct="0">
              <a:spcBef>
                <a:spcPct val="50000"/>
              </a:spcBef>
              <a:spcAft>
                <a:spcPct val="0"/>
              </a:spcAft>
              <a:defRPr sz="800">
                <a:solidFill>
                  <a:schemeClr val="tx1"/>
                </a:solidFill>
                <a:latin typeface="Arial" charset="0"/>
                <a:ea typeface="ＭＳ Ｐゴシック" charset="0"/>
              </a:defRPr>
            </a:lvl7pPr>
            <a:lvl8pPr marL="3429000" indent="-228600" eaLnBrk="0" fontAlgn="base" hangingPunct="0">
              <a:spcBef>
                <a:spcPct val="50000"/>
              </a:spcBef>
              <a:spcAft>
                <a:spcPct val="0"/>
              </a:spcAft>
              <a:defRPr sz="800">
                <a:solidFill>
                  <a:schemeClr val="tx1"/>
                </a:solidFill>
                <a:latin typeface="Arial" charset="0"/>
                <a:ea typeface="ＭＳ Ｐゴシック" charset="0"/>
              </a:defRPr>
            </a:lvl8pPr>
            <a:lvl9pPr marL="3886200" indent="-228600" eaLnBrk="0" fontAlgn="base" hangingPunct="0">
              <a:spcBef>
                <a:spcPct val="50000"/>
              </a:spcBef>
              <a:spcAft>
                <a:spcPct val="0"/>
              </a:spcAft>
              <a:defRPr sz="800">
                <a:solidFill>
                  <a:schemeClr val="tx1"/>
                </a:solidFill>
                <a:latin typeface="Arial" charset="0"/>
                <a:ea typeface="ＭＳ Ｐゴシック" charset="0"/>
              </a:defRPr>
            </a:lvl9pPr>
          </a:lstStyle>
          <a:p>
            <a:pPr>
              <a:spcAft>
                <a:spcPct val="10000"/>
              </a:spcAft>
              <a:defRPr/>
            </a:pPr>
            <a:r>
              <a:rPr lang="en-US" sz="1600" dirty="0">
                <a:solidFill>
                  <a:srgbClr val="000000"/>
                </a:solidFill>
                <a:latin typeface="+mj-lt"/>
              </a:rPr>
              <a:t>Percentage of your portfolio’s original balance withdrawn each year</a:t>
            </a:r>
          </a:p>
        </p:txBody>
      </p:sp>
      <p:sp>
        <p:nvSpPr>
          <p:cNvPr id="47" name="Text Box 19"/>
          <p:cNvSpPr txBox="1">
            <a:spLocks noChangeArrowheads="1"/>
          </p:cNvSpPr>
          <p:nvPr/>
        </p:nvSpPr>
        <p:spPr bwMode="auto">
          <a:xfrm>
            <a:off x="7359127" y="1804494"/>
            <a:ext cx="1382412"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en-US" sz="1600" dirty="0">
                <a:solidFill>
                  <a:srgbClr val="000000"/>
                </a:solidFill>
                <a:latin typeface="+mn-lt"/>
              </a:rPr>
              <a:t>Allocation</a:t>
            </a:r>
          </a:p>
        </p:txBody>
      </p:sp>
      <p:sp>
        <p:nvSpPr>
          <p:cNvPr id="62" name="Rectangle 42"/>
          <p:cNvSpPr>
            <a:spLocks noChangeArrowheads="1"/>
          </p:cNvSpPr>
          <p:nvPr/>
        </p:nvSpPr>
        <p:spPr bwMode="gray">
          <a:xfrm>
            <a:off x="7609608" y="4423981"/>
            <a:ext cx="103095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defRPr/>
            </a:pPr>
            <a:r>
              <a:rPr lang="en-US" sz="1800" dirty="0">
                <a:solidFill>
                  <a:srgbClr val="060000"/>
                </a:solidFill>
                <a:latin typeface="+mj-lt"/>
                <a:ea typeface="ＭＳ Ｐゴシック" charset="0"/>
              </a:rPr>
              <a:t>10%</a:t>
            </a:r>
            <a:br>
              <a:rPr lang="en-US" sz="1800" dirty="0">
                <a:latin typeface="+mj-lt"/>
                <a:ea typeface="ＭＳ Ｐゴシック" charset="0"/>
              </a:rPr>
            </a:br>
            <a:r>
              <a:rPr lang="en-US" sz="1400" dirty="0">
                <a:solidFill>
                  <a:srgbClr val="FFFFFF"/>
                </a:solidFill>
                <a:latin typeface="+mj-lt"/>
                <a:ea typeface="ＭＳ Ｐゴシック" charset="0"/>
              </a:rPr>
              <a:t>will last</a:t>
            </a:r>
            <a:br>
              <a:rPr lang="en-US" sz="1400" dirty="0">
                <a:solidFill>
                  <a:srgbClr val="FFFFFF"/>
                </a:solidFill>
                <a:latin typeface="+mj-lt"/>
                <a:ea typeface="ＭＳ Ｐゴシック" charset="0"/>
              </a:rPr>
            </a:br>
            <a:r>
              <a:rPr lang="en-US" sz="1400" dirty="0">
                <a:solidFill>
                  <a:srgbClr val="FFFFFF"/>
                </a:solidFill>
                <a:latin typeface="+mj-lt"/>
                <a:ea typeface="ＭＳ Ｐゴシック" charset="0"/>
              </a:rPr>
              <a:t>10 years</a:t>
            </a:r>
          </a:p>
        </p:txBody>
      </p:sp>
      <p:sp>
        <p:nvSpPr>
          <p:cNvPr id="63" name="Rectangle 43"/>
          <p:cNvSpPr>
            <a:spLocks noChangeArrowheads="1"/>
          </p:cNvSpPr>
          <p:nvPr/>
        </p:nvSpPr>
        <p:spPr bwMode="gray">
          <a:xfrm>
            <a:off x="6624641" y="4374705"/>
            <a:ext cx="83787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defRPr/>
            </a:pPr>
            <a:r>
              <a:rPr lang="en-US" sz="1800" dirty="0">
                <a:solidFill>
                  <a:srgbClr val="060000"/>
                </a:solidFill>
                <a:latin typeface="+mj-lt"/>
                <a:ea typeface="ＭＳ Ｐゴシック" charset="0"/>
              </a:rPr>
              <a:t>9%</a:t>
            </a:r>
            <a:br>
              <a:rPr lang="en-US" sz="1800" dirty="0">
                <a:latin typeface="+mj-lt"/>
                <a:ea typeface="ＭＳ Ｐゴシック" charset="0"/>
              </a:rPr>
            </a:br>
            <a:r>
              <a:rPr lang="en-US" sz="1400" dirty="0">
                <a:solidFill>
                  <a:srgbClr val="FFFFFF"/>
                </a:solidFill>
                <a:latin typeface="+mj-lt"/>
                <a:ea typeface="ＭＳ Ｐゴシック" charset="0"/>
              </a:rPr>
              <a:t>will last</a:t>
            </a:r>
            <a:br>
              <a:rPr lang="en-US" sz="1400" dirty="0">
                <a:solidFill>
                  <a:srgbClr val="FFFFFF"/>
                </a:solidFill>
                <a:latin typeface="+mj-lt"/>
                <a:ea typeface="ＭＳ Ｐゴシック" charset="0"/>
              </a:rPr>
            </a:br>
            <a:r>
              <a:rPr lang="en-US" sz="1400" dirty="0">
                <a:solidFill>
                  <a:srgbClr val="FFFFFF"/>
                </a:solidFill>
                <a:latin typeface="+mj-lt"/>
                <a:ea typeface="ＭＳ Ｐゴシック" charset="0"/>
              </a:rPr>
              <a:t>11 years</a:t>
            </a:r>
          </a:p>
        </p:txBody>
      </p:sp>
      <p:sp>
        <p:nvSpPr>
          <p:cNvPr id="64" name="Rectangle 44"/>
          <p:cNvSpPr>
            <a:spLocks noChangeArrowheads="1"/>
          </p:cNvSpPr>
          <p:nvPr/>
        </p:nvSpPr>
        <p:spPr bwMode="gray">
          <a:xfrm>
            <a:off x="1632036" y="3132614"/>
            <a:ext cx="875636"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defRPr/>
            </a:pPr>
            <a:r>
              <a:rPr lang="en-US" sz="1800" dirty="0">
                <a:solidFill>
                  <a:srgbClr val="060000"/>
                </a:solidFill>
                <a:latin typeface="+mj-lt"/>
                <a:ea typeface="ＭＳ Ｐゴシック" charset="0"/>
              </a:rPr>
              <a:t>4%</a:t>
            </a:r>
            <a:br>
              <a:rPr lang="en-US" sz="1800" dirty="0">
                <a:latin typeface="+mj-lt"/>
                <a:ea typeface="ＭＳ Ｐゴシック" charset="0"/>
              </a:rPr>
            </a:br>
            <a:r>
              <a:rPr lang="en-US" sz="1400" dirty="0">
                <a:solidFill>
                  <a:srgbClr val="FFFFFF"/>
                </a:solidFill>
                <a:latin typeface="+mj-lt"/>
                <a:ea typeface="ＭＳ Ｐゴシック" charset="0"/>
              </a:rPr>
              <a:t>will last</a:t>
            </a:r>
            <a:br>
              <a:rPr lang="en-US" sz="1400" dirty="0">
                <a:solidFill>
                  <a:srgbClr val="FFFFFF"/>
                </a:solidFill>
                <a:latin typeface="+mj-lt"/>
                <a:ea typeface="ＭＳ Ｐゴシック" charset="0"/>
              </a:rPr>
            </a:br>
            <a:r>
              <a:rPr lang="en-US" sz="1400" dirty="0">
                <a:solidFill>
                  <a:srgbClr val="FFFFFF"/>
                </a:solidFill>
                <a:latin typeface="+mj-lt"/>
                <a:ea typeface="ＭＳ Ｐゴシック" charset="0"/>
              </a:rPr>
              <a:t>33 years</a:t>
            </a:r>
          </a:p>
        </p:txBody>
      </p:sp>
      <p:sp>
        <p:nvSpPr>
          <p:cNvPr id="65" name="Rectangle 45"/>
          <p:cNvSpPr>
            <a:spLocks noChangeArrowheads="1"/>
          </p:cNvSpPr>
          <p:nvPr/>
        </p:nvSpPr>
        <p:spPr bwMode="gray">
          <a:xfrm>
            <a:off x="2632361" y="3936987"/>
            <a:ext cx="1085441"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defRPr/>
            </a:pPr>
            <a:r>
              <a:rPr lang="en-US" sz="1800" dirty="0">
                <a:solidFill>
                  <a:srgbClr val="060000"/>
                </a:solidFill>
                <a:latin typeface="+mj-lt"/>
                <a:ea typeface="ＭＳ Ｐゴシック" charset="0"/>
              </a:rPr>
              <a:t>5%</a:t>
            </a:r>
            <a:br>
              <a:rPr lang="en-US" sz="1800" dirty="0">
                <a:latin typeface="+mj-lt"/>
                <a:ea typeface="ＭＳ Ｐゴシック" charset="0"/>
              </a:rPr>
            </a:br>
            <a:r>
              <a:rPr lang="en-US" sz="1400" dirty="0">
                <a:solidFill>
                  <a:srgbClr val="FFFFFF"/>
                </a:solidFill>
                <a:latin typeface="+mj-lt"/>
                <a:ea typeface="ＭＳ Ｐゴシック" charset="0"/>
              </a:rPr>
              <a:t>will last</a:t>
            </a:r>
            <a:br>
              <a:rPr lang="en-US" sz="1400" dirty="0">
                <a:solidFill>
                  <a:srgbClr val="FFFFFF"/>
                </a:solidFill>
                <a:latin typeface="+mj-lt"/>
                <a:ea typeface="ＭＳ Ｐゴシック" charset="0"/>
              </a:rPr>
            </a:br>
            <a:r>
              <a:rPr lang="en-US" sz="1400" dirty="0">
                <a:solidFill>
                  <a:srgbClr val="FFFFFF"/>
                </a:solidFill>
                <a:latin typeface="+mj-lt"/>
                <a:ea typeface="ＭＳ Ｐゴシック" charset="0"/>
              </a:rPr>
              <a:t>20 years</a:t>
            </a:r>
          </a:p>
        </p:txBody>
      </p:sp>
      <p:sp>
        <p:nvSpPr>
          <p:cNvPr id="66" name="Rectangle 46"/>
          <p:cNvSpPr>
            <a:spLocks noChangeArrowheads="1"/>
          </p:cNvSpPr>
          <p:nvPr/>
        </p:nvSpPr>
        <p:spPr bwMode="gray">
          <a:xfrm>
            <a:off x="3636818" y="4165379"/>
            <a:ext cx="97091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defRPr/>
            </a:pPr>
            <a:r>
              <a:rPr lang="en-US" sz="1800" dirty="0">
                <a:solidFill>
                  <a:srgbClr val="060000"/>
                </a:solidFill>
                <a:latin typeface="+mj-lt"/>
                <a:ea typeface="ＭＳ Ｐゴシック" charset="0"/>
              </a:rPr>
              <a:t>6%</a:t>
            </a:r>
            <a:br>
              <a:rPr lang="en-US" sz="1800" dirty="0">
                <a:latin typeface="+mj-lt"/>
                <a:ea typeface="ＭＳ Ｐゴシック" charset="0"/>
              </a:rPr>
            </a:br>
            <a:r>
              <a:rPr lang="en-US" sz="1400" dirty="0">
                <a:solidFill>
                  <a:srgbClr val="FFFFFF"/>
                </a:solidFill>
                <a:latin typeface="+mj-lt"/>
                <a:ea typeface="ＭＳ Ｐゴシック" charset="0"/>
              </a:rPr>
              <a:t>will last</a:t>
            </a:r>
            <a:br>
              <a:rPr lang="en-US" sz="1400" dirty="0">
                <a:solidFill>
                  <a:srgbClr val="FFFFFF"/>
                </a:solidFill>
                <a:latin typeface="+mj-lt"/>
                <a:ea typeface="ＭＳ Ｐゴシック" charset="0"/>
              </a:rPr>
            </a:br>
            <a:r>
              <a:rPr lang="en-US" sz="1400" dirty="0">
                <a:solidFill>
                  <a:srgbClr val="FFFFFF"/>
                </a:solidFill>
                <a:latin typeface="+mj-lt"/>
                <a:ea typeface="ＭＳ Ｐゴシック" charset="0"/>
              </a:rPr>
              <a:t>16 years</a:t>
            </a:r>
          </a:p>
        </p:txBody>
      </p:sp>
      <p:sp>
        <p:nvSpPr>
          <p:cNvPr id="67" name="Rectangle 47"/>
          <p:cNvSpPr>
            <a:spLocks noChangeArrowheads="1"/>
          </p:cNvSpPr>
          <p:nvPr/>
        </p:nvSpPr>
        <p:spPr bwMode="gray">
          <a:xfrm>
            <a:off x="4635445" y="4246550"/>
            <a:ext cx="8500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defRPr/>
            </a:pPr>
            <a:r>
              <a:rPr lang="en-US" sz="1800" dirty="0">
                <a:solidFill>
                  <a:srgbClr val="060000"/>
                </a:solidFill>
                <a:latin typeface="+mj-lt"/>
                <a:ea typeface="ＭＳ Ｐゴシック" charset="0"/>
              </a:rPr>
              <a:t>7%</a:t>
            </a:r>
            <a:br>
              <a:rPr lang="en-US" sz="1800" dirty="0">
                <a:latin typeface="+mj-lt"/>
                <a:ea typeface="ＭＳ Ｐゴシック" charset="0"/>
              </a:rPr>
            </a:br>
            <a:r>
              <a:rPr lang="en-US" sz="1400" dirty="0">
                <a:solidFill>
                  <a:srgbClr val="FFFFFF"/>
                </a:solidFill>
                <a:latin typeface="+mj-lt"/>
                <a:ea typeface="ＭＳ Ｐゴシック" charset="0"/>
              </a:rPr>
              <a:t>will last</a:t>
            </a:r>
            <a:br>
              <a:rPr lang="en-US" sz="1400" dirty="0">
                <a:solidFill>
                  <a:srgbClr val="FFFFFF"/>
                </a:solidFill>
                <a:latin typeface="+mj-lt"/>
                <a:ea typeface="ＭＳ Ｐゴシック" charset="0"/>
              </a:rPr>
            </a:br>
            <a:r>
              <a:rPr lang="en-US" sz="1400" dirty="0">
                <a:solidFill>
                  <a:srgbClr val="FFFFFF"/>
                </a:solidFill>
                <a:latin typeface="+mj-lt"/>
                <a:ea typeface="ＭＳ Ｐゴシック" charset="0"/>
              </a:rPr>
              <a:t>13 years</a:t>
            </a:r>
          </a:p>
        </p:txBody>
      </p:sp>
      <p:sp>
        <p:nvSpPr>
          <p:cNvPr id="68" name="Rectangle 48"/>
          <p:cNvSpPr>
            <a:spLocks noChangeArrowheads="1"/>
          </p:cNvSpPr>
          <p:nvPr/>
        </p:nvSpPr>
        <p:spPr bwMode="gray">
          <a:xfrm>
            <a:off x="5636682" y="4338578"/>
            <a:ext cx="82289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defRPr/>
            </a:pPr>
            <a:r>
              <a:rPr lang="en-US" sz="1800" dirty="0">
                <a:solidFill>
                  <a:srgbClr val="060000"/>
                </a:solidFill>
                <a:latin typeface="+mj-lt"/>
                <a:ea typeface="ＭＳ Ｐゴシック" charset="0"/>
              </a:rPr>
              <a:t>8%</a:t>
            </a:r>
            <a:br>
              <a:rPr lang="en-US" sz="1800" dirty="0">
                <a:latin typeface="+mj-lt"/>
                <a:ea typeface="ＭＳ Ｐゴシック" charset="0"/>
              </a:rPr>
            </a:br>
            <a:r>
              <a:rPr lang="en-US" sz="1400" dirty="0">
                <a:solidFill>
                  <a:srgbClr val="FFFFFF"/>
                </a:solidFill>
                <a:latin typeface="+mj-lt"/>
                <a:ea typeface="ＭＳ Ｐゴシック" charset="0"/>
              </a:rPr>
              <a:t>will last</a:t>
            </a:r>
            <a:br>
              <a:rPr lang="en-US" sz="1400" dirty="0">
                <a:solidFill>
                  <a:srgbClr val="FFFFFF"/>
                </a:solidFill>
                <a:latin typeface="+mj-lt"/>
                <a:ea typeface="ＭＳ Ｐゴシック" charset="0"/>
              </a:rPr>
            </a:br>
            <a:r>
              <a:rPr lang="en-US" sz="1400" dirty="0">
                <a:solidFill>
                  <a:srgbClr val="FFFFFF"/>
                </a:solidFill>
                <a:latin typeface="+mj-lt"/>
                <a:ea typeface="ＭＳ Ｐゴシック" charset="0"/>
              </a:rPr>
              <a:t>12 years</a:t>
            </a:r>
          </a:p>
        </p:txBody>
      </p:sp>
      <p:sp>
        <p:nvSpPr>
          <p:cNvPr id="69" name="Rectangle 49"/>
          <p:cNvSpPr>
            <a:spLocks noChangeArrowheads="1"/>
          </p:cNvSpPr>
          <p:nvPr/>
        </p:nvSpPr>
        <p:spPr bwMode="gray">
          <a:xfrm>
            <a:off x="637019" y="2521165"/>
            <a:ext cx="8731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defRPr/>
            </a:pPr>
            <a:r>
              <a:rPr lang="en-US" sz="1800" dirty="0">
                <a:solidFill>
                  <a:srgbClr val="060000"/>
                </a:solidFill>
                <a:latin typeface="+mj-lt"/>
                <a:ea typeface="ＭＳ Ｐゴシック" charset="0"/>
              </a:rPr>
              <a:t>3%</a:t>
            </a:r>
            <a:br>
              <a:rPr lang="en-US" sz="1800" dirty="0">
                <a:latin typeface="+mj-lt"/>
                <a:ea typeface="ＭＳ Ｐゴシック" charset="0"/>
              </a:rPr>
            </a:br>
            <a:r>
              <a:rPr lang="en-US" sz="1400" dirty="0">
                <a:solidFill>
                  <a:srgbClr val="FFFFFF"/>
                </a:solidFill>
                <a:latin typeface="+mj-lt"/>
                <a:ea typeface="ＭＳ Ｐゴシック" charset="0"/>
              </a:rPr>
              <a:t>will last</a:t>
            </a:r>
            <a:br>
              <a:rPr lang="en-US" sz="1400" dirty="0">
                <a:solidFill>
                  <a:srgbClr val="FFFFFF"/>
                </a:solidFill>
                <a:latin typeface="+mj-lt"/>
                <a:ea typeface="ＭＳ Ｐゴシック" charset="0"/>
              </a:rPr>
            </a:br>
            <a:r>
              <a:rPr lang="en-US" sz="1400" dirty="0">
                <a:solidFill>
                  <a:srgbClr val="FFFFFF"/>
                </a:solidFill>
                <a:latin typeface="+mj-lt"/>
                <a:ea typeface="ＭＳ Ｐゴシック" charset="0"/>
              </a:rPr>
              <a:t>50 years</a:t>
            </a:r>
          </a:p>
        </p:txBody>
      </p:sp>
      <p:sp>
        <p:nvSpPr>
          <p:cNvPr id="70" name="Rectangle 69"/>
          <p:cNvSpPr/>
          <p:nvPr/>
        </p:nvSpPr>
        <p:spPr>
          <a:xfrm>
            <a:off x="575234" y="799448"/>
            <a:ext cx="4572000" cy="369332"/>
          </a:xfrm>
          <a:prstGeom prst="rect">
            <a:avLst/>
          </a:prstGeom>
        </p:spPr>
        <p:txBody>
          <a:bodyPr>
            <a:spAutoFit/>
          </a:bodyPr>
          <a:lstStyle/>
          <a:p>
            <a:pPr algn="l"/>
            <a:r>
              <a:rPr lang="en-US" sz="1800" dirty="0">
                <a:solidFill>
                  <a:srgbClr val="0070C0"/>
                </a:solidFill>
                <a:latin typeface="+mj-lt"/>
              </a:rPr>
              <a:t>How long would your money have lasted?</a:t>
            </a:r>
          </a:p>
        </p:txBody>
      </p:sp>
    </p:spTree>
    <p:extLst>
      <p:ext uri="{BB962C8B-B14F-4D97-AF65-F5344CB8AC3E}">
        <p14:creationId xmlns:p14="http://schemas.microsoft.com/office/powerpoint/2010/main" val="264774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70F-10D2-EE49-8687-19F2304C58BA}"/>
              </a:ext>
            </a:extLst>
          </p:cNvPr>
          <p:cNvSpPr>
            <a:spLocks noGrp="1"/>
          </p:cNvSpPr>
          <p:nvPr>
            <p:ph type="title"/>
          </p:nvPr>
        </p:nvSpPr>
        <p:spPr/>
        <p:txBody>
          <a:bodyPr/>
          <a:lstStyle/>
          <a:p>
            <a:r>
              <a:rPr lang="en-US" dirty="0"/>
              <a:t>Adjust your plan as you go</a:t>
            </a:r>
          </a:p>
        </p:txBody>
      </p:sp>
      <p:sp>
        <p:nvSpPr>
          <p:cNvPr id="4" name="Text Placeholder 3">
            <a:extLst>
              <a:ext uri="{FF2B5EF4-FFF2-40B4-BE49-F238E27FC236}">
                <a16:creationId xmlns:a16="http://schemas.microsoft.com/office/drawing/2014/main" id="{260B1A94-8FB3-684B-86A2-8ACFE60BDF5D}"/>
              </a:ext>
            </a:extLst>
          </p:cNvPr>
          <p:cNvSpPr>
            <a:spLocks noGrp="1"/>
          </p:cNvSpPr>
          <p:nvPr>
            <p:ph type="body" sz="quarter" idx="10"/>
          </p:nvPr>
        </p:nvSpPr>
        <p:spPr/>
        <p:txBody>
          <a:bodyPr/>
          <a:lstStyle/>
          <a:p>
            <a:pPr marL="0" indent="0">
              <a:buNone/>
            </a:pPr>
            <a:r>
              <a:rPr lang="en-US" dirty="0"/>
              <a:t>Source: Jonathan Guyton &amp; William Klinger, Decision Rules and Maximum Initial Withdrawal Rates, 2006.</a:t>
            </a:r>
          </a:p>
        </p:txBody>
      </p:sp>
      <p:sp>
        <p:nvSpPr>
          <p:cNvPr id="29" name="TextBox 28">
            <a:extLst>
              <a:ext uri="{FF2B5EF4-FFF2-40B4-BE49-F238E27FC236}">
                <a16:creationId xmlns:a16="http://schemas.microsoft.com/office/drawing/2014/main" id="{7719ADF2-398A-4BEC-8C73-7848159AABFA}"/>
              </a:ext>
            </a:extLst>
          </p:cNvPr>
          <p:cNvSpPr txBox="1"/>
          <p:nvPr/>
        </p:nvSpPr>
        <p:spPr>
          <a:xfrm>
            <a:off x="7308488" y="1959614"/>
            <a:ext cx="1180181" cy="782778"/>
          </a:xfrm>
          <a:prstGeom prst="rect">
            <a:avLst/>
          </a:prstGeom>
          <a:noFill/>
        </p:spPr>
        <p:txBody>
          <a:bodyPr wrap="square" lIns="0" rtlCol="0">
            <a:spAutoFit/>
          </a:bodyPr>
          <a:lstStyle/>
          <a:p>
            <a:pPr algn="l">
              <a:lnSpc>
                <a:spcPct val="110000"/>
              </a:lnSpc>
            </a:pPr>
            <a:r>
              <a:rPr lang="en-US" sz="1500" dirty="0">
                <a:solidFill>
                  <a:srgbClr val="DA7334"/>
                </a:solidFill>
                <a:latin typeface="Source Sans Pro Semibold" panose="020B0603030403020204" pitchFamily="34" charset="0"/>
              </a:rPr>
              <a:t>don’t adjust</a:t>
            </a:r>
            <a:br>
              <a:rPr lang="en-US" sz="1324" dirty="0">
                <a:latin typeface="+mj-lt"/>
              </a:rPr>
            </a:br>
            <a:r>
              <a:rPr lang="en-US" sz="1324" dirty="0">
                <a:latin typeface="+mj-lt"/>
              </a:rPr>
              <a:t>spending for </a:t>
            </a:r>
            <a:br>
              <a:rPr lang="en-US" sz="1324" dirty="0">
                <a:latin typeface="+mj-lt"/>
              </a:rPr>
            </a:br>
            <a:r>
              <a:rPr lang="en-US" sz="1324" dirty="0">
                <a:latin typeface="+mj-lt"/>
              </a:rPr>
              <a:t>inflation</a:t>
            </a:r>
          </a:p>
        </p:txBody>
      </p:sp>
      <p:sp>
        <p:nvSpPr>
          <p:cNvPr id="30" name="TextBox 29">
            <a:extLst>
              <a:ext uri="{FF2B5EF4-FFF2-40B4-BE49-F238E27FC236}">
                <a16:creationId xmlns:a16="http://schemas.microsoft.com/office/drawing/2014/main" id="{1E904091-6790-4BA0-99C9-97765F61E5FF}"/>
              </a:ext>
            </a:extLst>
          </p:cNvPr>
          <p:cNvSpPr txBox="1"/>
          <p:nvPr/>
        </p:nvSpPr>
        <p:spPr>
          <a:xfrm>
            <a:off x="7308488" y="3324891"/>
            <a:ext cx="1180181" cy="782778"/>
          </a:xfrm>
          <a:prstGeom prst="rect">
            <a:avLst/>
          </a:prstGeom>
          <a:noFill/>
        </p:spPr>
        <p:txBody>
          <a:bodyPr wrap="square" lIns="0" rtlCol="0">
            <a:spAutoFit/>
          </a:bodyPr>
          <a:lstStyle/>
          <a:p>
            <a:pPr algn="l">
              <a:lnSpc>
                <a:spcPct val="110000"/>
              </a:lnSpc>
            </a:pPr>
            <a:r>
              <a:rPr lang="en-US" sz="1500" dirty="0">
                <a:solidFill>
                  <a:srgbClr val="00B2F7"/>
                </a:solidFill>
                <a:latin typeface="Source Sans Pro Semibold" panose="020B0603030403020204" pitchFamily="34" charset="0"/>
              </a:rPr>
              <a:t>cut</a:t>
            </a:r>
            <a:br>
              <a:rPr lang="en-US" sz="1324" dirty="0">
                <a:latin typeface="+mj-lt"/>
              </a:rPr>
            </a:br>
            <a:r>
              <a:rPr lang="en-US" sz="1324" dirty="0">
                <a:latin typeface="+mj-lt"/>
              </a:rPr>
              <a:t>spending </a:t>
            </a:r>
            <a:br>
              <a:rPr lang="en-US" sz="1324" dirty="0">
                <a:latin typeface="+mj-lt"/>
              </a:rPr>
            </a:br>
            <a:r>
              <a:rPr lang="en-US" sz="1324" dirty="0">
                <a:latin typeface="+mj-lt"/>
              </a:rPr>
              <a:t>by 10%</a:t>
            </a:r>
          </a:p>
        </p:txBody>
      </p:sp>
      <p:sp>
        <p:nvSpPr>
          <p:cNvPr id="31" name="TextBox 30">
            <a:extLst>
              <a:ext uri="{FF2B5EF4-FFF2-40B4-BE49-F238E27FC236}">
                <a16:creationId xmlns:a16="http://schemas.microsoft.com/office/drawing/2014/main" id="{C345C904-619B-44FC-8450-36019F33EA34}"/>
              </a:ext>
            </a:extLst>
          </p:cNvPr>
          <p:cNvSpPr txBox="1"/>
          <p:nvPr/>
        </p:nvSpPr>
        <p:spPr>
          <a:xfrm>
            <a:off x="7308488" y="4690169"/>
            <a:ext cx="1180181" cy="782778"/>
          </a:xfrm>
          <a:prstGeom prst="rect">
            <a:avLst/>
          </a:prstGeom>
          <a:noFill/>
        </p:spPr>
        <p:txBody>
          <a:bodyPr wrap="square" lIns="0" rtlCol="0">
            <a:spAutoFit/>
          </a:bodyPr>
          <a:lstStyle/>
          <a:p>
            <a:pPr algn="l">
              <a:lnSpc>
                <a:spcPct val="110000"/>
              </a:lnSpc>
            </a:pPr>
            <a:r>
              <a:rPr lang="en-US" sz="1500" dirty="0">
                <a:solidFill>
                  <a:srgbClr val="3F5787"/>
                </a:solidFill>
                <a:latin typeface="Source Sans Pro Semibold" panose="020B0603030403020204" pitchFamily="34" charset="0"/>
              </a:rPr>
              <a:t>increase</a:t>
            </a:r>
            <a:br>
              <a:rPr lang="en-US" sz="1324" dirty="0">
                <a:latin typeface="+mj-lt"/>
              </a:rPr>
            </a:br>
            <a:r>
              <a:rPr lang="en-US" sz="1324" dirty="0">
                <a:latin typeface="+mj-lt"/>
              </a:rPr>
              <a:t>spending </a:t>
            </a:r>
            <a:br>
              <a:rPr lang="en-US" sz="1324" dirty="0">
                <a:latin typeface="+mj-lt"/>
              </a:rPr>
            </a:br>
            <a:r>
              <a:rPr lang="en-US" sz="1324" dirty="0">
                <a:latin typeface="+mj-lt"/>
              </a:rPr>
              <a:t>by 10%</a:t>
            </a:r>
          </a:p>
        </p:txBody>
      </p:sp>
      <p:sp>
        <p:nvSpPr>
          <p:cNvPr id="34" name="TextBox 33">
            <a:extLst>
              <a:ext uri="{FF2B5EF4-FFF2-40B4-BE49-F238E27FC236}">
                <a16:creationId xmlns:a16="http://schemas.microsoft.com/office/drawing/2014/main" id="{1EE2FF9D-197C-4776-83A4-34EE1AB82A31}"/>
              </a:ext>
            </a:extLst>
          </p:cNvPr>
          <p:cNvSpPr txBox="1"/>
          <p:nvPr/>
        </p:nvSpPr>
        <p:spPr>
          <a:xfrm>
            <a:off x="3431184" y="4901657"/>
            <a:ext cx="2195779" cy="542906"/>
          </a:xfrm>
          <a:prstGeom prst="rect">
            <a:avLst/>
          </a:prstGeom>
          <a:noFill/>
        </p:spPr>
        <p:txBody>
          <a:bodyPr wrap="square" lIns="0" rtlCol="0" anchor="ctr">
            <a:spAutoFit/>
          </a:bodyPr>
          <a:lstStyle/>
          <a:p>
            <a:pPr algn="l">
              <a:lnSpc>
                <a:spcPct val="110000"/>
              </a:lnSpc>
            </a:pPr>
            <a:r>
              <a:rPr lang="en-US" sz="1324" dirty="0">
                <a:solidFill>
                  <a:srgbClr val="0C0C0C"/>
                </a:solidFill>
                <a:latin typeface="+mj-lt"/>
              </a:rPr>
              <a:t>If withdrawal rate </a:t>
            </a:r>
            <a:br>
              <a:rPr lang="en-US" sz="1324" dirty="0">
                <a:latin typeface="+mj-lt"/>
              </a:rPr>
            </a:br>
            <a:r>
              <a:rPr lang="en-US" sz="1412" dirty="0">
                <a:solidFill>
                  <a:srgbClr val="395584"/>
                </a:solidFill>
                <a:latin typeface="Source Sans Pro Semibold" panose="020B0603030403020204" pitchFamily="34" charset="0"/>
              </a:rPr>
              <a:t>&lt; 20% of initial spending</a:t>
            </a:r>
            <a:endParaRPr lang="en-US" sz="1324" dirty="0">
              <a:solidFill>
                <a:srgbClr val="395584"/>
              </a:solidFill>
              <a:latin typeface="Source Sans Pro Semibold" panose="020B0603030403020204" pitchFamily="34" charset="0"/>
            </a:endParaRPr>
          </a:p>
        </p:txBody>
      </p:sp>
      <p:grpSp>
        <p:nvGrpSpPr>
          <p:cNvPr id="68" name="Group 67">
            <a:extLst>
              <a:ext uri="{FF2B5EF4-FFF2-40B4-BE49-F238E27FC236}">
                <a16:creationId xmlns:a16="http://schemas.microsoft.com/office/drawing/2014/main" id="{F9E8684B-2B6E-481E-93E4-8FFA8EC02BA1}"/>
              </a:ext>
            </a:extLst>
          </p:cNvPr>
          <p:cNvGrpSpPr/>
          <p:nvPr/>
        </p:nvGrpSpPr>
        <p:grpSpPr>
          <a:xfrm>
            <a:off x="936242" y="2038824"/>
            <a:ext cx="2420471" cy="806824"/>
            <a:chOff x="908674" y="2540457"/>
            <a:chExt cx="2743200" cy="914400"/>
          </a:xfrm>
        </p:grpSpPr>
        <p:sp>
          <p:nvSpPr>
            <p:cNvPr id="14" name="TextBox 13">
              <a:extLst>
                <a:ext uri="{FF2B5EF4-FFF2-40B4-BE49-F238E27FC236}">
                  <a16:creationId xmlns:a16="http://schemas.microsoft.com/office/drawing/2014/main" id="{829D8598-F9CA-F647-BD85-EF2A2A45FACC}"/>
                </a:ext>
              </a:extLst>
            </p:cNvPr>
            <p:cNvSpPr txBox="1"/>
            <p:nvPr/>
          </p:nvSpPr>
          <p:spPr>
            <a:xfrm>
              <a:off x="1987666" y="2674877"/>
              <a:ext cx="1664208" cy="665070"/>
            </a:xfrm>
            <a:prstGeom prst="rect">
              <a:avLst/>
            </a:prstGeom>
            <a:noFill/>
          </p:spPr>
          <p:txBody>
            <a:bodyPr wrap="square" lIns="0" rtlCol="0">
              <a:spAutoFit/>
            </a:bodyPr>
            <a:lstStyle/>
            <a:p>
              <a:pPr algn="l">
                <a:lnSpc>
                  <a:spcPct val="110000"/>
                </a:lnSpc>
              </a:pPr>
              <a:r>
                <a:rPr lang="en-US" sz="1500" dirty="0">
                  <a:solidFill>
                    <a:srgbClr val="DA7334"/>
                  </a:solidFill>
                  <a:latin typeface="Source Sans Pro Semibold" panose="020B0603030403020204" pitchFamily="34" charset="0"/>
                </a:rPr>
                <a:t>Withdrawal</a:t>
              </a:r>
              <a:br>
                <a:rPr lang="en-US" sz="1500" dirty="0">
                  <a:solidFill>
                    <a:srgbClr val="DA7334"/>
                  </a:solidFill>
                  <a:latin typeface="Source Sans Pro Semibold" panose="020B0603030403020204" pitchFamily="34" charset="0"/>
                </a:rPr>
              </a:br>
              <a:r>
                <a:rPr lang="en-US" sz="1500" dirty="0">
                  <a:solidFill>
                    <a:srgbClr val="DA7334"/>
                  </a:solidFill>
                  <a:latin typeface="Source Sans Pro Semibold" panose="020B0603030403020204" pitchFamily="34" charset="0"/>
                </a:rPr>
                <a:t>rule</a:t>
              </a:r>
              <a:endParaRPr lang="en-US" sz="1500" dirty="0">
                <a:latin typeface="Source Sans Pro Semibold" panose="020B0603030403020204" pitchFamily="34" charset="0"/>
              </a:endParaRPr>
            </a:p>
          </p:txBody>
        </p:sp>
        <p:grpSp>
          <p:nvGrpSpPr>
            <p:cNvPr id="50" name="Group 49">
              <a:extLst>
                <a:ext uri="{FF2B5EF4-FFF2-40B4-BE49-F238E27FC236}">
                  <a16:creationId xmlns:a16="http://schemas.microsoft.com/office/drawing/2014/main" id="{71B40882-2A03-41E7-A663-B1A0E1ACC264}"/>
                </a:ext>
              </a:extLst>
            </p:cNvPr>
            <p:cNvGrpSpPr/>
            <p:nvPr/>
          </p:nvGrpSpPr>
          <p:grpSpPr>
            <a:xfrm>
              <a:off x="908674" y="2540457"/>
              <a:ext cx="914400" cy="914400"/>
              <a:chOff x="2168735" y="2978599"/>
              <a:chExt cx="914400" cy="914400"/>
            </a:xfrm>
          </p:grpSpPr>
          <p:sp>
            <p:nvSpPr>
              <p:cNvPr id="46" name="Oval 45">
                <a:extLst>
                  <a:ext uri="{FF2B5EF4-FFF2-40B4-BE49-F238E27FC236}">
                    <a16:creationId xmlns:a16="http://schemas.microsoft.com/office/drawing/2014/main" id="{5C80F0FC-9DCF-4486-9C30-E78F1E8AA431}"/>
                  </a:ext>
                </a:extLst>
              </p:cNvPr>
              <p:cNvSpPr/>
              <p:nvPr/>
            </p:nvSpPr>
            <p:spPr bwMode="auto">
              <a:xfrm>
                <a:off x="2168735" y="2978599"/>
                <a:ext cx="914400" cy="914400"/>
              </a:xfrm>
              <a:prstGeom prst="ellipse">
                <a:avLst/>
              </a:prstGeom>
              <a:solidFill>
                <a:srgbClr val="DE7131">
                  <a:alpha val="20000"/>
                </a:srgbClr>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Source Sans Pro Semibold" panose="020B0603030403020204" pitchFamily="34" charset="0"/>
                  <a:ea typeface="ＭＳ Ｐゴシック" charset="0"/>
                  <a:cs typeface="ＭＳ Ｐゴシック" charset="0"/>
                </a:endParaRPr>
              </a:p>
            </p:txBody>
          </p:sp>
          <p:grpSp>
            <p:nvGrpSpPr>
              <p:cNvPr id="37" name="Group 36">
                <a:extLst>
                  <a:ext uri="{FF2B5EF4-FFF2-40B4-BE49-F238E27FC236}">
                    <a16:creationId xmlns:a16="http://schemas.microsoft.com/office/drawing/2014/main" id="{EDF763C7-F4E5-4397-9583-CE419EAD50F1}"/>
                  </a:ext>
                </a:extLst>
              </p:cNvPr>
              <p:cNvGrpSpPr>
                <a:grpSpLocks noChangeAspect="1"/>
              </p:cNvGrpSpPr>
              <p:nvPr/>
            </p:nvGrpSpPr>
            <p:grpSpPr>
              <a:xfrm>
                <a:off x="2387179" y="3111815"/>
                <a:ext cx="477512" cy="647968"/>
                <a:chOff x="2317902" y="3053372"/>
                <a:chExt cx="563049" cy="764039"/>
              </a:xfrm>
            </p:grpSpPr>
            <p:sp>
              <p:nvSpPr>
                <p:cNvPr id="35" name="Graphic 10" descr="Bank">
                  <a:extLst>
                    <a:ext uri="{FF2B5EF4-FFF2-40B4-BE49-F238E27FC236}">
                      <a16:creationId xmlns:a16="http://schemas.microsoft.com/office/drawing/2014/main" id="{DED2DBDF-A4EB-4894-B6C0-44F72F77A7BA}"/>
                    </a:ext>
                  </a:extLst>
                </p:cNvPr>
                <p:cNvSpPr/>
                <p:nvPr/>
              </p:nvSpPr>
              <p:spPr>
                <a:xfrm>
                  <a:off x="2317902" y="3283611"/>
                  <a:ext cx="563049" cy="533800"/>
                </a:xfrm>
                <a:custGeom>
                  <a:avLst/>
                  <a:gdLst>
                    <a:gd name="connsiteX0" fmla="*/ 508721 w 563048"/>
                    <a:gd name="connsiteY0" fmla="*/ 464847 h 533799"/>
                    <a:gd name="connsiteX1" fmla="*/ 508721 w 563048"/>
                    <a:gd name="connsiteY1" fmla="*/ 450222 h 533799"/>
                    <a:gd name="connsiteX2" fmla="*/ 479471 w 563048"/>
                    <a:gd name="connsiteY2" fmla="*/ 450222 h 533799"/>
                    <a:gd name="connsiteX3" fmla="*/ 479471 w 563048"/>
                    <a:gd name="connsiteY3" fmla="*/ 201603 h 533799"/>
                    <a:gd name="connsiteX4" fmla="*/ 508721 w 563048"/>
                    <a:gd name="connsiteY4" fmla="*/ 201603 h 533799"/>
                    <a:gd name="connsiteX5" fmla="*/ 508721 w 563048"/>
                    <a:gd name="connsiteY5" fmla="*/ 186978 h 533799"/>
                    <a:gd name="connsiteX6" fmla="*/ 530658 w 563048"/>
                    <a:gd name="connsiteY6" fmla="*/ 186978 h 533799"/>
                    <a:gd name="connsiteX7" fmla="*/ 530658 w 563048"/>
                    <a:gd name="connsiteY7" fmla="*/ 143104 h 533799"/>
                    <a:gd name="connsiteX8" fmla="*/ 508721 w 563048"/>
                    <a:gd name="connsiteY8" fmla="*/ 143104 h 533799"/>
                    <a:gd name="connsiteX9" fmla="*/ 282039 w 563048"/>
                    <a:gd name="connsiteY9" fmla="*/ 4170 h 533799"/>
                    <a:gd name="connsiteX10" fmla="*/ 55357 w 563048"/>
                    <a:gd name="connsiteY10" fmla="*/ 143104 h 533799"/>
                    <a:gd name="connsiteX11" fmla="*/ 33420 w 563048"/>
                    <a:gd name="connsiteY11" fmla="*/ 143104 h 533799"/>
                    <a:gd name="connsiteX12" fmla="*/ 33420 w 563048"/>
                    <a:gd name="connsiteY12" fmla="*/ 186978 h 533799"/>
                    <a:gd name="connsiteX13" fmla="*/ 55357 w 563048"/>
                    <a:gd name="connsiteY13" fmla="*/ 186978 h 533799"/>
                    <a:gd name="connsiteX14" fmla="*/ 55357 w 563048"/>
                    <a:gd name="connsiteY14" fmla="*/ 201603 h 533799"/>
                    <a:gd name="connsiteX15" fmla="*/ 84606 w 563048"/>
                    <a:gd name="connsiteY15" fmla="*/ 201603 h 533799"/>
                    <a:gd name="connsiteX16" fmla="*/ 84606 w 563048"/>
                    <a:gd name="connsiteY16" fmla="*/ 450222 h 533799"/>
                    <a:gd name="connsiteX17" fmla="*/ 55357 w 563048"/>
                    <a:gd name="connsiteY17" fmla="*/ 450222 h 533799"/>
                    <a:gd name="connsiteX18" fmla="*/ 55357 w 563048"/>
                    <a:gd name="connsiteY18" fmla="*/ 464847 h 533799"/>
                    <a:gd name="connsiteX19" fmla="*/ 4170 w 563048"/>
                    <a:gd name="connsiteY19" fmla="*/ 501408 h 533799"/>
                    <a:gd name="connsiteX20" fmla="*/ 4170 w 563048"/>
                    <a:gd name="connsiteY20" fmla="*/ 530658 h 533799"/>
                    <a:gd name="connsiteX21" fmla="*/ 282039 w 563048"/>
                    <a:gd name="connsiteY21" fmla="*/ 530658 h 533799"/>
                    <a:gd name="connsiteX22" fmla="*/ 559907 w 563048"/>
                    <a:gd name="connsiteY22" fmla="*/ 530658 h 533799"/>
                    <a:gd name="connsiteX23" fmla="*/ 559907 w 563048"/>
                    <a:gd name="connsiteY23" fmla="*/ 501408 h 533799"/>
                    <a:gd name="connsiteX24" fmla="*/ 508721 w 563048"/>
                    <a:gd name="connsiteY24" fmla="*/ 464847 h 533799"/>
                    <a:gd name="connsiteX25" fmla="*/ 172354 w 563048"/>
                    <a:gd name="connsiteY25" fmla="*/ 450222 h 533799"/>
                    <a:gd name="connsiteX26" fmla="*/ 128480 w 563048"/>
                    <a:gd name="connsiteY26" fmla="*/ 450222 h 533799"/>
                    <a:gd name="connsiteX27" fmla="*/ 128480 w 563048"/>
                    <a:gd name="connsiteY27" fmla="*/ 201603 h 533799"/>
                    <a:gd name="connsiteX28" fmla="*/ 172354 w 563048"/>
                    <a:gd name="connsiteY28" fmla="*/ 201603 h 533799"/>
                    <a:gd name="connsiteX29" fmla="*/ 172354 w 563048"/>
                    <a:gd name="connsiteY29" fmla="*/ 450222 h 533799"/>
                    <a:gd name="connsiteX30" fmla="*/ 260102 w 563048"/>
                    <a:gd name="connsiteY30" fmla="*/ 450222 h 533799"/>
                    <a:gd name="connsiteX31" fmla="*/ 216228 w 563048"/>
                    <a:gd name="connsiteY31" fmla="*/ 450222 h 533799"/>
                    <a:gd name="connsiteX32" fmla="*/ 216228 w 563048"/>
                    <a:gd name="connsiteY32" fmla="*/ 201603 h 533799"/>
                    <a:gd name="connsiteX33" fmla="*/ 260102 w 563048"/>
                    <a:gd name="connsiteY33" fmla="*/ 201603 h 533799"/>
                    <a:gd name="connsiteX34" fmla="*/ 260102 w 563048"/>
                    <a:gd name="connsiteY34" fmla="*/ 450222 h 533799"/>
                    <a:gd name="connsiteX35" fmla="*/ 274726 w 563048"/>
                    <a:gd name="connsiteY35" fmla="*/ 128480 h 533799"/>
                    <a:gd name="connsiteX36" fmla="*/ 245477 w 563048"/>
                    <a:gd name="connsiteY36" fmla="*/ 99231 h 533799"/>
                    <a:gd name="connsiteX37" fmla="*/ 274726 w 563048"/>
                    <a:gd name="connsiteY37" fmla="*/ 69981 h 533799"/>
                    <a:gd name="connsiteX38" fmla="*/ 303976 w 563048"/>
                    <a:gd name="connsiteY38" fmla="*/ 99231 h 533799"/>
                    <a:gd name="connsiteX39" fmla="*/ 274726 w 563048"/>
                    <a:gd name="connsiteY39" fmla="*/ 128480 h 533799"/>
                    <a:gd name="connsiteX40" fmla="*/ 347850 w 563048"/>
                    <a:gd name="connsiteY40" fmla="*/ 450222 h 533799"/>
                    <a:gd name="connsiteX41" fmla="*/ 303976 w 563048"/>
                    <a:gd name="connsiteY41" fmla="*/ 450222 h 533799"/>
                    <a:gd name="connsiteX42" fmla="*/ 303976 w 563048"/>
                    <a:gd name="connsiteY42" fmla="*/ 201603 h 533799"/>
                    <a:gd name="connsiteX43" fmla="*/ 347850 w 563048"/>
                    <a:gd name="connsiteY43" fmla="*/ 201603 h 533799"/>
                    <a:gd name="connsiteX44" fmla="*/ 347850 w 563048"/>
                    <a:gd name="connsiteY44" fmla="*/ 450222 h 533799"/>
                    <a:gd name="connsiteX45" fmla="*/ 435597 w 563048"/>
                    <a:gd name="connsiteY45" fmla="*/ 450222 h 533799"/>
                    <a:gd name="connsiteX46" fmla="*/ 391723 w 563048"/>
                    <a:gd name="connsiteY46" fmla="*/ 450222 h 533799"/>
                    <a:gd name="connsiteX47" fmla="*/ 391723 w 563048"/>
                    <a:gd name="connsiteY47" fmla="*/ 201603 h 533799"/>
                    <a:gd name="connsiteX48" fmla="*/ 435597 w 563048"/>
                    <a:gd name="connsiteY48" fmla="*/ 201603 h 533799"/>
                    <a:gd name="connsiteX49" fmla="*/ 435597 w 563048"/>
                    <a:gd name="connsiteY49" fmla="*/ 450222 h 53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63048" h="533799">
                      <a:moveTo>
                        <a:pt x="508721" y="464847"/>
                      </a:moveTo>
                      <a:lnTo>
                        <a:pt x="508721" y="450222"/>
                      </a:lnTo>
                      <a:lnTo>
                        <a:pt x="479471" y="450222"/>
                      </a:lnTo>
                      <a:lnTo>
                        <a:pt x="479471" y="201603"/>
                      </a:lnTo>
                      <a:lnTo>
                        <a:pt x="508721" y="201603"/>
                      </a:lnTo>
                      <a:lnTo>
                        <a:pt x="508721" y="186978"/>
                      </a:lnTo>
                      <a:lnTo>
                        <a:pt x="530658" y="186978"/>
                      </a:lnTo>
                      <a:lnTo>
                        <a:pt x="530658" y="143104"/>
                      </a:lnTo>
                      <a:lnTo>
                        <a:pt x="508721" y="143104"/>
                      </a:lnTo>
                      <a:lnTo>
                        <a:pt x="282039" y="4170"/>
                      </a:lnTo>
                      <a:lnTo>
                        <a:pt x="55357" y="143104"/>
                      </a:lnTo>
                      <a:lnTo>
                        <a:pt x="33420" y="143104"/>
                      </a:lnTo>
                      <a:lnTo>
                        <a:pt x="33420" y="186978"/>
                      </a:lnTo>
                      <a:lnTo>
                        <a:pt x="55357" y="186978"/>
                      </a:lnTo>
                      <a:lnTo>
                        <a:pt x="55357" y="201603"/>
                      </a:lnTo>
                      <a:lnTo>
                        <a:pt x="84606" y="201603"/>
                      </a:lnTo>
                      <a:lnTo>
                        <a:pt x="84606" y="450222"/>
                      </a:lnTo>
                      <a:lnTo>
                        <a:pt x="55357" y="450222"/>
                      </a:lnTo>
                      <a:lnTo>
                        <a:pt x="55357" y="464847"/>
                      </a:lnTo>
                      <a:lnTo>
                        <a:pt x="4170" y="501408"/>
                      </a:lnTo>
                      <a:lnTo>
                        <a:pt x="4170" y="530658"/>
                      </a:lnTo>
                      <a:lnTo>
                        <a:pt x="282039" y="530658"/>
                      </a:lnTo>
                      <a:lnTo>
                        <a:pt x="559907" y="530658"/>
                      </a:lnTo>
                      <a:lnTo>
                        <a:pt x="559907" y="501408"/>
                      </a:lnTo>
                      <a:lnTo>
                        <a:pt x="508721" y="464847"/>
                      </a:lnTo>
                      <a:close/>
                      <a:moveTo>
                        <a:pt x="172354" y="450222"/>
                      </a:moveTo>
                      <a:lnTo>
                        <a:pt x="128480" y="450222"/>
                      </a:lnTo>
                      <a:lnTo>
                        <a:pt x="128480" y="201603"/>
                      </a:lnTo>
                      <a:lnTo>
                        <a:pt x="172354" y="201603"/>
                      </a:lnTo>
                      <a:lnTo>
                        <a:pt x="172354" y="450222"/>
                      </a:lnTo>
                      <a:close/>
                      <a:moveTo>
                        <a:pt x="260102" y="450222"/>
                      </a:moveTo>
                      <a:lnTo>
                        <a:pt x="216228" y="450222"/>
                      </a:lnTo>
                      <a:lnTo>
                        <a:pt x="216228" y="201603"/>
                      </a:lnTo>
                      <a:lnTo>
                        <a:pt x="260102" y="201603"/>
                      </a:lnTo>
                      <a:lnTo>
                        <a:pt x="260102" y="450222"/>
                      </a:lnTo>
                      <a:close/>
                      <a:moveTo>
                        <a:pt x="274726" y="128480"/>
                      </a:moveTo>
                      <a:cubicBezTo>
                        <a:pt x="258639" y="128480"/>
                        <a:pt x="245477" y="115318"/>
                        <a:pt x="245477" y="99231"/>
                      </a:cubicBezTo>
                      <a:cubicBezTo>
                        <a:pt x="245477" y="83143"/>
                        <a:pt x="258639" y="69981"/>
                        <a:pt x="274726" y="69981"/>
                      </a:cubicBezTo>
                      <a:cubicBezTo>
                        <a:pt x="290813" y="69981"/>
                        <a:pt x="303976" y="83143"/>
                        <a:pt x="303976" y="99231"/>
                      </a:cubicBezTo>
                      <a:cubicBezTo>
                        <a:pt x="303976" y="115318"/>
                        <a:pt x="290813" y="128480"/>
                        <a:pt x="274726" y="128480"/>
                      </a:cubicBezTo>
                      <a:close/>
                      <a:moveTo>
                        <a:pt x="347850" y="450222"/>
                      </a:moveTo>
                      <a:lnTo>
                        <a:pt x="303976" y="450222"/>
                      </a:lnTo>
                      <a:lnTo>
                        <a:pt x="303976" y="201603"/>
                      </a:lnTo>
                      <a:lnTo>
                        <a:pt x="347850" y="201603"/>
                      </a:lnTo>
                      <a:lnTo>
                        <a:pt x="347850" y="450222"/>
                      </a:lnTo>
                      <a:close/>
                      <a:moveTo>
                        <a:pt x="435597" y="450222"/>
                      </a:moveTo>
                      <a:lnTo>
                        <a:pt x="391723" y="450222"/>
                      </a:lnTo>
                      <a:lnTo>
                        <a:pt x="391723" y="201603"/>
                      </a:lnTo>
                      <a:lnTo>
                        <a:pt x="435597" y="201603"/>
                      </a:lnTo>
                      <a:lnTo>
                        <a:pt x="435597" y="450222"/>
                      </a:lnTo>
                      <a:close/>
                    </a:path>
                  </a:pathLst>
                </a:custGeom>
                <a:solidFill>
                  <a:srgbClr val="DE7131"/>
                </a:solidFill>
                <a:ln w="7243" cap="flat">
                  <a:noFill/>
                  <a:prstDash val="solid"/>
                  <a:miter/>
                </a:ln>
              </p:spPr>
              <p:txBody>
                <a:bodyPr rtlCol="0" anchor="ctr"/>
                <a:lstStyle/>
                <a:p>
                  <a:endParaRPr lang="en-US" sz="1557">
                    <a:latin typeface="Source Sans Pro Semibold" panose="020B0603030403020204" pitchFamily="34" charset="0"/>
                  </a:endParaRPr>
                </a:p>
              </p:txBody>
            </p:sp>
            <p:sp>
              <p:nvSpPr>
                <p:cNvPr id="36" name="Graphic 26" descr="Line Arrow: Clockwise curve">
                  <a:extLst>
                    <a:ext uri="{FF2B5EF4-FFF2-40B4-BE49-F238E27FC236}">
                      <a16:creationId xmlns:a16="http://schemas.microsoft.com/office/drawing/2014/main" id="{9FB04596-FE5A-41F2-94E1-17180261DDB4}"/>
                    </a:ext>
                  </a:extLst>
                </p:cNvPr>
                <p:cNvSpPr/>
                <p:nvPr/>
              </p:nvSpPr>
              <p:spPr>
                <a:xfrm rot="5027482">
                  <a:off x="2475352" y="3015009"/>
                  <a:ext cx="264278" cy="341003"/>
                </a:xfrm>
                <a:custGeom>
                  <a:avLst/>
                  <a:gdLst>
                    <a:gd name="connsiteX0" fmla="*/ 63047 w 264277"/>
                    <a:gd name="connsiteY0" fmla="*/ 43598 h 341003"/>
                    <a:gd name="connsiteX1" fmla="*/ 22979 w 264277"/>
                    <a:gd name="connsiteY1" fmla="*/ 82387 h 341003"/>
                    <a:gd name="connsiteX2" fmla="*/ 5077 w 264277"/>
                    <a:gd name="connsiteY2" fmla="*/ 82387 h 341003"/>
                    <a:gd name="connsiteX3" fmla="*/ 5077 w 264277"/>
                    <a:gd name="connsiteY3" fmla="*/ 64484 h 341003"/>
                    <a:gd name="connsiteX4" fmla="*/ 66031 w 264277"/>
                    <a:gd name="connsiteY4" fmla="*/ 4809 h 341003"/>
                    <a:gd name="connsiteX5" fmla="*/ 73704 w 264277"/>
                    <a:gd name="connsiteY5" fmla="*/ 1399 h 341003"/>
                    <a:gd name="connsiteX6" fmla="*/ 74983 w 264277"/>
                    <a:gd name="connsiteY6" fmla="*/ 1399 h 341003"/>
                    <a:gd name="connsiteX7" fmla="*/ 76688 w 264277"/>
                    <a:gd name="connsiteY7" fmla="*/ 1399 h 341003"/>
                    <a:gd name="connsiteX8" fmla="*/ 77540 w 264277"/>
                    <a:gd name="connsiteY8" fmla="*/ 1399 h 341003"/>
                    <a:gd name="connsiteX9" fmla="*/ 78393 w 264277"/>
                    <a:gd name="connsiteY9" fmla="*/ 1399 h 341003"/>
                    <a:gd name="connsiteX10" fmla="*/ 83934 w 264277"/>
                    <a:gd name="connsiteY10" fmla="*/ 4809 h 341003"/>
                    <a:gd name="connsiteX11" fmla="*/ 143609 w 264277"/>
                    <a:gd name="connsiteY11" fmla="*/ 65763 h 341003"/>
                    <a:gd name="connsiteX12" fmla="*/ 143609 w 264277"/>
                    <a:gd name="connsiteY12" fmla="*/ 83666 h 341003"/>
                    <a:gd name="connsiteX13" fmla="*/ 125707 w 264277"/>
                    <a:gd name="connsiteY13" fmla="*/ 83666 h 341003"/>
                    <a:gd name="connsiteX14" fmla="*/ 89049 w 264277"/>
                    <a:gd name="connsiteY14" fmla="*/ 46155 h 341003"/>
                    <a:gd name="connsiteX15" fmla="*/ 155545 w 264277"/>
                    <a:gd name="connsiteY15" fmla="*/ 251184 h 341003"/>
                    <a:gd name="connsiteX16" fmla="*/ 257846 w 264277"/>
                    <a:gd name="connsiteY16" fmla="*/ 315122 h 341003"/>
                    <a:gd name="connsiteX17" fmla="*/ 265518 w 264277"/>
                    <a:gd name="connsiteY17" fmla="*/ 331319 h 341003"/>
                    <a:gd name="connsiteX18" fmla="*/ 249320 w 264277"/>
                    <a:gd name="connsiteY18" fmla="*/ 338992 h 341003"/>
                    <a:gd name="connsiteX19" fmla="*/ 138494 w 264277"/>
                    <a:gd name="connsiteY19" fmla="*/ 269939 h 341003"/>
                    <a:gd name="connsiteX20" fmla="*/ 63047 w 264277"/>
                    <a:gd name="connsiteY20" fmla="*/ 43598 h 34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77" h="341003">
                      <a:moveTo>
                        <a:pt x="63047" y="43598"/>
                      </a:moveTo>
                      <a:lnTo>
                        <a:pt x="22979" y="82387"/>
                      </a:lnTo>
                      <a:cubicBezTo>
                        <a:pt x="17864" y="87502"/>
                        <a:pt x="9766" y="87076"/>
                        <a:pt x="5077" y="82387"/>
                      </a:cubicBezTo>
                      <a:cubicBezTo>
                        <a:pt x="-38" y="77272"/>
                        <a:pt x="388" y="69173"/>
                        <a:pt x="5077" y="64484"/>
                      </a:cubicBezTo>
                      <a:lnTo>
                        <a:pt x="66031" y="4809"/>
                      </a:lnTo>
                      <a:cubicBezTo>
                        <a:pt x="68162" y="2677"/>
                        <a:pt x="70720" y="1399"/>
                        <a:pt x="73704" y="1399"/>
                      </a:cubicBezTo>
                      <a:cubicBezTo>
                        <a:pt x="74130" y="1399"/>
                        <a:pt x="74556" y="1399"/>
                        <a:pt x="74983" y="1399"/>
                      </a:cubicBezTo>
                      <a:cubicBezTo>
                        <a:pt x="75409" y="1399"/>
                        <a:pt x="75835" y="1399"/>
                        <a:pt x="76688" y="1399"/>
                      </a:cubicBezTo>
                      <a:lnTo>
                        <a:pt x="77540" y="1399"/>
                      </a:lnTo>
                      <a:lnTo>
                        <a:pt x="78393" y="1399"/>
                      </a:lnTo>
                      <a:cubicBezTo>
                        <a:pt x="80524" y="1825"/>
                        <a:pt x="82655" y="3104"/>
                        <a:pt x="83934" y="4809"/>
                      </a:cubicBezTo>
                      <a:lnTo>
                        <a:pt x="143609" y="65763"/>
                      </a:lnTo>
                      <a:cubicBezTo>
                        <a:pt x="148724" y="70878"/>
                        <a:pt x="148298" y="78977"/>
                        <a:pt x="143609" y="83666"/>
                      </a:cubicBezTo>
                      <a:cubicBezTo>
                        <a:pt x="138494" y="88781"/>
                        <a:pt x="130396" y="88355"/>
                        <a:pt x="125707" y="83666"/>
                      </a:cubicBezTo>
                      <a:lnTo>
                        <a:pt x="89049" y="46155"/>
                      </a:lnTo>
                      <a:cubicBezTo>
                        <a:pt x="73277" y="126291"/>
                        <a:pt x="95443" y="195344"/>
                        <a:pt x="155545" y="251184"/>
                      </a:cubicBezTo>
                      <a:cubicBezTo>
                        <a:pt x="185382" y="278464"/>
                        <a:pt x="219909" y="300203"/>
                        <a:pt x="257846" y="315122"/>
                      </a:cubicBezTo>
                      <a:cubicBezTo>
                        <a:pt x="264666" y="317679"/>
                        <a:pt x="268076" y="324926"/>
                        <a:pt x="265518" y="331319"/>
                      </a:cubicBezTo>
                      <a:cubicBezTo>
                        <a:pt x="262961" y="338139"/>
                        <a:pt x="255714" y="341549"/>
                        <a:pt x="249320" y="338992"/>
                      </a:cubicBezTo>
                      <a:cubicBezTo>
                        <a:pt x="208400" y="323221"/>
                        <a:pt x="170890" y="299777"/>
                        <a:pt x="138494" y="269939"/>
                      </a:cubicBezTo>
                      <a:cubicBezTo>
                        <a:pt x="92033" y="227313"/>
                        <a:pt x="42161" y="153571"/>
                        <a:pt x="63047" y="43598"/>
                      </a:cubicBezTo>
                      <a:close/>
                    </a:path>
                  </a:pathLst>
                </a:custGeom>
                <a:solidFill>
                  <a:srgbClr val="DE7131"/>
                </a:solidFill>
                <a:ln w="4167" cap="flat">
                  <a:noFill/>
                  <a:prstDash val="solid"/>
                  <a:miter/>
                </a:ln>
              </p:spPr>
              <p:txBody>
                <a:bodyPr rtlCol="0" anchor="ctr"/>
                <a:lstStyle/>
                <a:p>
                  <a:endParaRPr lang="en-US" sz="1557">
                    <a:latin typeface="Source Sans Pro Semibold" panose="020B0603030403020204" pitchFamily="34" charset="0"/>
                  </a:endParaRPr>
                </a:p>
              </p:txBody>
            </p:sp>
          </p:grpSp>
        </p:grpSp>
      </p:grpSp>
      <p:grpSp>
        <p:nvGrpSpPr>
          <p:cNvPr id="66" name="Group 65">
            <a:extLst>
              <a:ext uri="{FF2B5EF4-FFF2-40B4-BE49-F238E27FC236}">
                <a16:creationId xmlns:a16="http://schemas.microsoft.com/office/drawing/2014/main" id="{B17BBE42-9F78-4CCD-AFB6-74DEE1709D39}"/>
              </a:ext>
            </a:extLst>
          </p:cNvPr>
          <p:cNvGrpSpPr/>
          <p:nvPr/>
        </p:nvGrpSpPr>
        <p:grpSpPr>
          <a:xfrm>
            <a:off x="936242" y="3395909"/>
            <a:ext cx="2420471" cy="840743"/>
            <a:chOff x="3663328" y="2530991"/>
            <a:chExt cx="2743200" cy="952842"/>
          </a:xfrm>
        </p:grpSpPr>
        <p:sp>
          <p:nvSpPr>
            <p:cNvPr id="15" name="TextBox 14">
              <a:extLst>
                <a:ext uri="{FF2B5EF4-FFF2-40B4-BE49-F238E27FC236}">
                  <a16:creationId xmlns:a16="http://schemas.microsoft.com/office/drawing/2014/main" id="{610F8331-5EC4-4E49-9E8F-89AAF2E4E65C}"/>
                </a:ext>
              </a:extLst>
            </p:cNvPr>
            <p:cNvSpPr txBox="1"/>
            <p:nvPr/>
          </p:nvSpPr>
          <p:spPr>
            <a:xfrm>
              <a:off x="4745020" y="2530991"/>
              <a:ext cx="1661508" cy="952842"/>
            </a:xfrm>
            <a:prstGeom prst="rect">
              <a:avLst/>
            </a:prstGeom>
            <a:noFill/>
          </p:spPr>
          <p:txBody>
            <a:bodyPr wrap="square" lIns="0" rtlCol="0">
              <a:spAutoFit/>
            </a:bodyPr>
            <a:lstStyle/>
            <a:p>
              <a:pPr algn="l">
                <a:lnSpc>
                  <a:spcPct val="110000"/>
                </a:lnSpc>
              </a:pPr>
              <a:r>
                <a:rPr lang="en-US" sz="1500" dirty="0">
                  <a:solidFill>
                    <a:srgbClr val="00B2F7"/>
                  </a:solidFill>
                  <a:latin typeface="Source Sans Pro Semibold" panose="020B0603030403020204" pitchFamily="34" charset="0"/>
                </a:rPr>
                <a:t>Capital </a:t>
              </a:r>
              <a:br>
                <a:rPr lang="en-US" sz="1500" dirty="0">
                  <a:solidFill>
                    <a:srgbClr val="00B2F7"/>
                  </a:solidFill>
                  <a:latin typeface="Source Sans Pro Semibold" panose="020B0603030403020204" pitchFamily="34" charset="0"/>
                </a:rPr>
              </a:br>
              <a:r>
                <a:rPr lang="en-US" sz="1500" dirty="0">
                  <a:solidFill>
                    <a:srgbClr val="00B2F7"/>
                  </a:solidFill>
                  <a:latin typeface="Source Sans Pro Semibold" panose="020B0603030403020204" pitchFamily="34" charset="0"/>
                </a:rPr>
                <a:t>preservation </a:t>
              </a:r>
              <a:br>
                <a:rPr lang="en-US" sz="1500" dirty="0">
                  <a:solidFill>
                    <a:srgbClr val="00B2F7"/>
                  </a:solidFill>
                  <a:latin typeface="Source Sans Pro Semibold" panose="020B0603030403020204" pitchFamily="34" charset="0"/>
                </a:rPr>
              </a:br>
              <a:r>
                <a:rPr lang="en-US" sz="1500" dirty="0">
                  <a:solidFill>
                    <a:srgbClr val="00B2F7"/>
                  </a:solidFill>
                  <a:latin typeface="Source Sans Pro Semibold" panose="020B0603030403020204" pitchFamily="34" charset="0"/>
                </a:rPr>
                <a:t>rule</a:t>
              </a:r>
            </a:p>
          </p:txBody>
        </p:sp>
        <p:grpSp>
          <p:nvGrpSpPr>
            <p:cNvPr id="51" name="Group 50">
              <a:extLst>
                <a:ext uri="{FF2B5EF4-FFF2-40B4-BE49-F238E27FC236}">
                  <a16:creationId xmlns:a16="http://schemas.microsoft.com/office/drawing/2014/main" id="{8E3E921C-2CBB-47B5-BC44-374C57A9BBF4}"/>
                </a:ext>
              </a:extLst>
            </p:cNvPr>
            <p:cNvGrpSpPr/>
            <p:nvPr/>
          </p:nvGrpSpPr>
          <p:grpSpPr>
            <a:xfrm>
              <a:off x="3663328" y="2540457"/>
              <a:ext cx="914400" cy="914400"/>
              <a:chOff x="4167984" y="2978599"/>
              <a:chExt cx="914400" cy="914400"/>
            </a:xfrm>
          </p:grpSpPr>
          <p:sp>
            <p:nvSpPr>
              <p:cNvPr id="45" name="Graphic 15" descr="Piggy Bank">
                <a:extLst>
                  <a:ext uri="{FF2B5EF4-FFF2-40B4-BE49-F238E27FC236}">
                    <a16:creationId xmlns:a16="http://schemas.microsoft.com/office/drawing/2014/main" id="{57E58FEF-373F-44CD-AE06-A8F4937939F4}"/>
                  </a:ext>
                </a:extLst>
              </p:cNvPr>
              <p:cNvSpPr>
                <a:spLocks noChangeAspect="1"/>
              </p:cNvSpPr>
              <p:nvPr/>
            </p:nvSpPr>
            <p:spPr>
              <a:xfrm>
                <a:off x="4259424" y="3163606"/>
                <a:ext cx="731520" cy="544387"/>
              </a:xfrm>
              <a:custGeom>
                <a:avLst/>
                <a:gdLst>
                  <a:gd name="connsiteX0" fmla="*/ 731044 w 819150"/>
                  <a:gd name="connsiteY0" fmla="*/ 312957 h 609600"/>
                  <a:gd name="connsiteX1" fmla="*/ 719614 w 819150"/>
                  <a:gd name="connsiteY1" fmla="*/ 307242 h 609600"/>
                  <a:gd name="connsiteX2" fmla="*/ 711994 w 819150"/>
                  <a:gd name="connsiteY2" fmla="*/ 285335 h 609600"/>
                  <a:gd name="connsiteX3" fmla="*/ 728186 w 819150"/>
                  <a:gd name="connsiteY3" fmla="*/ 257712 h 609600"/>
                  <a:gd name="connsiteX4" fmla="*/ 729139 w 819150"/>
                  <a:gd name="connsiteY4" fmla="*/ 256760 h 609600"/>
                  <a:gd name="connsiteX5" fmla="*/ 750094 w 819150"/>
                  <a:gd name="connsiteY5" fmla="*/ 284382 h 609600"/>
                  <a:gd name="connsiteX6" fmla="*/ 731044 w 819150"/>
                  <a:gd name="connsiteY6" fmla="*/ 312957 h 609600"/>
                  <a:gd name="connsiteX7" fmla="*/ 471964 w 819150"/>
                  <a:gd name="connsiteY7" fmla="*/ 125315 h 609600"/>
                  <a:gd name="connsiteX8" fmla="*/ 454819 w 819150"/>
                  <a:gd name="connsiteY8" fmla="*/ 136745 h 609600"/>
                  <a:gd name="connsiteX9" fmla="*/ 447199 w 819150"/>
                  <a:gd name="connsiteY9" fmla="*/ 134840 h 609600"/>
                  <a:gd name="connsiteX10" fmla="*/ 351949 w 819150"/>
                  <a:gd name="connsiteY10" fmla="*/ 112932 h 609600"/>
                  <a:gd name="connsiteX11" fmla="*/ 297656 w 819150"/>
                  <a:gd name="connsiteY11" fmla="*/ 120552 h 609600"/>
                  <a:gd name="connsiteX12" fmla="*/ 273844 w 819150"/>
                  <a:gd name="connsiteY12" fmla="*/ 107217 h 609600"/>
                  <a:gd name="connsiteX13" fmla="*/ 287179 w 819150"/>
                  <a:gd name="connsiteY13" fmla="*/ 83405 h 609600"/>
                  <a:gd name="connsiteX14" fmla="*/ 350996 w 819150"/>
                  <a:gd name="connsiteY14" fmla="*/ 74832 h 609600"/>
                  <a:gd name="connsiteX15" fmla="*/ 461486 w 819150"/>
                  <a:gd name="connsiteY15" fmla="*/ 99597 h 609600"/>
                  <a:gd name="connsiteX16" fmla="*/ 471964 w 819150"/>
                  <a:gd name="connsiteY16" fmla="*/ 125315 h 609600"/>
                  <a:gd name="connsiteX17" fmla="*/ 800576 w 819150"/>
                  <a:gd name="connsiteY17" fmla="*/ 198657 h 609600"/>
                  <a:gd name="connsiteX18" fmla="*/ 723424 w 819150"/>
                  <a:gd name="connsiteY18" fmla="*/ 214850 h 609600"/>
                  <a:gd name="connsiteX19" fmla="*/ 637699 w 819150"/>
                  <a:gd name="connsiteY19" fmla="*/ 220565 h 609600"/>
                  <a:gd name="connsiteX20" fmla="*/ 350044 w 819150"/>
                  <a:gd name="connsiteY20" fmla="*/ 36732 h 609600"/>
                  <a:gd name="connsiteX21" fmla="*/ 230981 w 819150"/>
                  <a:gd name="connsiteY21" fmla="*/ 63402 h 609600"/>
                  <a:gd name="connsiteX22" fmla="*/ 113824 w 819150"/>
                  <a:gd name="connsiteY22" fmla="*/ 8157 h 609600"/>
                  <a:gd name="connsiteX23" fmla="*/ 100489 w 819150"/>
                  <a:gd name="connsiteY23" fmla="*/ 19587 h 609600"/>
                  <a:gd name="connsiteX24" fmla="*/ 138589 w 819150"/>
                  <a:gd name="connsiteY24" fmla="*/ 127220 h 609600"/>
                  <a:gd name="connsiteX25" fmla="*/ 83344 w 819150"/>
                  <a:gd name="connsiteY25" fmla="*/ 209135 h 609600"/>
                  <a:gd name="connsiteX26" fmla="*/ 70009 w 819150"/>
                  <a:gd name="connsiteY26" fmla="*/ 220565 h 609600"/>
                  <a:gd name="connsiteX27" fmla="*/ 35719 w 819150"/>
                  <a:gd name="connsiteY27" fmla="*/ 229137 h 609600"/>
                  <a:gd name="connsiteX28" fmla="*/ 7144 w 819150"/>
                  <a:gd name="connsiteY28" fmla="*/ 266285 h 609600"/>
                  <a:gd name="connsiteX29" fmla="*/ 7144 w 819150"/>
                  <a:gd name="connsiteY29" fmla="*/ 340580 h 609600"/>
                  <a:gd name="connsiteX30" fmla="*/ 35719 w 819150"/>
                  <a:gd name="connsiteY30" fmla="*/ 377727 h 609600"/>
                  <a:gd name="connsiteX31" fmla="*/ 70961 w 819150"/>
                  <a:gd name="connsiteY31" fmla="*/ 386300 h 609600"/>
                  <a:gd name="connsiteX32" fmla="*/ 84296 w 819150"/>
                  <a:gd name="connsiteY32" fmla="*/ 397730 h 609600"/>
                  <a:gd name="connsiteX33" fmla="*/ 155734 w 819150"/>
                  <a:gd name="connsiteY33" fmla="*/ 495837 h 609600"/>
                  <a:gd name="connsiteX34" fmla="*/ 162401 w 819150"/>
                  <a:gd name="connsiteY34" fmla="*/ 507267 h 609600"/>
                  <a:gd name="connsiteX35" fmla="*/ 176689 w 819150"/>
                  <a:gd name="connsiteY35" fmla="*/ 593945 h 609600"/>
                  <a:gd name="connsiteX36" fmla="*/ 195739 w 819150"/>
                  <a:gd name="connsiteY36" fmla="*/ 610137 h 609600"/>
                  <a:gd name="connsiteX37" fmla="*/ 258604 w 819150"/>
                  <a:gd name="connsiteY37" fmla="*/ 610137 h 609600"/>
                  <a:gd name="connsiteX38" fmla="*/ 277654 w 819150"/>
                  <a:gd name="connsiteY38" fmla="*/ 593945 h 609600"/>
                  <a:gd name="connsiteX39" fmla="*/ 282416 w 819150"/>
                  <a:gd name="connsiteY39" fmla="*/ 563465 h 609600"/>
                  <a:gd name="connsiteX40" fmla="*/ 350996 w 819150"/>
                  <a:gd name="connsiteY40" fmla="*/ 572037 h 609600"/>
                  <a:gd name="connsiteX41" fmla="*/ 428149 w 819150"/>
                  <a:gd name="connsiteY41" fmla="*/ 561560 h 609600"/>
                  <a:gd name="connsiteX42" fmla="*/ 433864 w 819150"/>
                  <a:gd name="connsiteY42" fmla="*/ 593945 h 609600"/>
                  <a:gd name="connsiteX43" fmla="*/ 452914 w 819150"/>
                  <a:gd name="connsiteY43" fmla="*/ 610137 h 609600"/>
                  <a:gd name="connsiteX44" fmla="*/ 515779 w 819150"/>
                  <a:gd name="connsiteY44" fmla="*/ 610137 h 609600"/>
                  <a:gd name="connsiteX45" fmla="*/ 534829 w 819150"/>
                  <a:gd name="connsiteY45" fmla="*/ 593945 h 609600"/>
                  <a:gd name="connsiteX46" fmla="*/ 549116 w 819150"/>
                  <a:gd name="connsiteY46" fmla="*/ 507267 h 609600"/>
                  <a:gd name="connsiteX47" fmla="*/ 555784 w 819150"/>
                  <a:gd name="connsiteY47" fmla="*/ 495837 h 609600"/>
                  <a:gd name="connsiteX48" fmla="*/ 654844 w 819150"/>
                  <a:gd name="connsiteY48" fmla="*/ 303432 h 609600"/>
                  <a:gd name="connsiteX49" fmla="*/ 649129 w 819150"/>
                  <a:gd name="connsiteY49" fmla="*/ 256760 h 609600"/>
                  <a:gd name="connsiteX50" fmla="*/ 684371 w 819150"/>
                  <a:gd name="connsiteY50" fmla="*/ 250092 h 609600"/>
                  <a:gd name="connsiteX51" fmla="*/ 673894 w 819150"/>
                  <a:gd name="connsiteY51" fmla="*/ 284382 h 609600"/>
                  <a:gd name="connsiteX52" fmla="*/ 692944 w 819150"/>
                  <a:gd name="connsiteY52" fmla="*/ 334865 h 609600"/>
                  <a:gd name="connsiteX53" fmla="*/ 731044 w 819150"/>
                  <a:gd name="connsiteY53" fmla="*/ 352010 h 609600"/>
                  <a:gd name="connsiteX54" fmla="*/ 788194 w 819150"/>
                  <a:gd name="connsiteY54" fmla="*/ 285335 h 609600"/>
                  <a:gd name="connsiteX55" fmla="*/ 768191 w 819150"/>
                  <a:gd name="connsiteY55" fmla="*/ 238662 h 609600"/>
                  <a:gd name="connsiteX56" fmla="*/ 794861 w 819150"/>
                  <a:gd name="connsiteY56" fmla="*/ 236757 h 609600"/>
                  <a:gd name="connsiteX57" fmla="*/ 816769 w 819150"/>
                  <a:gd name="connsiteY57" fmla="*/ 220565 h 609600"/>
                  <a:gd name="connsiteX58" fmla="*/ 800576 w 819150"/>
                  <a:gd name="connsiteY58" fmla="*/ 198657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19150" h="609600">
                    <a:moveTo>
                      <a:pt x="731044" y="312957"/>
                    </a:moveTo>
                    <a:cubicBezTo>
                      <a:pt x="726281" y="312957"/>
                      <a:pt x="722471" y="310100"/>
                      <a:pt x="719614" y="307242"/>
                    </a:cubicBezTo>
                    <a:cubicBezTo>
                      <a:pt x="714851" y="302480"/>
                      <a:pt x="711994" y="293907"/>
                      <a:pt x="711994" y="285335"/>
                    </a:cubicBezTo>
                    <a:cubicBezTo>
                      <a:pt x="711994" y="272952"/>
                      <a:pt x="720566" y="263427"/>
                      <a:pt x="728186" y="257712"/>
                    </a:cubicBezTo>
                    <a:lnTo>
                      <a:pt x="729139" y="256760"/>
                    </a:lnTo>
                    <a:cubicBezTo>
                      <a:pt x="747236" y="266285"/>
                      <a:pt x="750094" y="275810"/>
                      <a:pt x="750094" y="284382"/>
                    </a:cubicBezTo>
                    <a:cubicBezTo>
                      <a:pt x="750094" y="299622"/>
                      <a:pt x="741521" y="312957"/>
                      <a:pt x="731044" y="312957"/>
                    </a:cubicBezTo>
                    <a:close/>
                    <a:moveTo>
                      <a:pt x="471964" y="125315"/>
                    </a:moveTo>
                    <a:cubicBezTo>
                      <a:pt x="469106" y="131982"/>
                      <a:pt x="461486" y="136745"/>
                      <a:pt x="454819" y="136745"/>
                    </a:cubicBezTo>
                    <a:cubicBezTo>
                      <a:pt x="451961" y="136745"/>
                      <a:pt x="449104" y="135792"/>
                      <a:pt x="447199" y="134840"/>
                    </a:cubicBezTo>
                    <a:cubicBezTo>
                      <a:pt x="416719" y="120552"/>
                      <a:pt x="383381" y="112932"/>
                      <a:pt x="351949" y="112932"/>
                    </a:cubicBezTo>
                    <a:cubicBezTo>
                      <a:pt x="333851" y="112932"/>
                      <a:pt x="315754" y="115790"/>
                      <a:pt x="297656" y="120552"/>
                    </a:cubicBezTo>
                    <a:cubicBezTo>
                      <a:pt x="287179" y="123410"/>
                      <a:pt x="276701" y="117695"/>
                      <a:pt x="273844" y="107217"/>
                    </a:cubicBezTo>
                    <a:cubicBezTo>
                      <a:pt x="270986" y="96740"/>
                      <a:pt x="276701" y="86262"/>
                      <a:pt x="287179" y="83405"/>
                    </a:cubicBezTo>
                    <a:cubicBezTo>
                      <a:pt x="308134" y="77690"/>
                      <a:pt x="330041" y="74832"/>
                      <a:pt x="350996" y="74832"/>
                    </a:cubicBezTo>
                    <a:cubicBezTo>
                      <a:pt x="387191" y="74832"/>
                      <a:pt x="426244" y="83405"/>
                      <a:pt x="461486" y="99597"/>
                    </a:cubicBezTo>
                    <a:cubicBezTo>
                      <a:pt x="471964" y="104360"/>
                      <a:pt x="476726" y="115790"/>
                      <a:pt x="471964" y="125315"/>
                    </a:cubicBezTo>
                    <a:close/>
                    <a:moveTo>
                      <a:pt x="800576" y="198657"/>
                    </a:moveTo>
                    <a:cubicBezTo>
                      <a:pt x="776764" y="194847"/>
                      <a:pt x="747236" y="201515"/>
                      <a:pt x="723424" y="214850"/>
                    </a:cubicBezTo>
                    <a:cubicBezTo>
                      <a:pt x="701516" y="210087"/>
                      <a:pt x="668179" y="210087"/>
                      <a:pt x="637699" y="220565"/>
                    </a:cubicBezTo>
                    <a:cubicBezTo>
                      <a:pt x="592931" y="113885"/>
                      <a:pt x="468154" y="36732"/>
                      <a:pt x="350044" y="36732"/>
                    </a:cubicBezTo>
                    <a:cubicBezTo>
                      <a:pt x="309086" y="36732"/>
                      <a:pt x="268129" y="46257"/>
                      <a:pt x="230981" y="63402"/>
                    </a:cubicBezTo>
                    <a:lnTo>
                      <a:pt x="113824" y="8157"/>
                    </a:lnTo>
                    <a:cubicBezTo>
                      <a:pt x="106204" y="4347"/>
                      <a:pt x="97631" y="11967"/>
                      <a:pt x="100489" y="19587"/>
                    </a:cubicBezTo>
                    <a:lnTo>
                      <a:pt x="138589" y="127220"/>
                    </a:lnTo>
                    <a:cubicBezTo>
                      <a:pt x="115729" y="151032"/>
                      <a:pt x="96679" y="178655"/>
                      <a:pt x="83344" y="209135"/>
                    </a:cubicBezTo>
                    <a:cubicBezTo>
                      <a:pt x="81439" y="214850"/>
                      <a:pt x="76676" y="218660"/>
                      <a:pt x="70009" y="220565"/>
                    </a:cubicBezTo>
                    <a:lnTo>
                      <a:pt x="35719" y="229137"/>
                    </a:lnTo>
                    <a:cubicBezTo>
                      <a:pt x="18574" y="232947"/>
                      <a:pt x="7144" y="248187"/>
                      <a:pt x="7144" y="266285"/>
                    </a:cubicBezTo>
                    <a:lnTo>
                      <a:pt x="7144" y="340580"/>
                    </a:lnTo>
                    <a:cubicBezTo>
                      <a:pt x="7144" y="357725"/>
                      <a:pt x="18574" y="372965"/>
                      <a:pt x="35719" y="377727"/>
                    </a:cubicBezTo>
                    <a:lnTo>
                      <a:pt x="70961" y="386300"/>
                    </a:lnTo>
                    <a:cubicBezTo>
                      <a:pt x="76676" y="388205"/>
                      <a:pt x="81439" y="392015"/>
                      <a:pt x="84296" y="397730"/>
                    </a:cubicBezTo>
                    <a:cubicBezTo>
                      <a:pt x="100489" y="434877"/>
                      <a:pt x="125254" y="468215"/>
                      <a:pt x="155734" y="495837"/>
                    </a:cubicBezTo>
                    <a:cubicBezTo>
                      <a:pt x="158591" y="498695"/>
                      <a:pt x="161449" y="502505"/>
                      <a:pt x="162401" y="507267"/>
                    </a:cubicBezTo>
                    <a:lnTo>
                      <a:pt x="176689" y="593945"/>
                    </a:lnTo>
                    <a:cubicBezTo>
                      <a:pt x="178594" y="603470"/>
                      <a:pt x="186214" y="610137"/>
                      <a:pt x="195739" y="610137"/>
                    </a:cubicBezTo>
                    <a:lnTo>
                      <a:pt x="258604" y="610137"/>
                    </a:lnTo>
                    <a:cubicBezTo>
                      <a:pt x="268129" y="610137"/>
                      <a:pt x="275749" y="603470"/>
                      <a:pt x="277654" y="593945"/>
                    </a:cubicBezTo>
                    <a:lnTo>
                      <a:pt x="282416" y="563465"/>
                    </a:lnTo>
                    <a:cubicBezTo>
                      <a:pt x="304324" y="569180"/>
                      <a:pt x="327184" y="572037"/>
                      <a:pt x="350996" y="572037"/>
                    </a:cubicBezTo>
                    <a:cubicBezTo>
                      <a:pt x="376714" y="572037"/>
                      <a:pt x="403384" y="568227"/>
                      <a:pt x="428149" y="561560"/>
                    </a:cubicBezTo>
                    <a:lnTo>
                      <a:pt x="433864" y="593945"/>
                    </a:lnTo>
                    <a:cubicBezTo>
                      <a:pt x="435769" y="603470"/>
                      <a:pt x="443389" y="610137"/>
                      <a:pt x="452914" y="610137"/>
                    </a:cubicBezTo>
                    <a:lnTo>
                      <a:pt x="515779" y="610137"/>
                    </a:lnTo>
                    <a:cubicBezTo>
                      <a:pt x="525304" y="610137"/>
                      <a:pt x="532924" y="603470"/>
                      <a:pt x="534829" y="593945"/>
                    </a:cubicBezTo>
                    <a:lnTo>
                      <a:pt x="549116" y="507267"/>
                    </a:lnTo>
                    <a:cubicBezTo>
                      <a:pt x="550069" y="502505"/>
                      <a:pt x="551974" y="498695"/>
                      <a:pt x="555784" y="495837"/>
                    </a:cubicBezTo>
                    <a:cubicBezTo>
                      <a:pt x="613886" y="445355"/>
                      <a:pt x="654844" y="378680"/>
                      <a:pt x="654844" y="303432"/>
                    </a:cubicBezTo>
                    <a:cubicBezTo>
                      <a:pt x="654844" y="287240"/>
                      <a:pt x="652939" y="272000"/>
                      <a:pt x="649129" y="256760"/>
                    </a:cubicBezTo>
                    <a:cubicBezTo>
                      <a:pt x="660559" y="252950"/>
                      <a:pt x="672941" y="250092"/>
                      <a:pt x="684371" y="250092"/>
                    </a:cubicBezTo>
                    <a:cubicBezTo>
                      <a:pt x="677704" y="260570"/>
                      <a:pt x="673894" y="272000"/>
                      <a:pt x="673894" y="284382"/>
                    </a:cubicBezTo>
                    <a:cubicBezTo>
                      <a:pt x="672941" y="303432"/>
                      <a:pt x="680561" y="321530"/>
                      <a:pt x="692944" y="334865"/>
                    </a:cubicBezTo>
                    <a:cubicBezTo>
                      <a:pt x="703421" y="345342"/>
                      <a:pt x="716756" y="352010"/>
                      <a:pt x="731044" y="352010"/>
                    </a:cubicBezTo>
                    <a:cubicBezTo>
                      <a:pt x="762476" y="352010"/>
                      <a:pt x="788194" y="322482"/>
                      <a:pt x="788194" y="285335"/>
                    </a:cubicBezTo>
                    <a:cubicBezTo>
                      <a:pt x="788194" y="267237"/>
                      <a:pt x="781526" y="251045"/>
                      <a:pt x="768191" y="238662"/>
                    </a:cubicBezTo>
                    <a:cubicBezTo>
                      <a:pt x="777716" y="236757"/>
                      <a:pt x="786289" y="235805"/>
                      <a:pt x="794861" y="236757"/>
                    </a:cubicBezTo>
                    <a:cubicBezTo>
                      <a:pt x="805339" y="238662"/>
                      <a:pt x="814864" y="231042"/>
                      <a:pt x="816769" y="220565"/>
                    </a:cubicBezTo>
                    <a:cubicBezTo>
                      <a:pt x="817721" y="210087"/>
                      <a:pt x="811054" y="200562"/>
                      <a:pt x="800576" y="198657"/>
                    </a:cubicBezTo>
                    <a:close/>
                  </a:path>
                </a:pathLst>
              </a:custGeom>
              <a:solidFill>
                <a:srgbClr val="00B2F7"/>
              </a:solidFill>
              <a:ln w="9525" cap="flat">
                <a:noFill/>
                <a:prstDash val="solid"/>
                <a:miter/>
              </a:ln>
            </p:spPr>
            <p:txBody>
              <a:bodyPr rtlCol="0" anchor="ctr"/>
              <a:lstStyle/>
              <a:p>
                <a:endParaRPr lang="en-US" sz="1557">
                  <a:latin typeface="Source Sans Pro Semibold" panose="020B0603030403020204" pitchFamily="34" charset="0"/>
                </a:endParaRPr>
              </a:p>
            </p:txBody>
          </p:sp>
          <p:sp>
            <p:nvSpPr>
              <p:cNvPr id="47" name="Oval 46">
                <a:extLst>
                  <a:ext uri="{FF2B5EF4-FFF2-40B4-BE49-F238E27FC236}">
                    <a16:creationId xmlns:a16="http://schemas.microsoft.com/office/drawing/2014/main" id="{A57585FF-986A-455A-AB89-A4BED3D71FC2}"/>
                  </a:ext>
                </a:extLst>
              </p:cNvPr>
              <p:cNvSpPr/>
              <p:nvPr/>
            </p:nvSpPr>
            <p:spPr bwMode="auto">
              <a:xfrm>
                <a:off x="4167984" y="2978599"/>
                <a:ext cx="914400" cy="914400"/>
              </a:xfrm>
              <a:prstGeom prst="ellipse">
                <a:avLst/>
              </a:prstGeom>
              <a:solidFill>
                <a:srgbClr val="00B2F7">
                  <a:alpha val="20000"/>
                </a:srgbClr>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Source Sans Pro Semibold" panose="020B0603030403020204" pitchFamily="34" charset="0"/>
                  <a:ea typeface="ＭＳ Ｐゴシック" charset="0"/>
                  <a:cs typeface="ＭＳ Ｐゴシック" charset="0"/>
                </a:endParaRPr>
              </a:p>
            </p:txBody>
          </p:sp>
        </p:grpSp>
      </p:grpSp>
      <p:grpSp>
        <p:nvGrpSpPr>
          <p:cNvPr id="67" name="Group 66">
            <a:extLst>
              <a:ext uri="{FF2B5EF4-FFF2-40B4-BE49-F238E27FC236}">
                <a16:creationId xmlns:a16="http://schemas.microsoft.com/office/drawing/2014/main" id="{3FAACC24-3090-41A7-A5CE-53B4972F989D}"/>
              </a:ext>
            </a:extLst>
          </p:cNvPr>
          <p:cNvGrpSpPr/>
          <p:nvPr/>
        </p:nvGrpSpPr>
        <p:grpSpPr>
          <a:xfrm>
            <a:off x="936242" y="4769697"/>
            <a:ext cx="2420471" cy="806824"/>
            <a:chOff x="6416675" y="2540457"/>
            <a:chExt cx="2743200" cy="914400"/>
          </a:xfrm>
        </p:grpSpPr>
        <p:sp>
          <p:nvSpPr>
            <p:cNvPr id="20" name="TextBox 19">
              <a:extLst>
                <a:ext uri="{FF2B5EF4-FFF2-40B4-BE49-F238E27FC236}">
                  <a16:creationId xmlns:a16="http://schemas.microsoft.com/office/drawing/2014/main" id="{611F4AAB-2C14-48ED-9AB9-480442A99251}"/>
                </a:ext>
              </a:extLst>
            </p:cNvPr>
            <p:cNvSpPr txBox="1"/>
            <p:nvPr/>
          </p:nvSpPr>
          <p:spPr>
            <a:xfrm>
              <a:off x="7495667" y="2674877"/>
              <a:ext cx="1664208" cy="665070"/>
            </a:xfrm>
            <a:prstGeom prst="rect">
              <a:avLst/>
            </a:prstGeom>
            <a:noFill/>
          </p:spPr>
          <p:txBody>
            <a:bodyPr wrap="square" lIns="0" rtlCol="0">
              <a:spAutoFit/>
            </a:bodyPr>
            <a:lstStyle/>
            <a:p>
              <a:pPr algn="l">
                <a:lnSpc>
                  <a:spcPct val="110000"/>
                </a:lnSpc>
              </a:pPr>
              <a:r>
                <a:rPr lang="en-US" sz="1500" dirty="0">
                  <a:solidFill>
                    <a:srgbClr val="3F5787"/>
                  </a:solidFill>
                  <a:latin typeface="Source Sans Pro Semibold" panose="020B0603030403020204" pitchFamily="34" charset="0"/>
                </a:rPr>
                <a:t>Prosperity</a:t>
              </a:r>
              <a:br>
                <a:rPr lang="en-US" sz="1500" dirty="0">
                  <a:solidFill>
                    <a:srgbClr val="3F5787"/>
                  </a:solidFill>
                  <a:latin typeface="Source Sans Pro Semibold" panose="020B0603030403020204" pitchFamily="34" charset="0"/>
                </a:rPr>
              </a:br>
              <a:r>
                <a:rPr lang="en-US" sz="1500" dirty="0">
                  <a:solidFill>
                    <a:srgbClr val="3F5787"/>
                  </a:solidFill>
                  <a:latin typeface="Source Sans Pro Semibold" panose="020B0603030403020204" pitchFamily="34" charset="0"/>
                </a:rPr>
                <a:t>rule</a:t>
              </a:r>
            </a:p>
          </p:txBody>
        </p:sp>
        <p:grpSp>
          <p:nvGrpSpPr>
            <p:cNvPr id="52" name="Group 51">
              <a:extLst>
                <a:ext uri="{FF2B5EF4-FFF2-40B4-BE49-F238E27FC236}">
                  <a16:creationId xmlns:a16="http://schemas.microsoft.com/office/drawing/2014/main" id="{E49F168E-EA10-4A61-89CC-950ACE3C4A8A}"/>
                </a:ext>
              </a:extLst>
            </p:cNvPr>
            <p:cNvGrpSpPr/>
            <p:nvPr/>
          </p:nvGrpSpPr>
          <p:grpSpPr>
            <a:xfrm>
              <a:off x="6416675" y="2540457"/>
              <a:ext cx="914400" cy="914400"/>
              <a:chOff x="6701957" y="2978599"/>
              <a:chExt cx="914400" cy="914400"/>
            </a:xfrm>
          </p:grpSpPr>
          <p:sp>
            <p:nvSpPr>
              <p:cNvPr id="48" name="Oval 47">
                <a:extLst>
                  <a:ext uri="{FF2B5EF4-FFF2-40B4-BE49-F238E27FC236}">
                    <a16:creationId xmlns:a16="http://schemas.microsoft.com/office/drawing/2014/main" id="{3CB9F0DA-2AFA-43C6-A936-322818D7BFA5}"/>
                  </a:ext>
                </a:extLst>
              </p:cNvPr>
              <p:cNvSpPr/>
              <p:nvPr/>
            </p:nvSpPr>
            <p:spPr bwMode="auto">
              <a:xfrm>
                <a:off x="6701957" y="2978599"/>
                <a:ext cx="914400" cy="914400"/>
              </a:xfrm>
              <a:prstGeom prst="ellipse">
                <a:avLst/>
              </a:prstGeom>
              <a:solidFill>
                <a:srgbClr val="395584">
                  <a:alpha val="20000"/>
                </a:srgbClr>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Source Sans Pro Semibold" panose="020B0603030403020204" pitchFamily="34" charset="0"/>
                  <a:ea typeface="ＭＳ Ｐゴシック" charset="0"/>
                  <a:cs typeface="ＭＳ Ｐゴシック" charset="0"/>
                </a:endParaRPr>
              </a:p>
            </p:txBody>
          </p:sp>
          <p:grpSp>
            <p:nvGrpSpPr>
              <p:cNvPr id="38" name="Graphic 8" descr="Money">
                <a:extLst>
                  <a:ext uri="{FF2B5EF4-FFF2-40B4-BE49-F238E27FC236}">
                    <a16:creationId xmlns:a16="http://schemas.microsoft.com/office/drawing/2014/main" id="{0FD57764-DBCC-4D74-97F8-F361017A8714}"/>
                  </a:ext>
                </a:extLst>
              </p:cNvPr>
              <p:cNvGrpSpPr>
                <a:grpSpLocks noChangeAspect="1"/>
              </p:cNvGrpSpPr>
              <p:nvPr/>
            </p:nvGrpSpPr>
            <p:grpSpPr>
              <a:xfrm>
                <a:off x="6793397" y="3000589"/>
                <a:ext cx="731520" cy="731520"/>
                <a:chOff x="4652125" y="3129222"/>
                <a:chExt cx="914400" cy="914400"/>
              </a:xfrm>
              <a:solidFill>
                <a:srgbClr val="395584"/>
              </a:solidFill>
            </p:grpSpPr>
            <p:sp>
              <p:nvSpPr>
                <p:cNvPr id="39" name="Freeform: Shape 38">
                  <a:extLst>
                    <a:ext uri="{FF2B5EF4-FFF2-40B4-BE49-F238E27FC236}">
                      <a16:creationId xmlns:a16="http://schemas.microsoft.com/office/drawing/2014/main" id="{8DCEC12C-F0E5-41EA-96F9-DEF2FBFBE5AA}"/>
                    </a:ext>
                  </a:extLst>
                </p:cNvPr>
                <p:cNvSpPr/>
                <p:nvPr/>
              </p:nvSpPr>
              <p:spPr>
                <a:xfrm>
                  <a:off x="4683081" y="3503078"/>
                  <a:ext cx="847725" cy="390525"/>
                </a:xfrm>
                <a:custGeom>
                  <a:avLst/>
                  <a:gdLst>
                    <a:gd name="connsiteX0" fmla="*/ 788194 w 847725"/>
                    <a:gd name="connsiteY0" fmla="*/ 302419 h 390525"/>
                    <a:gd name="connsiteX1" fmla="*/ 759619 w 847725"/>
                    <a:gd name="connsiteY1" fmla="*/ 330994 h 390525"/>
                    <a:gd name="connsiteX2" fmla="*/ 102394 w 847725"/>
                    <a:gd name="connsiteY2" fmla="*/ 330994 h 390525"/>
                    <a:gd name="connsiteX3" fmla="*/ 64294 w 847725"/>
                    <a:gd name="connsiteY3" fmla="*/ 292894 h 390525"/>
                    <a:gd name="connsiteX4" fmla="*/ 64294 w 847725"/>
                    <a:gd name="connsiteY4" fmla="*/ 102394 h 390525"/>
                    <a:gd name="connsiteX5" fmla="*/ 102394 w 847725"/>
                    <a:gd name="connsiteY5" fmla="*/ 64294 h 390525"/>
                    <a:gd name="connsiteX6" fmla="*/ 759619 w 847725"/>
                    <a:gd name="connsiteY6" fmla="*/ 64294 h 390525"/>
                    <a:gd name="connsiteX7" fmla="*/ 788194 w 847725"/>
                    <a:gd name="connsiteY7" fmla="*/ 92869 h 390525"/>
                    <a:gd name="connsiteX8" fmla="*/ 788194 w 847725"/>
                    <a:gd name="connsiteY8" fmla="*/ 302419 h 390525"/>
                    <a:gd name="connsiteX9" fmla="*/ 7144 w 847725"/>
                    <a:gd name="connsiteY9" fmla="*/ 7144 h 390525"/>
                    <a:gd name="connsiteX10" fmla="*/ 7144 w 847725"/>
                    <a:gd name="connsiteY10" fmla="*/ 388144 h 390525"/>
                    <a:gd name="connsiteX11" fmla="*/ 845344 w 847725"/>
                    <a:gd name="connsiteY11" fmla="*/ 388144 h 390525"/>
                    <a:gd name="connsiteX12" fmla="*/ 845344 w 847725"/>
                    <a:gd name="connsiteY12" fmla="*/ 7144 h 390525"/>
                    <a:gd name="connsiteX13" fmla="*/ 7144 w 847725"/>
                    <a:gd name="connsiteY13"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7725" h="390525">
                      <a:moveTo>
                        <a:pt x="788194" y="302419"/>
                      </a:moveTo>
                      <a:lnTo>
                        <a:pt x="759619" y="330994"/>
                      </a:lnTo>
                      <a:lnTo>
                        <a:pt x="102394" y="330994"/>
                      </a:lnTo>
                      <a:lnTo>
                        <a:pt x="64294" y="292894"/>
                      </a:lnTo>
                      <a:lnTo>
                        <a:pt x="64294" y="102394"/>
                      </a:lnTo>
                      <a:lnTo>
                        <a:pt x="102394" y="64294"/>
                      </a:lnTo>
                      <a:lnTo>
                        <a:pt x="759619" y="64294"/>
                      </a:lnTo>
                      <a:lnTo>
                        <a:pt x="788194" y="92869"/>
                      </a:lnTo>
                      <a:lnTo>
                        <a:pt x="788194" y="302419"/>
                      </a:lnTo>
                      <a:close/>
                      <a:moveTo>
                        <a:pt x="7144" y="7144"/>
                      </a:moveTo>
                      <a:lnTo>
                        <a:pt x="7144" y="388144"/>
                      </a:lnTo>
                      <a:lnTo>
                        <a:pt x="845344" y="388144"/>
                      </a:lnTo>
                      <a:lnTo>
                        <a:pt x="845344" y="7144"/>
                      </a:lnTo>
                      <a:lnTo>
                        <a:pt x="7144" y="7144"/>
                      </a:lnTo>
                      <a:close/>
                    </a:path>
                  </a:pathLst>
                </a:custGeom>
                <a:grpFill/>
                <a:ln w="9525" cap="flat">
                  <a:noFill/>
                  <a:prstDash val="solid"/>
                  <a:miter/>
                </a:ln>
              </p:spPr>
              <p:txBody>
                <a:bodyPr rtlCol="0" anchor="ctr"/>
                <a:lstStyle/>
                <a:p>
                  <a:endParaRPr lang="en-US" sz="1557">
                    <a:latin typeface="Source Sans Pro Semibold" panose="020B0603030403020204" pitchFamily="34" charset="0"/>
                  </a:endParaRPr>
                </a:p>
              </p:txBody>
            </p:sp>
            <p:sp>
              <p:nvSpPr>
                <p:cNvPr id="40" name="Freeform: Shape 39">
                  <a:extLst>
                    <a:ext uri="{FF2B5EF4-FFF2-40B4-BE49-F238E27FC236}">
                      <a16:creationId xmlns:a16="http://schemas.microsoft.com/office/drawing/2014/main" id="{C12740F8-B135-4827-8E78-50D98D97867B}"/>
                    </a:ext>
                  </a:extLst>
                </p:cNvPr>
                <p:cNvSpPr/>
                <p:nvPr/>
              </p:nvSpPr>
              <p:spPr>
                <a:xfrm>
                  <a:off x="5025981" y="3598328"/>
                  <a:ext cx="161925" cy="200025"/>
                </a:xfrm>
                <a:custGeom>
                  <a:avLst/>
                  <a:gdLst>
                    <a:gd name="connsiteX0" fmla="*/ 159544 w 161925"/>
                    <a:gd name="connsiteY0" fmla="*/ 102394 h 200025"/>
                    <a:gd name="connsiteX1" fmla="*/ 83344 w 161925"/>
                    <a:gd name="connsiteY1" fmla="*/ 197644 h 200025"/>
                    <a:gd name="connsiteX2" fmla="*/ 7144 w 161925"/>
                    <a:gd name="connsiteY2" fmla="*/ 102394 h 200025"/>
                    <a:gd name="connsiteX3" fmla="*/ 83344 w 161925"/>
                    <a:gd name="connsiteY3" fmla="*/ 7144 h 200025"/>
                    <a:gd name="connsiteX4" fmla="*/ 159544 w 161925"/>
                    <a:gd name="connsiteY4" fmla="*/ 102394 h 20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200025">
                      <a:moveTo>
                        <a:pt x="159544" y="102394"/>
                      </a:moveTo>
                      <a:cubicBezTo>
                        <a:pt x="159544" y="154999"/>
                        <a:pt x="125428" y="197644"/>
                        <a:pt x="83344" y="197644"/>
                      </a:cubicBezTo>
                      <a:cubicBezTo>
                        <a:pt x="41260" y="197644"/>
                        <a:pt x="7144" y="154999"/>
                        <a:pt x="7144" y="102394"/>
                      </a:cubicBezTo>
                      <a:cubicBezTo>
                        <a:pt x="7144" y="49789"/>
                        <a:pt x="41260" y="7144"/>
                        <a:pt x="83344" y="7144"/>
                      </a:cubicBezTo>
                      <a:cubicBezTo>
                        <a:pt x="125428" y="7144"/>
                        <a:pt x="159544" y="49789"/>
                        <a:pt x="159544" y="102394"/>
                      </a:cubicBezTo>
                      <a:close/>
                    </a:path>
                  </a:pathLst>
                </a:custGeom>
                <a:grpFill/>
                <a:ln w="9525" cap="flat">
                  <a:noFill/>
                  <a:prstDash val="solid"/>
                  <a:miter/>
                </a:ln>
              </p:spPr>
              <p:txBody>
                <a:bodyPr rtlCol="0" anchor="ctr"/>
                <a:lstStyle/>
                <a:p>
                  <a:endParaRPr lang="en-US" sz="1557">
                    <a:latin typeface="Source Sans Pro Semibold" panose="020B0603030403020204" pitchFamily="34" charset="0"/>
                  </a:endParaRPr>
                </a:p>
              </p:txBody>
            </p:sp>
            <p:sp>
              <p:nvSpPr>
                <p:cNvPr id="41" name="Freeform: Shape 40">
                  <a:extLst>
                    <a:ext uri="{FF2B5EF4-FFF2-40B4-BE49-F238E27FC236}">
                      <a16:creationId xmlns:a16="http://schemas.microsoft.com/office/drawing/2014/main" id="{737BAC61-5615-412A-99D8-EA4FE882A9B8}"/>
                    </a:ext>
                  </a:extLst>
                </p:cNvPr>
                <p:cNvSpPr/>
                <p:nvPr/>
              </p:nvSpPr>
              <p:spPr>
                <a:xfrm>
                  <a:off x="4835481" y="3665003"/>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grpFill/>
                <a:ln w="9525" cap="flat">
                  <a:noFill/>
                  <a:prstDash val="solid"/>
                  <a:miter/>
                </a:ln>
              </p:spPr>
              <p:txBody>
                <a:bodyPr rtlCol="0" anchor="ctr"/>
                <a:lstStyle/>
                <a:p>
                  <a:endParaRPr lang="en-US" sz="1557">
                    <a:latin typeface="Source Sans Pro Semibold" panose="020B0603030403020204" pitchFamily="34" charset="0"/>
                  </a:endParaRPr>
                </a:p>
              </p:txBody>
            </p:sp>
            <p:sp>
              <p:nvSpPr>
                <p:cNvPr id="42" name="Freeform: Shape 41">
                  <a:extLst>
                    <a:ext uri="{FF2B5EF4-FFF2-40B4-BE49-F238E27FC236}">
                      <a16:creationId xmlns:a16="http://schemas.microsoft.com/office/drawing/2014/main" id="{BC284886-94EA-436A-AB7D-11E323AC71F9}"/>
                    </a:ext>
                  </a:extLst>
                </p:cNvPr>
                <p:cNvSpPr/>
                <p:nvPr/>
              </p:nvSpPr>
              <p:spPr>
                <a:xfrm>
                  <a:off x="5311731" y="3665003"/>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grpFill/>
                <a:ln w="9525" cap="flat">
                  <a:noFill/>
                  <a:prstDash val="solid"/>
                  <a:miter/>
                </a:ln>
              </p:spPr>
              <p:txBody>
                <a:bodyPr rtlCol="0" anchor="ctr"/>
                <a:lstStyle/>
                <a:p>
                  <a:endParaRPr lang="en-US" sz="1557">
                    <a:latin typeface="Source Sans Pro Semibold" panose="020B0603030403020204" pitchFamily="34" charset="0"/>
                  </a:endParaRPr>
                </a:p>
              </p:txBody>
            </p:sp>
            <p:sp>
              <p:nvSpPr>
                <p:cNvPr id="43" name="Freeform: Shape 42">
                  <a:extLst>
                    <a:ext uri="{FF2B5EF4-FFF2-40B4-BE49-F238E27FC236}">
                      <a16:creationId xmlns:a16="http://schemas.microsoft.com/office/drawing/2014/main" id="{BF19A918-218B-43A7-932E-0582764C4B66}"/>
                    </a:ext>
                  </a:extLst>
                </p:cNvPr>
                <p:cNvSpPr/>
                <p:nvPr/>
              </p:nvSpPr>
              <p:spPr>
                <a:xfrm>
                  <a:off x="4791666" y="3243998"/>
                  <a:ext cx="561975" cy="219075"/>
                </a:xfrm>
                <a:custGeom>
                  <a:avLst/>
                  <a:gdLst>
                    <a:gd name="connsiteX0" fmla="*/ 488156 w 561975"/>
                    <a:gd name="connsiteY0" fmla="*/ 82391 h 219075"/>
                    <a:gd name="connsiteX1" fmla="*/ 502444 w 561975"/>
                    <a:gd name="connsiteY1" fmla="*/ 118586 h 219075"/>
                    <a:gd name="connsiteX2" fmla="*/ 559594 w 561975"/>
                    <a:gd name="connsiteY2" fmla="*/ 107156 h 219075"/>
                    <a:gd name="connsiteX3" fmla="*/ 519589 w 561975"/>
                    <a:gd name="connsiteY3" fmla="*/ 7144 h 219075"/>
                    <a:gd name="connsiteX4" fmla="*/ 7144 w 561975"/>
                    <a:gd name="connsiteY4" fmla="*/ 216694 h 219075"/>
                    <a:gd name="connsiteX5" fmla="*/ 300514 w 561975"/>
                    <a:gd name="connsiteY5" fmla="*/ 158591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219075">
                      <a:moveTo>
                        <a:pt x="488156" y="82391"/>
                      </a:moveTo>
                      <a:lnTo>
                        <a:pt x="502444" y="118586"/>
                      </a:lnTo>
                      <a:lnTo>
                        <a:pt x="559594" y="107156"/>
                      </a:lnTo>
                      <a:lnTo>
                        <a:pt x="519589" y="7144"/>
                      </a:lnTo>
                      <a:lnTo>
                        <a:pt x="7144" y="216694"/>
                      </a:lnTo>
                      <a:lnTo>
                        <a:pt x="300514" y="158591"/>
                      </a:lnTo>
                      <a:close/>
                    </a:path>
                  </a:pathLst>
                </a:custGeom>
                <a:grpFill/>
                <a:ln w="9525" cap="flat">
                  <a:noFill/>
                  <a:prstDash val="solid"/>
                  <a:miter/>
                </a:ln>
              </p:spPr>
              <p:txBody>
                <a:bodyPr rtlCol="0" anchor="ctr"/>
                <a:lstStyle/>
                <a:p>
                  <a:endParaRPr lang="en-US" sz="1557">
                    <a:latin typeface="Source Sans Pro Semibold" panose="020B0603030403020204" pitchFamily="34" charset="0"/>
                  </a:endParaRPr>
                </a:p>
              </p:txBody>
            </p:sp>
            <p:sp>
              <p:nvSpPr>
                <p:cNvPr id="44" name="Freeform: Shape 43">
                  <a:extLst>
                    <a:ext uri="{FF2B5EF4-FFF2-40B4-BE49-F238E27FC236}">
                      <a16:creationId xmlns:a16="http://schemas.microsoft.com/office/drawing/2014/main" id="{E0737381-A6F3-4A4F-BF3C-FCFA6B8DD531}"/>
                    </a:ext>
                  </a:extLst>
                </p:cNvPr>
                <p:cNvSpPr/>
                <p:nvPr/>
              </p:nvSpPr>
              <p:spPr>
                <a:xfrm>
                  <a:off x="4930731" y="3367823"/>
                  <a:ext cx="514350" cy="104775"/>
                </a:xfrm>
                <a:custGeom>
                  <a:avLst/>
                  <a:gdLst>
                    <a:gd name="connsiteX0" fmla="*/ 299561 w 514350"/>
                    <a:gd name="connsiteY0" fmla="*/ 104299 h 104775"/>
                    <a:gd name="connsiteX1" fmla="*/ 450056 w 514350"/>
                    <a:gd name="connsiteY1" fmla="*/ 74771 h 104775"/>
                    <a:gd name="connsiteX2" fmla="*/ 456724 w 514350"/>
                    <a:gd name="connsiteY2" fmla="*/ 104299 h 104775"/>
                    <a:gd name="connsiteX3" fmla="*/ 514826 w 514350"/>
                    <a:gd name="connsiteY3" fmla="*/ 104299 h 104775"/>
                    <a:gd name="connsiteX4" fmla="*/ 495776 w 514350"/>
                    <a:gd name="connsiteY4" fmla="*/ 7144 h 104775"/>
                    <a:gd name="connsiteX5" fmla="*/ 7144 w 514350"/>
                    <a:gd name="connsiteY5" fmla="*/ 10429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50" h="104775">
                      <a:moveTo>
                        <a:pt x="299561" y="104299"/>
                      </a:moveTo>
                      <a:lnTo>
                        <a:pt x="450056" y="74771"/>
                      </a:lnTo>
                      <a:lnTo>
                        <a:pt x="456724" y="104299"/>
                      </a:lnTo>
                      <a:lnTo>
                        <a:pt x="514826" y="104299"/>
                      </a:lnTo>
                      <a:lnTo>
                        <a:pt x="495776" y="7144"/>
                      </a:lnTo>
                      <a:lnTo>
                        <a:pt x="7144" y="104299"/>
                      </a:lnTo>
                      <a:close/>
                    </a:path>
                  </a:pathLst>
                </a:custGeom>
                <a:grpFill/>
                <a:ln w="9525" cap="flat">
                  <a:noFill/>
                  <a:prstDash val="solid"/>
                  <a:miter/>
                </a:ln>
              </p:spPr>
              <p:txBody>
                <a:bodyPr rtlCol="0" anchor="ctr"/>
                <a:lstStyle/>
                <a:p>
                  <a:endParaRPr lang="en-US" sz="1557">
                    <a:latin typeface="Source Sans Pro Semibold" panose="020B0603030403020204" pitchFamily="34" charset="0"/>
                  </a:endParaRPr>
                </a:p>
              </p:txBody>
            </p:sp>
          </p:grpSp>
        </p:grpSp>
      </p:grpSp>
      <p:sp>
        <p:nvSpPr>
          <p:cNvPr id="54" name="Graphic 23" descr="Wallet">
            <a:extLst>
              <a:ext uri="{FF2B5EF4-FFF2-40B4-BE49-F238E27FC236}">
                <a16:creationId xmlns:a16="http://schemas.microsoft.com/office/drawing/2014/main" id="{677A17A9-8C30-4DE7-B965-7AD17CF2F61C}"/>
              </a:ext>
            </a:extLst>
          </p:cNvPr>
          <p:cNvSpPr/>
          <p:nvPr/>
        </p:nvSpPr>
        <p:spPr>
          <a:xfrm>
            <a:off x="6401398" y="2081370"/>
            <a:ext cx="747266" cy="624428"/>
          </a:xfrm>
          <a:custGeom>
            <a:avLst/>
            <a:gdLst>
              <a:gd name="connsiteX0" fmla="*/ 706597 w 846901"/>
              <a:gd name="connsiteY0" fmla="*/ 462968 h 707684"/>
              <a:gd name="connsiteX1" fmla="*/ 660191 w 846901"/>
              <a:gd name="connsiteY1" fmla="*/ 416562 h 707684"/>
              <a:gd name="connsiteX2" fmla="*/ 706597 w 846901"/>
              <a:gd name="connsiteY2" fmla="*/ 370157 h 707684"/>
              <a:gd name="connsiteX3" fmla="*/ 753002 w 846901"/>
              <a:gd name="connsiteY3" fmla="*/ 416562 h 707684"/>
              <a:gd name="connsiteX4" fmla="*/ 706597 w 846901"/>
              <a:gd name="connsiteY4" fmla="*/ 462968 h 707684"/>
              <a:gd name="connsiteX5" fmla="*/ 822611 w 846901"/>
              <a:gd name="connsiteY5" fmla="*/ 300548 h 707684"/>
              <a:gd name="connsiteX6" fmla="*/ 799408 w 846901"/>
              <a:gd name="connsiteY6" fmla="*/ 300548 h 707684"/>
              <a:gd name="connsiteX7" fmla="*/ 799408 w 846901"/>
              <a:gd name="connsiteY7" fmla="*/ 172933 h 707684"/>
              <a:gd name="connsiteX8" fmla="*/ 753002 w 846901"/>
              <a:gd name="connsiteY8" fmla="*/ 126528 h 707684"/>
              <a:gd name="connsiteX9" fmla="*/ 103325 w 846901"/>
              <a:gd name="connsiteY9" fmla="*/ 126528 h 707684"/>
              <a:gd name="connsiteX10" fmla="*/ 80122 w 846901"/>
              <a:gd name="connsiteY10" fmla="*/ 103325 h 707684"/>
              <a:gd name="connsiteX11" fmla="*/ 103325 w 846901"/>
              <a:gd name="connsiteY11" fmla="*/ 80122 h 707684"/>
              <a:gd name="connsiteX12" fmla="*/ 753002 w 846901"/>
              <a:gd name="connsiteY12" fmla="*/ 80122 h 707684"/>
              <a:gd name="connsiteX13" fmla="*/ 753002 w 846901"/>
              <a:gd name="connsiteY13" fmla="*/ 56919 h 707684"/>
              <a:gd name="connsiteX14" fmla="*/ 706597 w 846901"/>
              <a:gd name="connsiteY14" fmla="*/ 10514 h 707684"/>
              <a:gd name="connsiteX15" fmla="*/ 103325 w 846901"/>
              <a:gd name="connsiteY15" fmla="*/ 10514 h 707684"/>
              <a:gd name="connsiteX16" fmla="*/ 10514 w 846901"/>
              <a:gd name="connsiteY16" fmla="*/ 103325 h 707684"/>
              <a:gd name="connsiteX17" fmla="*/ 10514 w 846901"/>
              <a:gd name="connsiteY17" fmla="*/ 613786 h 707684"/>
              <a:gd name="connsiteX18" fmla="*/ 103325 w 846901"/>
              <a:gd name="connsiteY18" fmla="*/ 706597 h 707684"/>
              <a:gd name="connsiteX19" fmla="*/ 753002 w 846901"/>
              <a:gd name="connsiteY19" fmla="*/ 706597 h 707684"/>
              <a:gd name="connsiteX20" fmla="*/ 799408 w 846901"/>
              <a:gd name="connsiteY20" fmla="*/ 660191 h 707684"/>
              <a:gd name="connsiteX21" fmla="*/ 799408 w 846901"/>
              <a:gd name="connsiteY21" fmla="*/ 532576 h 707684"/>
              <a:gd name="connsiteX22" fmla="*/ 822611 w 846901"/>
              <a:gd name="connsiteY22" fmla="*/ 532576 h 707684"/>
              <a:gd name="connsiteX23" fmla="*/ 845814 w 846901"/>
              <a:gd name="connsiteY23" fmla="*/ 509373 h 707684"/>
              <a:gd name="connsiteX24" fmla="*/ 845814 w 846901"/>
              <a:gd name="connsiteY24" fmla="*/ 323751 h 707684"/>
              <a:gd name="connsiteX25" fmla="*/ 822611 w 846901"/>
              <a:gd name="connsiteY25" fmla="*/ 300548 h 70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6901" h="707684">
                <a:moveTo>
                  <a:pt x="706597" y="462968"/>
                </a:moveTo>
                <a:cubicBezTo>
                  <a:pt x="681074" y="462968"/>
                  <a:pt x="660191" y="442085"/>
                  <a:pt x="660191" y="416562"/>
                </a:cubicBezTo>
                <a:cubicBezTo>
                  <a:pt x="660191" y="391039"/>
                  <a:pt x="681074" y="370157"/>
                  <a:pt x="706597" y="370157"/>
                </a:cubicBezTo>
                <a:cubicBezTo>
                  <a:pt x="732120" y="370157"/>
                  <a:pt x="753002" y="391039"/>
                  <a:pt x="753002" y="416562"/>
                </a:cubicBezTo>
                <a:cubicBezTo>
                  <a:pt x="753002" y="442085"/>
                  <a:pt x="732120" y="462968"/>
                  <a:pt x="706597" y="462968"/>
                </a:cubicBezTo>
                <a:close/>
                <a:moveTo>
                  <a:pt x="822611" y="300548"/>
                </a:moveTo>
                <a:lnTo>
                  <a:pt x="799408" y="300548"/>
                </a:lnTo>
                <a:lnTo>
                  <a:pt x="799408" y="172933"/>
                </a:lnTo>
                <a:cubicBezTo>
                  <a:pt x="799408" y="147410"/>
                  <a:pt x="778525" y="126528"/>
                  <a:pt x="753002" y="126528"/>
                </a:cubicBezTo>
                <a:lnTo>
                  <a:pt x="103325" y="126528"/>
                </a:lnTo>
                <a:cubicBezTo>
                  <a:pt x="90563" y="126528"/>
                  <a:pt x="80122" y="116086"/>
                  <a:pt x="80122" y="103325"/>
                </a:cubicBezTo>
                <a:cubicBezTo>
                  <a:pt x="80122" y="90563"/>
                  <a:pt x="90563" y="80122"/>
                  <a:pt x="103325" y="80122"/>
                </a:cubicBezTo>
                <a:lnTo>
                  <a:pt x="753002" y="80122"/>
                </a:lnTo>
                <a:lnTo>
                  <a:pt x="753002" y="56919"/>
                </a:lnTo>
                <a:cubicBezTo>
                  <a:pt x="753002" y="31396"/>
                  <a:pt x="732120" y="10514"/>
                  <a:pt x="706597" y="10514"/>
                </a:cubicBezTo>
                <a:lnTo>
                  <a:pt x="103325" y="10514"/>
                </a:lnTo>
                <a:cubicBezTo>
                  <a:pt x="52279" y="10514"/>
                  <a:pt x="10514" y="52279"/>
                  <a:pt x="10514" y="103325"/>
                </a:cubicBezTo>
                <a:lnTo>
                  <a:pt x="10514" y="613786"/>
                </a:lnTo>
                <a:cubicBezTo>
                  <a:pt x="10514" y="664832"/>
                  <a:pt x="52279" y="706597"/>
                  <a:pt x="103325" y="706597"/>
                </a:cubicBezTo>
                <a:lnTo>
                  <a:pt x="753002" y="706597"/>
                </a:lnTo>
                <a:cubicBezTo>
                  <a:pt x="778525" y="706597"/>
                  <a:pt x="799408" y="685714"/>
                  <a:pt x="799408" y="660191"/>
                </a:cubicBezTo>
                <a:lnTo>
                  <a:pt x="799408" y="532576"/>
                </a:lnTo>
                <a:lnTo>
                  <a:pt x="822611" y="532576"/>
                </a:lnTo>
                <a:cubicBezTo>
                  <a:pt x="835372" y="532576"/>
                  <a:pt x="845814" y="522135"/>
                  <a:pt x="845814" y="509373"/>
                </a:cubicBezTo>
                <a:lnTo>
                  <a:pt x="845814" y="323751"/>
                </a:lnTo>
                <a:cubicBezTo>
                  <a:pt x="845814" y="310990"/>
                  <a:pt x="835372" y="300548"/>
                  <a:pt x="822611" y="300548"/>
                </a:cubicBezTo>
                <a:close/>
              </a:path>
            </a:pathLst>
          </a:custGeom>
          <a:solidFill>
            <a:srgbClr val="DE7131"/>
          </a:solidFill>
          <a:ln w="11509" cap="flat">
            <a:noFill/>
            <a:prstDash val="solid"/>
            <a:miter/>
          </a:ln>
        </p:spPr>
        <p:txBody>
          <a:bodyPr rtlCol="0" anchor="ctr"/>
          <a:lstStyle/>
          <a:p>
            <a:endParaRPr lang="en-US" sz="1557">
              <a:latin typeface="+mj-lt"/>
            </a:endParaRPr>
          </a:p>
        </p:txBody>
      </p:sp>
      <p:sp>
        <p:nvSpPr>
          <p:cNvPr id="56" name="Arrow: Right 55">
            <a:extLst>
              <a:ext uri="{FF2B5EF4-FFF2-40B4-BE49-F238E27FC236}">
                <a16:creationId xmlns:a16="http://schemas.microsoft.com/office/drawing/2014/main" id="{495468AB-D467-4EEA-B06E-858BE0474B65}"/>
              </a:ext>
            </a:extLst>
          </p:cNvPr>
          <p:cNvSpPr/>
          <p:nvPr/>
        </p:nvSpPr>
        <p:spPr bwMode="auto">
          <a:xfrm>
            <a:off x="5681593" y="4890721"/>
            <a:ext cx="564776" cy="564776"/>
          </a:xfrm>
          <a:prstGeom prst="rightArrow">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99320"/>
            <a:r>
              <a:rPr lang="en-US" sz="1412" dirty="0">
                <a:latin typeface="+mj-lt"/>
                <a:ea typeface="ＭＳ Ｐゴシック" charset="0"/>
                <a:cs typeface="ＭＳ Ｐゴシック" charset="0"/>
              </a:rPr>
              <a:t>then</a:t>
            </a:r>
          </a:p>
        </p:txBody>
      </p:sp>
      <p:grpSp>
        <p:nvGrpSpPr>
          <p:cNvPr id="7" name="Group 6">
            <a:extLst>
              <a:ext uri="{FF2B5EF4-FFF2-40B4-BE49-F238E27FC236}">
                <a16:creationId xmlns:a16="http://schemas.microsoft.com/office/drawing/2014/main" id="{37548EE0-F2F5-4AE0-A420-E3D3BAEB97EA}"/>
              </a:ext>
            </a:extLst>
          </p:cNvPr>
          <p:cNvGrpSpPr/>
          <p:nvPr/>
        </p:nvGrpSpPr>
        <p:grpSpPr>
          <a:xfrm>
            <a:off x="6431178" y="3495300"/>
            <a:ext cx="747266" cy="624428"/>
            <a:chOff x="4610824" y="5628969"/>
            <a:chExt cx="846901" cy="707685"/>
          </a:xfrm>
        </p:grpSpPr>
        <p:sp>
          <p:nvSpPr>
            <p:cNvPr id="57" name="Graphic 23" descr="Wallet">
              <a:extLst>
                <a:ext uri="{FF2B5EF4-FFF2-40B4-BE49-F238E27FC236}">
                  <a16:creationId xmlns:a16="http://schemas.microsoft.com/office/drawing/2014/main" id="{6FA6B329-3650-46DF-90A4-9F7B552F0797}"/>
                </a:ext>
              </a:extLst>
            </p:cNvPr>
            <p:cNvSpPr/>
            <p:nvPr/>
          </p:nvSpPr>
          <p:spPr>
            <a:xfrm>
              <a:off x="4610824" y="5628969"/>
              <a:ext cx="846901" cy="707685"/>
            </a:xfrm>
            <a:custGeom>
              <a:avLst/>
              <a:gdLst>
                <a:gd name="connsiteX0" fmla="*/ 706597 w 846901"/>
                <a:gd name="connsiteY0" fmla="*/ 462968 h 707684"/>
                <a:gd name="connsiteX1" fmla="*/ 660191 w 846901"/>
                <a:gd name="connsiteY1" fmla="*/ 416562 h 707684"/>
                <a:gd name="connsiteX2" fmla="*/ 706597 w 846901"/>
                <a:gd name="connsiteY2" fmla="*/ 370157 h 707684"/>
                <a:gd name="connsiteX3" fmla="*/ 753002 w 846901"/>
                <a:gd name="connsiteY3" fmla="*/ 416562 h 707684"/>
                <a:gd name="connsiteX4" fmla="*/ 706597 w 846901"/>
                <a:gd name="connsiteY4" fmla="*/ 462968 h 707684"/>
                <a:gd name="connsiteX5" fmla="*/ 822611 w 846901"/>
                <a:gd name="connsiteY5" fmla="*/ 300548 h 707684"/>
                <a:gd name="connsiteX6" fmla="*/ 799408 w 846901"/>
                <a:gd name="connsiteY6" fmla="*/ 300548 h 707684"/>
                <a:gd name="connsiteX7" fmla="*/ 799408 w 846901"/>
                <a:gd name="connsiteY7" fmla="*/ 172933 h 707684"/>
                <a:gd name="connsiteX8" fmla="*/ 753002 w 846901"/>
                <a:gd name="connsiteY8" fmla="*/ 126528 h 707684"/>
                <a:gd name="connsiteX9" fmla="*/ 103325 w 846901"/>
                <a:gd name="connsiteY9" fmla="*/ 126528 h 707684"/>
                <a:gd name="connsiteX10" fmla="*/ 80122 w 846901"/>
                <a:gd name="connsiteY10" fmla="*/ 103325 h 707684"/>
                <a:gd name="connsiteX11" fmla="*/ 103325 w 846901"/>
                <a:gd name="connsiteY11" fmla="*/ 80122 h 707684"/>
                <a:gd name="connsiteX12" fmla="*/ 753002 w 846901"/>
                <a:gd name="connsiteY12" fmla="*/ 80122 h 707684"/>
                <a:gd name="connsiteX13" fmla="*/ 753002 w 846901"/>
                <a:gd name="connsiteY13" fmla="*/ 56919 h 707684"/>
                <a:gd name="connsiteX14" fmla="*/ 706597 w 846901"/>
                <a:gd name="connsiteY14" fmla="*/ 10514 h 707684"/>
                <a:gd name="connsiteX15" fmla="*/ 103325 w 846901"/>
                <a:gd name="connsiteY15" fmla="*/ 10514 h 707684"/>
                <a:gd name="connsiteX16" fmla="*/ 10514 w 846901"/>
                <a:gd name="connsiteY16" fmla="*/ 103325 h 707684"/>
                <a:gd name="connsiteX17" fmla="*/ 10514 w 846901"/>
                <a:gd name="connsiteY17" fmla="*/ 613786 h 707684"/>
                <a:gd name="connsiteX18" fmla="*/ 103325 w 846901"/>
                <a:gd name="connsiteY18" fmla="*/ 706597 h 707684"/>
                <a:gd name="connsiteX19" fmla="*/ 753002 w 846901"/>
                <a:gd name="connsiteY19" fmla="*/ 706597 h 707684"/>
                <a:gd name="connsiteX20" fmla="*/ 799408 w 846901"/>
                <a:gd name="connsiteY20" fmla="*/ 660191 h 707684"/>
                <a:gd name="connsiteX21" fmla="*/ 799408 w 846901"/>
                <a:gd name="connsiteY21" fmla="*/ 532576 h 707684"/>
                <a:gd name="connsiteX22" fmla="*/ 822611 w 846901"/>
                <a:gd name="connsiteY22" fmla="*/ 532576 h 707684"/>
                <a:gd name="connsiteX23" fmla="*/ 845814 w 846901"/>
                <a:gd name="connsiteY23" fmla="*/ 509373 h 707684"/>
                <a:gd name="connsiteX24" fmla="*/ 845814 w 846901"/>
                <a:gd name="connsiteY24" fmla="*/ 323751 h 707684"/>
                <a:gd name="connsiteX25" fmla="*/ 822611 w 846901"/>
                <a:gd name="connsiteY25" fmla="*/ 300548 h 70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6901" h="707684">
                  <a:moveTo>
                    <a:pt x="706597" y="462968"/>
                  </a:moveTo>
                  <a:cubicBezTo>
                    <a:pt x="681074" y="462968"/>
                    <a:pt x="660191" y="442085"/>
                    <a:pt x="660191" y="416562"/>
                  </a:cubicBezTo>
                  <a:cubicBezTo>
                    <a:pt x="660191" y="391039"/>
                    <a:pt x="681074" y="370157"/>
                    <a:pt x="706597" y="370157"/>
                  </a:cubicBezTo>
                  <a:cubicBezTo>
                    <a:pt x="732120" y="370157"/>
                    <a:pt x="753002" y="391039"/>
                    <a:pt x="753002" y="416562"/>
                  </a:cubicBezTo>
                  <a:cubicBezTo>
                    <a:pt x="753002" y="442085"/>
                    <a:pt x="732120" y="462968"/>
                    <a:pt x="706597" y="462968"/>
                  </a:cubicBezTo>
                  <a:close/>
                  <a:moveTo>
                    <a:pt x="822611" y="300548"/>
                  </a:moveTo>
                  <a:lnTo>
                    <a:pt x="799408" y="300548"/>
                  </a:lnTo>
                  <a:lnTo>
                    <a:pt x="799408" y="172933"/>
                  </a:lnTo>
                  <a:cubicBezTo>
                    <a:pt x="799408" y="147410"/>
                    <a:pt x="778525" y="126528"/>
                    <a:pt x="753002" y="126528"/>
                  </a:cubicBezTo>
                  <a:lnTo>
                    <a:pt x="103325" y="126528"/>
                  </a:lnTo>
                  <a:cubicBezTo>
                    <a:pt x="90563" y="126528"/>
                    <a:pt x="80122" y="116086"/>
                    <a:pt x="80122" y="103325"/>
                  </a:cubicBezTo>
                  <a:cubicBezTo>
                    <a:pt x="80122" y="90563"/>
                    <a:pt x="90563" y="80122"/>
                    <a:pt x="103325" y="80122"/>
                  </a:cubicBezTo>
                  <a:lnTo>
                    <a:pt x="753002" y="80122"/>
                  </a:lnTo>
                  <a:lnTo>
                    <a:pt x="753002" y="56919"/>
                  </a:lnTo>
                  <a:cubicBezTo>
                    <a:pt x="753002" y="31396"/>
                    <a:pt x="732120" y="10514"/>
                    <a:pt x="706597" y="10514"/>
                  </a:cubicBezTo>
                  <a:lnTo>
                    <a:pt x="103325" y="10514"/>
                  </a:lnTo>
                  <a:cubicBezTo>
                    <a:pt x="52279" y="10514"/>
                    <a:pt x="10514" y="52279"/>
                    <a:pt x="10514" y="103325"/>
                  </a:cubicBezTo>
                  <a:lnTo>
                    <a:pt x="10514" y="613786"/>
                  </a:lnTo>
                  <a:cubicBezTo>
                    <a:pt x="10514" y="664832"/>
                    <a:pt x="52279" y="706597"/>
                    <a:pt x="103325" y="706597"/>
                  </a:cubicBezTo>
                  <a:lnTo>
                    <a:pt x="753002" y="706597"/>
                  </a:lnTo>
                  <a:cubicBezTo>
                    <a:pt x="778525" y="706597"/>
                    <a:pt x="799408" y="685714"/>
                    <a:pt x="799408" y="660191"/>
                  </a:cubicBezTo>
                  <a:lnTo>
                    <a:pt x="799408" y="532576"/>
                  </a:lnTo>
                  <a:lnTo>
                    <a:pt x="822611" y="532576"/>
                  </a:lnTo>
                  <a:cubicBezTo>
                    <a:pt x="835372" y="532576"/>
                    <a:pt x="845814" y="522135"/>
                    <a:pt x="845814" y="509373"/>
                  </a:cubicBezTo>
                  <a:lnTo>
                    <a:pt x="845814" y="323751"/>
                  </a:lnTo>
                  <a:cubicBezTo>
                    <a:pt x="845814" y="310990"/>
                    <a:pt x="835372" y="300548"/>
                    <a:pt x="822611" y="300548"/>
                  </a:cubicBezTo>
                  <a:close/>
                </a:path>
              </a:pathLst>
            </a:custGeom>
            <a:solidFill>
              <a:srgbClr val="00B2F7"/>
            </a:solidFill>
            <a:ln w="11509" cap="flat">
              <a:noFill/>
              <a:prstDash val="solid"/>
              <a:miter/>
            </a:ln>
          </p:spPr>
          <p:txBody>
            <a:bodyPr rtlCol="0" anchor="ctr"/>
            <a:lstStyle/>
            <a:p>
              <a:endParaRPr lang="en-US" sz="800">
                <a:latin typeface="Source Sans Pro Semibold" panose="020B0603030403020204" pitchFamily="34" charset="0"/>
              </a:endParaRPr>
            </a:p>
          </p:txBody>
        </p:sp>
        <p:sp>
          <p:nvSpPr>
            <p:cNvPr id="59" name="Arrow: Right 58">
              <a:extLst>
                <a:ext uri="{FF2B5EF4-FFF2-40B4-BE49-F238E27FC236}">
                  <a16:creationId xmlns:a16="http://schemas.microsoft.com/office/drawing/2014/main" id="{1FED2C19-8166-4909-BF24-276D6E51DBAC}"/>
                </a:ext>
              </a:extLst>
            </p:cNvPr>
            <p:cNvSpPr/>
            <p:nvPr/>
          </p:nvSpPr>
          <p:spPr bwMode="auto">
            <a:xfrm rot="5400000">
              <a:off x="4851394" y="5698477"/>
              <a:ext cx="365760" cy="484632"/>
            </a:xfrm>
            <a:prstGeom prst="rightArrow">
              <a:avLst>
                <a:gd name="adj1" fmla="val 50000"/>
                <a:gd name="adj2" fmla="val 50000"/>
              </a:avLst>
            </a:prstGeom>
            <a:solidFill>
              <a:srgbClr val="CEF3FF"/>
            </a:solidFill>
            <a:ln w="9525" cap="flat" cmpd="sng" algn="ctr">
              <a:solidFill>
                <a:srgbClr val="00B2F7"/>
              </a:solidFill>
              <a:prstDash val="solid"/>
              <a:round/>
              <a:headEnd type="none" w="med" len="med"/>
              <a:tailEnd type="none" w="med" len="med"/>
            </a:ln>
            <a:effectLst/>
          </p:spPr>
          <p:txBody>
            <a:bodyPr vert="horz" wrap="square" lIns="80682" tIns="40341" rIns="80682" bIns="0" numCol="1" rtlCol="0" anchor="t" anchorCtr="0" compatLnSpc="1">
              <a:prstTxWarp prst="textNoShape">
                <a:avLst/>
              </a:prstTxWarp>
            </a:bodyPr>
            <a:lstStyle/>
            <a:p>
              <a:pPr algn="l" defTabSz="899320"/>
              <a:endParaRPr lang="en-US" sz="800" dirty="0">
                <a:latin typeface="Source Sans Pro Semibold" panose="020B0603030403020204" pitchFamily="34" charset="0"/>
                <a:ea typeface="ＭＳ Ｐゴシック" charset="0"/>
                <a:cs typeface="ＭＳ Ｐゴシック" charset="0"/>
              </a:endParaRPr>
            </a:p>
          </p:txBody>
        </p:sp>
        <p:sp>
          <p:nvSpPr>
            <p:cNvPr id="60" name="TextBox 59">
              <a:extLst>
                <a:ext uri="{FF2B5EF4-FFF2-40B4-BE49-F238E27FC236}">
                  <a16:creationId xmlns:a16="http://schemas.microsoft.com/office/drawing/2014/main" id="{1A43E622-84D0-421C-9FF9-1EAE0F4F49CA}"/>
                </a:ext>
              </a:extLst>
            </p:cNvPr>
            <p:cNvSpPr txBox="1"/>
            <p:nvPr/>
          </p:nvSpPr>
          <p:spPr>
            <a:xfrm>
              <a:off x="4820627" y="5868395"/>
              <a:ext cx="427296" cy="244170"/>
            </a:xfrm>
            <a:prstGeom prst="rect">
              <a:avLst/>
            </a:prstGeom>
            <a:noFill/>
          </p:spPr>
          <p:txBody>
            <a:bodyPr wrap="none" rtlCol="0">
              <a:spAutoFit/>
            </a:bodyPr>
            <a:lstStyle/>
            <a:p>
              <a:r>
                <a:rPr lang="en-US" sz="800" dirty="0">
                  <a:latin typeface="Source Sans Pro Semibold" panose="020B0603030403020204" pitchFamily="34" charset="0"/>
                </a:rPr>
                <a:t>10%</a:t>
              </a:r>
            </a:p>
          </p:txBody>
        </p:sp>
      </p:grpSp>
      <p:grpSp>
        <p:nvGrpSpPr>
          <p:cNvPr id="6" name="Group 5">
            <a:extLst>
              <a:ext uri="{FF2B5EF4-FFF2-40B4-BE49-F238E27FC236}">
                <a16:creationId xmlns:a16="http://schemas.microsoft.com/office/drawing/2014/main" id="{F4190915-ABB0-43A3-9EBD-6718FA4FBB15}"/>
              </a:ext>
            </a:extLst>
          </p:cNvPr>
          <p:cNvGrpSpPr/>
          <p:nvPr/>
        </p:nvGrpSpPr>
        <p:grpSpPr>
          <a:xfrm>
            <a:off x="6431178" y="4596834"/>
            <a:ext cx="747266" cy="839519"/>
            <a:chOff x="7364825" y="5385199"/>
            <a:chExt cx="846901" cy="951455"/>
          </a:xfrm>
        </p:grpSpPr>
        <p:sp>
          <p:nvSpPr>
            <p:cNvPr id="58" name="Graphic 23" descr="Wallet">
              <a:extLst>
                <a:ext uri="{FF2B5EF4-FFF2-40B4-BE49-F238E27FC236}">
                  <a16:creationId xmlns:a16="http://schemas.microsoft.com/office/drawing/2014/main" id="{F269D0B6-7C99-45B9-B2FB-0FB36764A9C5}"/>
                </a:ext>
              </a:extLst>
            </p:cNvPr>
            <p:cNvSpPr/>
            <p:nvPr/>
          </p:nvSpPr>
          <p:spPr>
            <a:xfrm>
              <a:off x="7364825" y="5628969"/>
              <a:ext cx="846901" cy="707685"/>
            </a:xfrm>
            <a:custGeom>
              <a:avLst/>
              <a:gdLst>
                <a:gd name="connsiteX0" fmla="*/ 706597 w 846901"/>
                <a:gd name="connsiteY0" fmla="*/ 462968 h 707684"/>
                <a:gd name="connsiteX1" fmla="*/ 660191 w 846901"/>
                <a:gd name="connsiteY1" fmla="*/ 416562 h 707684"/>
                <a:gd name="connsiteX2" fmla="*/ 706597 w 846901"/>
                <a:gd name="connsiteY2" fmla="*/ 370157 h 707684"/>
                <a:gd name="connsiteX3" fmla="*/ 753002 w 846901"/>
                <a:gd name="connsiteY3" fmla="*/ 416562 h 707684"/>
                <a:gd name="connsiteX4" fmla="*/ 706597 w 846901"/>
                <a:gd name="connsiteY4" fmla="*/ 462968 h 707684"/>
                <a:gd name="connsiteX5" fmla="*/ 822611 w 846901"/>
                <a:gd name="connsiteY5" fmla="*/ 300548 h 707684"/>
                <a:gd name="connsiteX6" fmla="*/ 799408 w 846901"/>
                <a:gd name="connsiteY6" fmla="*/ 300548 h 707684"/>
                <a:gd name="connsiteX7" fmla="*/ 799408 w 846901"/>
                <a:gd name="connsiteY7" fmla="*/ 172933 h 707684"/>
                <a:gd name="connsiteX8" fmla="*/ 753002 w 846901"/>
                <a:gd name="connsiteY8" fmla="*/ 126528 h 707684"/>
                <a:gd name="connsiteX9" fmla="*/ 103325 w 846901"/>
                <a:gd name="connsiteY9" fmla="*/ 126528 h 707684"/>
                <a:gd name="connsiteX10" fmla="*/ 80122 w 846901"/>
                <a:gd name="connsiteY10" fmla="*/ 103325 h 707684"/>
                <a:gd name="connsiteX11" fmla="*/ 103325 w 846901"/>
                <a:gd name="connsiteY11" fmla="*/ 80122 h 707684"/>
                <a:gd name="connsiteX12" fmla="*/ 753002 w 846901"/>
                <a:gd name="connsiteY12" fmla="*/ 80122 h 707684"/>
                <a:gd name="connsiteX13" fmla="*/ 753002 w 846901"/>
                <a:gd name="connsiteY13" fmla="*/ 56919 h 707684"/>
                <a:gd name="connsiteX14" fmla="*/ 706597 w 846901"/>
                <a:gd name="connsiteY14" fmla="*/ 10514 h 707684"/>
                <a:gd name="connsiteX15" fmla="*/ 103325 w 846901"/>
                <a:gd name="connsiteY15" fmla="*/ 10514 h 707684"/>
                <a:gd name="connsiteX16" fmla="*/ 10514 w 846901"/>
                <a:gd name="connsiteY16" fmla="*/ 103325 h 707684"/>
                <a:gd name="connsiteX17" fmla="*/ 10514 w 846901"/>
                <a:gd name="connsiteY17" fmla="*/ 613786 h 707684"/>
                <a:gd name="connsiteX18" fmla="*/ 103325 w 846901"/>
                <a:gd name="connsiteY18" fmla="*/ 706597 h 707684"/>
                <a:gd name="connsiteX19" fmla="*/ 753002 w 846901"/>
                <a:gd name="connsiteY19" fmla="*/ 706597 h 707684"/>
                <a:gd name="connsiteX20" fmla="*/ 799408 w 846901"/>
                <a:gd name="connsiteY20" fmla="*/ 660191 h 707684"/>
                <a:gd name="connsiteX21" fmla="*/ 799408 w 846901"/>
                <a:gd name="connsiteY21" fmla="*/ 532576 h 707684"/>
                <a:gd name="connsiteX22" fmla="*/ 822611 w 846901"/>
                <a:gd name="connsiteY22" fmla="*/ 532576 h 707684"/>
                <a:gd name="connsiteX23" fmla="*/ 845814 w 846901"/>
                <a:gd name="connsiteY23" fmla="*/ 509373 h 707684"/>
                <a:gd name="connsiteX24" fmla="*/ 845814 w 846901"/>
                <a:gd name="connsiteY24" fmla="*/ 323751 h 707684"/>
                <a:gd name="connsiteX25" fmla="*/ 822611 w 846901"/>
                <a:gd name="connsiteY25" fmla="*/ 300548 h 70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6901" h="707684">
                  <a:moveTo>
                    <a:pt x="706597" y="462968"/>
                  </a:moveTo>
                  <a:cubicBezTo>
                    <a:pt x="681074" y="462968"/>
                    <a:pt x="660191" y="442085"/>
                    <a:pt x="660191" y="416562"/>
                  </a:cubicBezTo>
                  <a:cubicBezTo>
                    <a:pt x="660191" y="391039"/>
                    <a:pt x="681074" y="370157"/>
                    <a:pt x="706597" y="370157"/>
                  </a:cubicBezTo>
                  <a:cubicBezTo>
                    <a:pt x="732120" y="370157"/>
                    <a:pt x="753002" y="391039"/>
                    <a:pt x="753002" y="416562"/>
                  </a:cubicBezTo>
                  <a:cubicBezTo>
                    <a:pt x="753002" y="442085"/>
                    <a:pt x="732120" y="462968"/>
                    <a:pt x="706597" y="462968"/>
                  </a:cubicBezTo>
                  <a:close/>
                  <a:moveTo>
                    <a:pt x="822611" y="300548"/>
                  </a:moveTo>
                  <a:lnTo>
                    <a:pt x="799408" y="300548"/>
                  </a:lnTo>
                  <a:lnTo>
                    <a:pt x="799408" y="172933"/>
                  </a:lnTo>
                  <a:cubicBezTo>
                    <a:pt x="799408" y="147410"/>
                    <a:pt x="778525" y="126528"/>
                    <a:pt x="753002" y="126528"/>
                  </a:cubicBezTo>
                  <a:lnTo>
                    <a:pt x="103325" y="126528"/>
                  </a:lnTo>
                  <a:cubicBezTo>
                    <a:pt x="90563" y="126528"/>
                    <a:pt x="80122" y="116086"/>
                    <a:pt x="80122" y="103325"/>
                  </a:cubicBezTo>
                  <a:cubicBezTo>
                    <a:pt x="80122" y="90563"/>
                    <a:pt x="90563" y="80122"/>
                    <a:pt x="103325" y="80122"/>
                  </a:cubicBezTo>
                  <a:lnTo>
                    <a:pt x="753002" y="80122"/>
                  </a:lnTo>
                  <a:lnTo>
                    <a:pt x="753002" y="56919"/>
                  </a:lnTo>
                  <a:cubicBezTo>
                    <a:pt x="753002" y="31396"/>
                    <a:pt x="732120" y="10514"/>
                    <a:pt x="706597" y="10514"/>
                  </a:cubicBezTo>
                  <a:lnTo>
                    <a:pt x="103325" y="10514"/>
                  </a:lnTo>
                  <a:cubicBezTo>
                    <a:pt x="52279" y="10514"/>
                    <a:pt x="10514" y="52279"/>
                    <a:pt x="10514" y="103325"/>
                  </a:cubicBezTo>
                  <a:lnTo>
                    <a:pt x="10514" y="613786"/>
                  </a:lnTo>
                  <a:cubicBezTo>
                    <a:pt x="10514" y="664832"/>
                    <a:pt x="52279" y="706597"/>
                    <a:pt x="103325" y="706597"/>
                  </a:cubicBezTo>
                  <a:lnTo>
                    <a:pt x="753002" y="706597"/>
                  </a:lnTo>
                  <a:cubicBezTo>
                    <a:pt x="778525" y="706597"/>
                    <a:pt x="799408" y="685714"/>
                    <a:pt x="799408" y="660191"/>
                  </a:cubicBezTo>
                  <a:lnTo>
                    <a:pt x="799408" y="532576"/>
                  </a:lnTo>
                  <a:lnTo>
                    <a:pt x="822611" y="532576"/>
                  </a:lnTo>
                  <a:cubicBezTo>
                    <a:pt x="835372" y="532576"/>
                    <a:pt x="845814" y="522135"/>
                    <a:pt x="845814" y="509373"/>
                  </a:cubicBezTo>
                  <a:lnTo>
                    <a:pt x="845814" y="323751"/>
                  </a:lnTo>
                  <a:cubicBezTo>
                    <a:pt x="845814" y="310990"/>
                    <a:pt x="835372" y="300548"/>
                    <a:pt x="822611" y="300548"/>
                  </a:cubicBezTo>
                  <a:close/>
                </a:path>
              </a:pathLst>
            </a:custGeom>
            <a:solidFill>
              <a:srgbClr val="395584"/>
            </a:solidFill>
            <a:ln w="11509" cap="flat">
              <a:noFill/>
              <a:prstDash val="solid"/>
              <a:miter/>
            </a:ln>
          </p:spPr>
          <p:txBody>
            <a:bodyPr rtlCol="0" anchor="ctr"/>
            <a:lstStyle/>
            <a:p>
              <a:endParaRPr lang="en-US" sz="800">
                <a:latin typeface="Source Sans Pro Semibold" panose="020B0603030403020204" pitchFamily="34" charset="0"/>
              </a:endParaRPr>
            </a:p>
          </p:txBody>
        </p:sp>
        <p:grpSp>
          <p:nvGrpSpPr>
            <p:cNvPr id="3" name="Group 2">
              <a:extLst>
                <a:ext uri="{FF2B5EF4-FFF2-40B4-BE49-F238E27FC236}">
                  <a16:creationId xmlns:a16="http://schemas.microsoft.com/office/drawing/2014/main" id="{1325C3A0-13BC-40CD-9593-A29CB49F9054}"/>
                </a:ext>
              </a:extLst>
            </p:cNvPr>
            <p:cNvGrpSpPr/>
            <p:nvPr/>
          </p:nvGrpSpPr>
          <p:grpSpPr>
            <a:xfrm>
              <a:off x="7545959" y="5385199"/>
              <a:ext cx="484632" cy="365760"/>
              <a:chOff x="7545959" y="5419924"/>
              <a:chExt cx="484632" cy="365760"/>
            </a:xfrm>
          </p:grpSpPr>
          <p:sp>
            <p:nvSpPr>
              <p:cNvPr id="61" name="Arrow: Right 60">
                <a:extLst>
                  <a:ext uri="{FF2B5EF4-FFF2-40B4-BE49-F238E27FC236}">
                    <a16:creationId xmlns:a16="http://schemas.microsoft.com/office/drawing/2014/main" id="{6692406F-96FC-4FCE-9AB4-53976C6B0900}"/>
                  </a:ext>
                </a:extLst>
              </p:cNvPr>
              <p:cNvSpPr/>
              <p:nvPr/>
            </p:nvSpPr>
            <p:spPr bwMode="auto">
              <a:xfrm rot="16200000" flipV="1">
                <a:off x="7605395" y="5360488"/>
                <a:ext cx="365760" cy="484632"/>
              </a:xfrm>
              <a:prstGeom prst="rightArrow">
                <a:avLst>
                  <a:gd name="adj1" fmla="val 50000"/>
                  <a:gd name="adj2" fmla="val 50000"/>
                </a:avLst>
              </a:prstGeom>
              <a:solidFill>
                <a:srgbClr val="D6DFE7"/>
              </a:solidFill>
              <a:ln w="9525" cap="flat" cmpd="sng" algn="ctr">
                <a:solidFill>
                  <a:srgbClr val="395584"/>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sz="800" dirty="0">
                  <a:latin typeface="Source Sans Pro Semibold" panose="020B0603030403020204" pitchFamily="34" charset="0"/>
                  <a:ea typeface="ＭＳ Ｐゴシック" charset="0"/>
                  <a:cs typeface="ＭＳ Ｐゴシック" charset="0"/>
                </a:endParaRPr>
              </a:p>
            </p:txBody>
          </p:sp>
          <p:sp>
            <p:nvSpPr>
              <p:cNvPr id="62" name="TextBox 61">
                <a:extLst>
                  <a:ext uri="{FF2B5EF4-FFF2-40B4-BE49-F238E27FC236}">
                    <a16:creationId xmlns:a16="http://schemas.microsoft.com/office/drawing/2014/main" id="{AB22F7D6-A752-4793-8DEC-3AD1C1350B5D}"/>
                  </a:ext>
                </a:extLst>
              </p:cNvPr>
              <p:cNvSpPr txBox="1"/>
              <p:nvPr/>
            </p:nvSpPr>
            <p:spPr>
              <a:xfrm>
                <a:off x="7574628" y="5443208"/>
                <a:ext cx="427296" cy="244170"/>
              </a:xfrm>
              <a:prstGeom prst="rect">
                <a:avLst/>
              </a:prstGeom>
              <a:noFill/>
            </p:spPr>
            <p:txBody>
              <a:bodyPr wrap="none" rtlCol="0">
                <a:spAutoFit/>
              </a:bodyPr>
              <a:lstStyle/>
              <a:p>
                <a:r>
                  <a:rPr lang="en-US" sz="800" dirty="0">
                    <a:latin typeface="Source Sans Pro Semibold" panose="020B0603030403020204" pitchFamily="34" charset="0"/>
                  </a:rPr>
                  <a:t>10%</a:t>
                </a:r>
              </a:p>
            </p:txBody>
          </p:sp>
        </p:grpSp>
      </p:grpSp>
      <p:sp>
        <p:nvSpPr>
          <p:cNvPr id="49" name="Arrow: Right 48">
            <a:extLst>
              <a:ext uri="{FF2B5EF4-FFF2-40B4-BE49-F238E27FC236}">
                <a16:creationId xmlns:a16="http://schemas.microsoft.com/office/drawing/2014/main" id="{0A0EDF72-146B-4569-B964-61AE7497EC95}"/>
              </a:ext>
            </a:extLst>
          </p:cNvPr>
          <p:cNvSpPr/>
          <p:nvPr/>
        </p:nvSpPr>
        <p:spPr bwMode="auto">
          <a:xfrm>
            <a:off x="5681593" y="3525125"/>
            <a:ext cx="564776" cy="564776"/>
          </a:xfrm>
          <a:prstGeom prst="rightArrow">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99320"/>
            <a:r>
              <a:rPr lang="en-US" sz="1412" dirty="0">
                <a:latin typeface="+mj-lt"/>
                <a:ea typeface="ＭＳ Ｐゴシック" charset="0"/>
                <a:cs typeface="ＭＳ Ｐゴシック" charset="0"/>
              </a:rPr>
              <a:t>then</a:t>
            </a:r>
          </a:p>
        </p:txBody>
      </p:sp>
      <p:sp>
        <p:nvSpPr>
          <p:cNvPr id="63" name="Arrow: Right 62">
            <a:extLst>
              <a:ext uri="{FF2B5EF4-FFF2-40B4-BE49-F238E27FC236}">
                <a16:creationId xmlns:a16="http://schemas.microsoft.com/office/drawing/2014/main" id="{8A2C204E-AAEC-41DB-B055-645572C2BAE9}"/>
              </a:ext>
            </a:extLst>
          </p:cNvPr>
          <p:cNvSpPr/>
          <p:nvPr/>
        </p:nvSpPr>
        <p:spPr bwMode="auto">
          <a:xfrm>
            <a:off x="5681593" y="2159848"/>
            <a:ext cx="564776" cy="564776"/>
          </a:xfrm>
          <a:prstGeom prst="rightArrow">
            <a:avLst/>
          </a:prstGeom>
          <a:solidFill>
            <a:schemeClr val="bg1">
              <a:lumMod val="40000"/>
              <a:lumOff val="6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defTabSz="899320"/>
            <a:r>
              <a:rPr lang="en-US" sz="1412" dirty="0">
                <a:latin typeface="+mj-lt"/>
                <a:ea typeface="ＭＳ Ｐゴシック" charset="0"/>
                <a:cs typeface="ＭＳ Ｐゴシック" charset="0"/>
              </a:rPr>
              <a:t>then</a:t>
            </a:r>
          </a:p>
        </p:txBody>
      </p:sp>
      <p:sp>
        <p:nvSpPr>
          <p:cNvPr id="65" name="TextBox 64">
            <a:extLst>
              <a:ext uri="{FF2B5EF4-FFF2-40B4-BE49-F238E27FC236}">
                <a16:creationId xmlns:a16="http://schemas.microsoft.com/office/drawing/2014/main" id="{4FE8872E-DBE7-4C63-957B-F5160C663238}"/>
              </a:ext>
            </a:extLst>
          </p:cNvPr>
          <p:cNvSpPr txBox="1"/>
          <p:nvPr/>
        </p:nvSpPr>
        <p:spPr>
          <a:xfrm>
            <a:off x="3431184" y="3536029"/>
            <a:ext cx="2195779" cy="542969"/>
          </a:xfrm>
          <a:prstGeom prst="rect">
            <a:avLst/>
          </a:prstGeom>
          <a:noFill/>
        </p:spPr>
        <p:txBody>
          <a:bodyPr wrap="square" lIns="0" rtlCol="0" anchor="ctr">
            <a:spAutoFit/>
          </a:bodyPr>
          <a:lstStyle/>
          <a:p>
            <a:pPr lvl="0" algn="l">
              <a:lnSpc>
                <a:spcPct val="110000"/>
              </a:lnSpc>
            </a:pPr>
            <a:r>
              <a:rPr lang="en-US" sz="1324" dirty="0">
                <a:solidFill>
                  <a:srgbClr val="0C0C0C"/>
                </a:solidFill>
                <a:latin typeface="+mj-lt"/>
              </a:rPr>
              <a:t>If withdrawal rate </a:t>
            </a:r>
            <a:br>
              <a:rPr lang="en-US" sz="1324" dirty="0">
                <a:solidFill>
                  <a:srgbClr val="0C0C0C"/>
                </a:solidFill>
                <a:latin typeface="+mj-lt"/>
              </a:rPr>
            </a:br>
            <a:r>
              <a:rPr lang="en-US" sz="1412" dirty="0">
                <a:solidFill>
                  <a:srgbClr val="00B2F7"/>
                </a:solidFill>
                <a:latin typeface="Source Sans Pro Semibold" panose="020B0603030403020204" pitchFamily="34" charset="0"/>
              </a:rPr>
              <a:t>&gt; 20% of initial spending</a:t>
            </a:r>
            <a:endParaRPr lang="en-US" sz="1324" dirty="0">
              <a:solidFill>
                <a:srgbClr val="00B2F7"/>
              </a:solidFill>
              <a:latin typeface="Source Sans Pro Semibold" panose="020B0603030403020204" pitchFamily="34" charset="0"/>
            </a:endParaRPr>
          </a:p>
        </p:txBody>
      </p:sp>
      <p:sp>
        <p:nvSpPr>
          <p:cNvPr id="69" name="TextBox 68">
            <a:extLst>
              <a:ext uri="{FF2B5EF4-FFF2-40B4-BE49-F238E27FC236}">
                <a16:creationId xmlns:a16="http://schemas.microsoft.com/office/drawing/2014/main" id="{7780C644-216B-4070-BE57-AF4D57DA2C7F}"/>
              </a:ext>
            </a:extLst>
          </p:cNvPr>
          <p:cNvSpPr txBox="1"/>
          <p:nvPr/>
        </p:nvSpPr>
        <p:spPr>
          <a:xfrm>
            <a:off x="3431184" y="2170752"/>
            <a:ext cx="2195779" cy="542969"/>
          </a:xfrm>
          <a:prstGeom prst="rect">
            <a:avLst/>
          </a:prstGeom>
          <a:noFill/>
        </p:spPr>
        <p:txBody>
          <a:bodyPr wrap="square" lIns="0" rtlCol="0" anchor="ctr">
            <a:spAutoFit/>
          </a:bodyPr>
          <a:lstStyle/>
          <a:p>
            <a:pPr lvl="0" algn="l">
              <a:lnSpc>
                <a:spcPct val="110000"/>
              </a:lnSpc>
            </a:pPr>
            <a:r>
              <a:rPr lang="en-US" sz="1324" dirty="0">
                <a:solidFill>
                  <a:srgbClr val="0C0C0C"/>
                </a:solidFill>
                <a:latin typeface="+mj-lt"/>
              </a:rPr>
              <a:t>If portfolio experiences a </a:t>
            </a:r>
            <a:r>
              <a:rPr lang="en-US" sz="1412" dirty="0">
                <a:solidFill>
                  <a:srgbClr val="DE7131"/>
                </a:solidFill>
                <a:latin typeface="Source Sans Pro Semibold" panose="020B0603030403020204" pitchFamily="34" charset="0"/>
              </a:rPr>
              <a:t>negative portfolio return</a:t>
            </a:r>
            <a:endParaRPr lang="en-US" sz="1588" dirty="0">
              <a:solidFill>
                <a:srgbClr val="DE7131"/>
              </a:solidFill>
              <a:latin typeface="Source Sans Pro Semibold" panose="020B0603030403020204" pitchFamily="34" charset="0"/>
            </a:endParaRPr>
          </a:p>
        </p:txBody>
      </p:sp>
      <p:cxnSp>
        <p:nvCxnSpPr>
          <p:cNvPr id="9" name="Straight Connector 8">
            <a:extLst>
              <a:ext uri="{FF2B5EF4-FFF2-40B4-BE49-F238E27FC236}">
                <a16:creationId xmlns:a16="http://schemas.microsoft.com/office/drawing/2014/main" id="{CC4886C5-D2C6-44E7-A87D-B2C3013260AB}"/>
              </a:ext>
            </a:extLst>
          </p:cNvPr>
          <p:cNvCxnSpPr/>
          <p:nvPr/>
        </p:nvCxnSpPr>
        <p:spPr bwMode="auto">
          <a:xfrm>
            <a:off x="936242" y="3120778"/>
            <a:ext cx="7470724" cy="0"/>
          </a:xfrm>
          <a:prstGeom prst="line">
            <a:avLst/>
          </a:prstGeom>
          <a:solidFill>
            <a:schemeClr val="accent1"/>
          </a:solidFill>
          <a:ln w="28575" cap="rnd" cmpd="sng" algn="ctr">
            <a:solidFill>
              <a:schemeClr val="bg1">
                <a:lumMod val="60000"/>
                <a:lumOff val="40000"/>
              </a:schemeClr>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Straight Connector 69">
            <a:extLst>
              <a:ext uri="{FF2B5EF4-FFF2-40B4-BE49-F238E27FC236}">
                <a16:creationId xmlns:a16="http://schemas.microsoft.com/office/drawing/2014/main" id="{2B85275C-C1C0-4103-800E-8DF469724B9F}"/>
              </a:ext>
            </a:extLst>
          </p:cNvPr>
          <p:cNvCxnSpPr/>
          <p:nvPr/>
        </p:nvCxnSpPr>
        <p:spPr bwMode="auto">
          <a:xfrm>
            <a:off x="936242" y="4494568"/>
            <a:ext cx="7470724" cy="0"/>
          </a:xfrm>
          <a:prstGeom prst="line">
            <a:avLst/>
          </a:prstGeom>
          <a:solidFill>
            <a:schemeClr val="accent1"/>
          </a:solidFill>
          <a:ln w="28575" cap="rnd" cmpd="sng" algn="ctr">
            <a:solidFill>
              <a:schemeClr val="bg1">
                <a:lumMod val="60000"/>
                <a:lumOff val="40000"/>
              </a:schemeClr>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40D28875-6907-4CF8-B976-47A09DFA74CB}"/>
              </a:ext>
            </a:extLst>
          </p:cNvPr>
          <p:cNvCxnSpPr/>
          <p:nvPr/>
        </p:nvCxnSpPr>
        <p:spPr bwMode="auto">
          <a:xfrm>
            <a:off x="3186073" y="2038824"/>
            <a:ext cx="0" cy="806824"/>
          </a:xfrm>
          <a:prstGeom prst="line">
            <a:avLst/>
          </a:prstGeom>
          <a:solidFill>
            <a:schemeClr val="accent1"/>
          </a:solidFill>
          <a:ln w="6350" cap="flat" cmpd="sng" algn="ctr">
            <a:solidFill>
              <a:srgbClr val="DE713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 name="Straight Connector 70">
            <a:extLst>
              <a:ext uri="{FF2B5EF4-FFF2-40B4-BE49-F238E27FC236}">
                <a16:creationId xmlns:a16="http://schemas.microsoft.com/office/drawing/2014/main" id="{C98F7C79-F146-4271-B28C-036CEC36111C}"/>
              </a:ext>
            </a:extLst>
          </p:cNvPr>
          <p:cNvCxnSpPr/>
          <p:nvPr/>
        </p:nvCxnSpPr>
        <p:spPr bwMode="auto">
          <a:xfrm>
            <a:off x="3186073" y="3404260"/>
            <a:ext cx="0" cy="806824"/>
          </a:xfrm>
          <a:prstGeom prst="line">
            <a:avLst/>
          </a:prstGeom>
          <a:solidFill>
            <a:schemeClr val="accent1"/>
          </a:solidFill>
          <a:ln w="6350" cap="flat" cmpd="sng" algn="ctr">
            <a:solidFill>
              <a:srgbClr val="00B2F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Connector 71">
            <a:extLst>
              <a:ext uri="{FF2B5EF4-FFF2-40B4-BE49-F238E27FC236}">
                <a16:creationId xmlns:a16="http://schemas.microsoft.com/office/drawing/2014/main" id="{DC0ED946-BFB0-4272-A968-E89F9F77ABAD}"/>
              </a:ext>
            </a:extLst>
          </p:cNvPr>
          <p:cNvCxnSpPr/>
          <p:nvPr/>
        </p:nvCxnSpPr>
        <p:spPr bwMode="auto">
          <a:xfrm>
            <a:off x="3186073" y="4769697"/>
            <a:ext cx="0" cy="806824"/>
          </a:xfrm>
          <a:prstGeom prst="line">
            <a:avLst/>
          </a:prstGeom>
          <a:solidFill>
            <a:schemeClr val="accent1"/>
          </a:solidFill>
          <a:ln w="6350" cap="flat" cmpd="sng" algn="ctr">
            <a:solidFill>
              <a:srgbClr val="395584"/>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43044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008" name="Rectangle 56"/>
          <p:cNvSpPr>
            <a:spLocks noGrp="1" noChangeArrowheads="1"/>
          </p:cNvSpPr>
          <p:nvPr>
            <p:ph type="title"/>
          </p:nvPr>
        </p:nvSpPr>
        <p:spPr>
          <a:xfrm>
            <a:off x="575234" y="1503639"/>
            <a:ext cx="7882966" cy="278746"/>
          </a:xfrm>
        </p:spPr>
        <p:txBody>
          <a:bodyPr/>
          <a:lstStyle/>
          <a:p>
            <a:r>
              <a:rPr lang="en-US" dirty="0"/>
              <a:t>Address longevity risk</a:t>
            </a:r>
          </a:p>
        </p:txBody>
      </p:sp>
      <p:sp>
        <p:nvSpPr>
          <p:cNvPr id="4" name="Text Placeholder 3"/>
          <p:cNvSpPr>
            <a:spLocks noGrp="1"/>
          </p:cNvSpPr>
          <p:nvPr>
            <p:ph type="body" sz="quarter" idx="10"/>
          </p:nvPr>
        </p:nvSpPr>
        <p:spPr>
          <a:xfrm>
            <a:off x="575234" y="5910738"/>
            <a:ext cx="7882966" cy="198904"/>
          </a:xfrm>
        </p:spPr>
        <p:txBody>
          <a:bodyPr/>
          <a:lstStyle/>
          <a:p>
            <a:pPr marL="0" indent="0">
              <a:buNone/>
            </a:pPr>
            <a:r>
              <a:rPr lang="en-US" dirty="0"/>
              <a:t>These illustrations are based on a rolling historical time period analysis and do not account for the effect of taxes, nor do they represent the performance of any Putnam fund or product, which will fluctuate. These illustrations use the historical returns from 1926 to 2021 of stocks (as represented by an S&amp;P 500 composite), bonds (as represented by a 20-year long-term government bond (50%) and a 20-year corporate bond (50%)), and cash (U.S. 30-day T-bills) to determine how long a portfolio would have lasted given various withdrawal rates. A one-year rolling average is used to calculate performance of the 20-year bonds. Past performance is not a guarantee of future results. The S&amp;P 500 Index is an unmanaged index of common stock performance. You cannot invest directly in an index.</a:t>
            </a:r>
          </a:p>
        </p:txBody>
      </p:sp>
      <p:sp>
        <p:nvSpPr>
          <p:cNvPr id="893990" name="Text Box 38"/>
          <p:cNvSpPr txBox="1">
            <a:spLocks noChangeArrowheads="1"/>
          </p:cNvSpPr>
          <p:nvPr/>
        </p:nvSpPr>
        <p:spPr bwMode="auto">
          <a:xfrm>
            <a:off x="592138" y="1712913"/>
            <a:ext cx="6954837" cy="5847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sz="1600" dirty="0">
                <a:solidFill>
                  <a:srgbClr val="0072BC"/>
                </a:solidFill>
                <a:latin typeface="+mj-lt"/>
                <a:ea typeface="ヒラギノ角ゴ Pro W3" charset="-128"/>
              </a:rPr>
              <a:t>Historical success of two asset mixes</a:t>
            </a:r>
            <a:br>
              <a:rPr lang="en-US" sz="1600" dirty="0">
                <a:solidFill>
                  <a:srgbClr val="0072BC"/>
                </a:solidFill>
                <a:latin typeface="+mj-lt"/>
                <a:ea typeface="ヒラギノ角ゴ Pro W3" charset="-128"/>
              </a:rPr>
            </a:br>
            <a:r>
              <a:rPr lang="en-US" sz="1600" dirty="0">
                <a:solidFill>
                  <a:srgbClr val="0072BC"/>
                </a:solidFill>
                <a:latin typeface="+mj-lt"/>
                <a:ea typeface="ヒラギノ角ゴ Pro W3" charset="-128"/>
              </a:rPr>
              <a:t>(assumes 5% withdrawal rate, adjusted for inflation annually)</a:t>
            </a:r>
          </a:p>
        </p:txBody>
      </p:sp>
      <p:graphicFrame>
        <p:nvGraphicFramePr>
          <p:cNvPr id="26" name="Group 82"/>
          <p:cNvGraphicFramePr>
            <a:graphicFrameLocks noGrp="1"/>
          </p:cNvGraphicFramePr>
          <p:nvPr>
            <p:extLst>
              <p:ext uri="{D42A27DB-BD31-4B8C-83A1-F6EECF244321}">
                <p14:modId xmlns:p14="http://schemas.microsoft.com/office/powerpoint/2010/main" val="424020532"/>
              </p:ext>
            </p:extLst>
          </p:nvPr>
        </p:nvGraphicFramePr>
        <p:xfrm>
          <a:off x="654474" y="2566424"/>
          <a:ext cx="5516221" cy="2436649"/>
        </p:xfrm>
        <a:graphic>
          <a:graphicData uri="http://schemas.openxmlformats.org/drawingml/2006/table">
            <a:tbl>
              <a:tblPr/>
              <a:tblGrid>
                <a:gridCol w="1462185">
                  <a:extLst>
                    <a:ext uri="{9D8B030D-6E8A-4147-A177-3AD203B41FA5}">
                      <a16:colId xmlns:a16="http://schemas.microsoft.com/office/drawing/2014/main" val="20000"/>
                    </a:ext>
                  </a:extLst>
                </a:gridCol>
                <a:gridCol w="1331935">
                  <a:extLst>
                    <a:ext uri="{9D8B030D-6E8A-4147-A177-3AD203B41FA5}">
                      <a16:colId xmlns:a16="http://schemas.microsoft.com/office/drawing/2014/main" val="20001"/>
                    </a:ext>
                  </a:extLst>
                </a:gridCol>
                <a:gridCol w="907367">
                  <a:extLst>
                    <a:ext uri="{9D8B030D-6E8A-4147-A177-3AD203B41FA5}">
                      <a16:colId xmlns:a16="http://schemas.microsoft.com/office/drawing/2014/main" val="20002"/>
                    </a:ext>
                  </a:extLst>
                </a:gridCol>
                <a:gridCol w="907367">
                  <a:extLst>
                    <a:ext uri="{9D8B030D-6E8A-4147-A177-3AD203B41FA5}">
                      <a16:colId xmlns:a16="http://schemas.microsoft.com/office/drawing/2014/main" val="20003"/>
                    </a:ext>
                  </a:extLst>
                </a:gridCol>
                <a:gridCol w="907367">
                  <a:extLst>
                    <a:ext uri="{9D8B030D-6E8A-4147-A177-3AD203B41FA5}">
                      <a16:colId xmlns:a16="http://schemas.microsoft.com/office/drawing/2014/main" val="20004"/>
                    </a:ext>
                  </a:extLst>
                </a:gridCol>
              </a:tblGrid>
              <a:tr h="412345">
                <a:tc>
                  <a:txBody>
                    <a:bodyPr/>
                    <a:lstStyle/>
                    <a:p>
                      <a:pPr marL="0" marR="0" lvl="0" indent="0" algn="l"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Source Sans Pro Semibold" panose="020B0603030403020204" pitchFamily="34" charset="0"/>
                          <a:ea typeface="ＭＳ Ｐゴシック" charset="0"/>
                        </a:rPr>
                        <a:t>Portfolio type</a:t>
                      </a:r>
                    </a:p>
                  </a:txBody>
                  <a:tcPr marL="45720" marR="45720" marT="45711" marB="45711" anchor="ctr" horzOverflow="overflow">
                    <a:lnL cap="flat">
                      <a:noFill/>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Source Sans Pro Semibold" panose="020B0603030403020204" pitchFamily="34" charset="0"/>
                          <a:ea typeface="ＭＳ Ｐゴシック" charset="0"/>
                        </a:rPr>
                        <a:t>Allocation</a:t>
                      </a:r>
                    </a:p>
                  </a:txBody>
                  <a:tcPr marL="45720" marR="45720"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Source Sans Pro Semibold" panose="020B0603030403020204" pitchFamily="34" charset="0"/>
                          <a:ea typeface="ＭＳ Ｐゴシック" charset="0"/>
                        </a:rPr>
                        <a:t>20 years</a:t>
                      </a:r>
                    </a:p>
                  </a:txBody>
                  <a:tcPr marL="45720" marR="45720"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Source Sans Pro Semibold" panose="020B0603030403020204" pitchFamily="34" charset="0"/>
                          <a:ea typeface="ＭＳ Ｐゴシック" charset="0"/>
                        </a:rPr>
                        <a:t>30 years</a:t>
                      </a:r>
                    </a:p>
                  </a:txBody>
                  <a:tcPr marL="45720" marR="45720" marT="45711" marB="45711"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Source Sans Pro Semibold" panose="020B0603030403020204" pitchFamily="34" charset="0"/>
                          <a:ea typeface="ＭＳ Ｐゴシック" charset="0"/>
                        </a:rPr>
                        <a:t>40 years</a:t>
                      </a:r>
                    </a:p>
                  </a:txBody>
                  <a:tcPr marL="45720" marR="45720" marT="45711" marB="45711" anchor="ctr" horzOverflow="overflow">
                    <a:lnL w="12700" cap="flat" cmpd="sng" algn="ctr">
                      <a:noFill/>
                      <a:prstDash val="solid"/>
                      <a:round/>
                      <a:headEnd type="none" w="med" len="med"/>
                      <a:tailEnd type="none" w="med" len="med"/>
                    </a:lnL>
                    <a:lnR cap="flat">
                      <a:noFill/>
                    </a:lnR>
                    <a:lnT cap="flat">
                      <a:noFill/>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1012152">
                <a:tc>
                  <a:txBody>
                    <a:bodyPr/>
                    <a:lstStyle/>
                    <a:p>
                      <a:pPr marL="0" marR="0" lvl="0" indent="0" algn="l"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charset="0"/>
                        </a:rPr>
                        <a:t>Conservative</a:t>
                      </a:r>
                    </a:p>
                  </a:txBody>
                  <a:tcPr marL="45720" marR="45720" marT="45711" marB="45711" anchor="ctr" horzOverflow="overflow">
                    <a:lnL cap="flat">
                      <a:noFill/>
                    </a:lnL>
                    <a:lnR>
                      <a:noFill/>
                    </a:lnR>
                    <a:lnT w="12700" cap="flat" cmpd="sng" algn="ctr">
                      <a:no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charset="0"/>
                        </a:rPr>
                        <a:t>20% stocks</a:t>
                      </a:r>
                    </a:p>
                    <a:p>
                      <a:pPr marL="0" marR="0" lvl="0" indent="0" algn="l"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charset="0"/>
                        </a:rPr>
                        <a:t>50% bonds</a:t>
                      </a:r>
                    </a:p>
                    <a:p>
                      <a:pPr marL="0" marR="0" lvl="0" indent="0" algn="l"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charset="0"/>
                        </a:rPr>
                        <a:t>30% cash</a:t>
                      </a:r>
                    </a:p>
                  </a:txBody>
                  <a:tcPr marL="45720" marR="45720" marT="45711" marB="45711" anchor="ctr" horzOverflow="overflow">
                    <a:lnL>
                      <a:noFill/>
                    </a:lnL>
                    <a:lnR>
                      <a:noFill/>
                    </a:lnR>
                    <a:lnT w="12700" cap="flat" cmpd="sng" algn="ctr">
                      <a:no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defRPr/>
                      </a:pPr>
                      <a:r>
                        <a:rPr lang="en-US" sz="1600" b="0" dirty="0">
                          <a:solidFill>
                            <a:srgbClr val="FFFFFF"/>
                          </a:solidFill>
                          <a:latin typeface="Source Sans Pro Semibold" panose="020B0603030403020204" pitchFamily="34" charset="0"/>
                        </a:rPr>
                        <a:t>90%</a:t>
                      </a:r>
                    </a:p>
                  </a:txBody>
                  <a:tcPr marL="45720" marR="45720" marT="45711" marB="45711" anchor="ctr" horzOverflow="overflow">
                    <a:lnL>
                      <a:no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2BC45"/>
                    </a:solidFill>
                  </a:tcPr>
                </a:tc>
                <a:tc>
                  <a:txBody>
                    <a:bodyPr/>
                    <a:lstStyle/>
                    <a:p>
                      <a:pPr marL="0" marR="0" lvl="0" indent="0" algn="ctr"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defRPr/>
                      </a:pPr>
                      <a:r>
                        <a:rPr lang="en-US" sz="1600" b="0" dirty="0">
                          <a:solidFill>
                            <a:srgbClr val="FFFFFF"/>
                          </a:solidFill>
                          <a:latin typeface="Source Sans Pro Semibold" panose="020B0603030403020204" pitchFamily="34" charset="0"/>
                        </a:rPr>
                        <a:t>37%</a:t>
                      </a:r>
                    </a:p>
                  </a:txBody>
                  <a:tcPr marL="45720" marR="45720" marT="45711" marB="45711"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6132B"/>
                    </a:solidFill>
                  </a:tcPr>
                </a:tc>
                <a:tc>
                  <a:txBody>
                    <a:bodyPr/>
                    <a:lstStyle/>
                    <a:p>
                      <a:pPr marL="0" marR="0" lvl="0" indent="0" algn="ctr"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defRPr/>
                      </a:pPr>
                      <a:r>
                        <a:rPr lang="en-US" sz="1600" b="0" dirty="0">
                          <a:solidFill>
                            <a:srgbClr val="FFFFFF"/>
                          </a:solidFill>
                          <a:latin typeface="Source Sans Pro Semibold" panose="020B0603030403020204" pitchFamily="34" charset="0"/>
                        </a:rPr>
                        <a:t>14%</a:t>
                      </a:r>
                    </a:p>
                  </a:txBody>
                  <a:tcPr marL="45720" marR="45720" marT="45711" marB="45711" anchor="ctr" horzOverflow="overflow">
                    <a:lnL w="12700" cap="flat" cmpd="sng" algn="ctr">
                      <a:solidFill>
                        <a:srgbClr val="FFFFFF"/>
                      </a:solid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6132B"/>
                    </a:solidFill>
                  </a:tcPr>
                </a:tc>
                <a:extLst>
                  <a:ext uri="{0D108BD9-81ED-4DB2-BD59-A6C34878D82A}">
                    <a16:rowId xmlns:a16="http://schemas.microsoft.com/office/drawing/2014/main" val="10001"/>
                  </a:ext>
                </a:extLst>
              </a:tr>
              <a:tr h="1012152">
                <a:tc>
                  <a:txBody>
                    <a:bodyPr/>
                    <a:lstStyle/>
                    <a:p>
                      <a:pPr marL="0" marR="0" lvl="0" indent="0" algn="l"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charset="0"/>
                        </a:rPr>
                        <a:t>Balanced</a:t>
                      </a:r>
                    </a:p>
                  </a:txBody>
                  <a:tcPr marL="45720" marR="45720" marT="45711" marB="45711" anchor="ctr" horzOverflow="overflow">
                    <a:lnL cap="flat">
                      <a:noFill/>
                    </a:lnL>
                    <a:lnR>
                      <a:noFill/>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charset="0"/>
                        </a:rPr>
                        <a:t>60% stocks</a:t>
                      </a:r>
                    </a:p>
                    <a:p>
                      <a:pPr marL="0" marR="0" lvl="0" indent="0" algn="l"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charset="0"/>
                        </a:rPr>
                        <a:t>30% bonds</a:t>
                      </a:r>
                    </a:p>
                    <a:p>
                      <a:pPr marL="0" marR="0" lvl="0" indent="0" algn="l"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pPr>
                      <a:r>
                        <a:rPr kumimoji="0" lang="en-US" sz="1600" b="0" i="0" u="none" strike="noStrike" cap="none" normalizeH="0" baseline="0" dirty="0">
                          <a:ln>
                            <a:noFill/>
                          </a:ln>
                          <a:solidFill>
                            <a:schemeClr val="accent4"/>
                          </a:solidFill>
                          <a:effectLst/>
                          <a:latin typeface="+mn-lt"/>
                          <a:ea typeface="ＭＳ Ｐゴシック" charset="0"/>
                        </a:rPr>
                        <a:t>10% cash</a:t>
                      </a:r>
                    </a:p>
                  </a:txBody>
                  <a:tcPr marL="45720" marR="45720" marT="45711" marB="45711" anchor="ctr" horzOverflow="overflow">
                    <a:lnL>
                      <a:noFill/>
                    </a:lnL>
                    <a:lnR>
                      <a:noFill/>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defRPr/>
                      </a:pPr>
                      <a:r>
                        <a:rPr lang="en-US" sz="1600" b="0" dirty="0">
                          <a:solidFill>
                            <a:srgbClr val="FFFFFF"/>
                          </a:solidFill>
                          <a:latin typeface="Source Sans Pro Semibold" panose="020B0603030403020204" pitchFamily="34" charset="0"/>
                        </a:rPr>
                        <a:t>97%</a:t>
                      </a:r>
                    </a:p>
                  </a:txBody>
                  <a:tcPr marL="45720" marR="45720" marT="45711" marB="45711"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2BC45"/>
                    </a:solidFill>
                  </a:tcPr>
                </a:tc>
                <a:tc>
                  <a:txBody>
                    <a:bodyPr/>
                    <a:lstStyle/>
                    <a:p>
                      <a:pPr marL="0" marR="0" lvl="0" indent="0" algn="ctr"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defRPr/>
                      </a:pPr>
                      <a:r>
                        <a:rPr lang="en-US" sz="1600" b="0" dirty="0">
                          <a:solidFill>
                            <a:srgbClr val="FFFFFF"/>
                          </a:solidFill>
                          <a:latin typeface="Source Sans Pro Semibold" panose="020B0603030403020204" pitchFamily="34" charset="0"/>
                        </a:rPr>
                        <a:t>79%</a:t>
                      </a:r>
                    </a:p>
                  </a:txBody>
                  <a:tcPr marL="45720" marR="45720" marT="45711" marB="45711"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AF1C"/>
                    </a:solidFill>
                  </a:tcPr>
                </a:tc>
                <a:tc>
                  <a:txBody>
                    <a:bodyPr/>
                    <a:lstStyle/>
                    <a:p>
                      <a:pPr marL="0" marR="0" lvl="0" indent="0" algn="ctr" defTabSz="914400" rtl="0" eaLnBrk="0" fontAlgn="base" latinLnBrk="0" hangingPunct="0">
                        <a:lnSpc>
                          <a:spcPct val="100000"/>
                        </a:lnSpc>
                        <a:spcBef>
                          <a:spcPct val="0"/>
                        </a:spcBef>
                        <a:spcAft>
                          <a:spcPts val="0"/>
                        </a:spcAft>
                        <a:buClr>
                          <a:srgbClr val="FFFF99"/>
                        </a:buClr>
                        <a:buSzTx/>
                        <a:buFontTx/>
                        <a:buNone/>
                        <a:tabLst>
                          <a:tab pos="3886200" algn="dec"/>
                          <a:tab pos="5032375" algn="dec"/>
                          <a:tab pos="6169025" algn="dec"/>
                          <a:tab pos="7315200" algn="dec"/>
                        </a:tabLst>
                        <a:defRPr/>
                      </a:pPr>
                      <a:r>
                        <a:rPr lang="en-US" sz="1600" b="0" dirty="0">
                          <a:solidFill>
                            <a:srgbClr val="FFFFFF"/>
                          </a:solidFill>
                          <a:latin typeface="Source Sans Pro Semibold" panose="020B0603030403020204" pitchFamily="34" charset="0"/>
                        </a:rPr>
                        <a:t>60%</a:t>
                      </a:r>
                    </a:p>
                  </a:txBody>
                  <a:tcPr marL="45720" marR="45720" marT="45711" marB="45711" anchor="ctr" horzOverflow="overflow">
                    <a:lnL w="12700" cap="flat" cmpd="sng" algn="ctr">
                      <a:solidFill>
                        <a:srgbClr val="FFFFFF"/>
                      </a:solidFill>
                      <a:prstDash val="solid"/>
                      <a:round/>
                      <a:headEnd type="none" w="med" len="med"/>
                      <a:tailEnd type="none" w="med" len="med"/>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B248"/>
                    </a:solidFill>
                  </a:tcPr>
                </a:tc>
                <a:extLst>
                  <a:ext uri="{0D108BD9-81ED-4DB2-BD59-A6C34878D82A}">
                    <a16:rowId xmlns:a16="http://schemas.microsoft.com/office/drawing/2014/main" val="10002"/>
                  </a:ext>
                </a:extLst>
              </a:tr>
            </a:tbl>
          </a:graphicData>
        </a:graphic>
      </p:graphicFrame>
      <p:sp>
        <p:nvSpPr>
          <p:cNvPr id="27" name="Oval 130"/>
          <p:cNvSpPr>
            <a:spLocks noChangeArrowheads="1"/>
          </p:cNvSpPr>
          <p:nvPr/>
        </p:nvSpPr>
        <p:spPr bwMode="auto">
          <a:xfrm>
            <a:off x="6507753" y="2732708"/>
            <a:ext cx="182880" cy="182880"/>
          </a:xfrm>
          <a:prstGeom prst="rect">
            <a:avLst/>
          </a:prstGeom>
          <a:solidFill>
            <a:srgbClr val="92D050"/>
          </a:solidFill>
          <a:ln>
            <a:noFill/>
          </a:ln>
          <a:effectLst/>
        </p:spPr>
        <p:txBody>
          <a:bodyPr wrap="none" anchor="ctr"/>
          <a:lstStyle/>
          <a:p>
            <a:pPr>
              <a:defRPr/>
            </a:pPr>
            <a:endParaRPr lang="en-US">
              <a:latin typeface="Arial" charset="0"/>
              <a:ea typeface="ＭＳ Ｐゴシック" charset="0"/>
            </a:endParaRPr>
          </a:p>
        </p:txBody>
      </p:sp>
      <p:sp>
        <p:nvSpPr>
          <p:cNvPr id="28" name="Rectangle 131"/>
          <p:cNvSpPr>
            <a:spLocks noChangeArrowheads="1"/>
          </p:cNvSpPr>
          <p:nvPr/>
        </p:nvSpPr>
        <p:spPr bwMode="auto">
          <a:xfrm>
            <a:off x="6695287" y="2670795"/>
            <a:ext cx="188224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a:defRPr sz="800">
                <a:solidFill>
                  <a:schemeClr val="tx1"/>
                </a:solidFill>
                <a:latin typeface="Arial" pitchFamily="34" charset="0"/>
                <a:ea typeface="ＭＳ Ｐゴシック" pitchFamily="34" charset="-128"/>
              </a:defRPr>
            </a:lvl1pPr>
            <a:lvl2pPr marL="742950" indent="-285750">
              <a:defRPr sz="800">
                <a:solidFill>
                  <a:schemeClr val="tx1"/>
                </a:solidFill>
                <a:latin typeface="Arial" pitchFamily="34" charset="0"/>
                <a:ea typeface="ＭＳ Ｐゴシック" pitchFamily="34" charset="-128"/>
              </a:defRPr>
            </a:lvl2pPr>
            <a:lvl3pPr marL="1143000" indent="-228600">
              <a:defRPr sz="800">
                <a:solidFill>
                  <a:schemeClr val="tx1"/>
                </a:solidFill>
                <a:latin typeface="Arial" pitchFamily="34" charset="0"/>
                <a:ea typeface="ＭＳ Ｐゴシック" pitchFamily="34" charset="-128"/>
              </a:defRPr>
            </a:lvl3pPr>
            <a:lvl4pPr marL="1600200" indent="-228600">
              <a:defRPr sz="800">
                <a:solidFill>
                  <a:schemeClr val="tx1"/>
                </a:solidFill>
                <a:latin typeface="Arial" pitchFamily="34" charset="0"/>
                <a:ea typeface="ＭＳ Ｐゴシック" pitchFamily="34" charset="-128"/>
              </a:defRPr>
            </a:lvl4pPr>
            <a:lvl5pPr marL="2057400" indent="-228600">
              <a:defRPr sz="8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9pPr>
          </a:lstStyle>
          <a:p>
            <a:pPr algn="l"/>
            <a:r>
              <a:rPr lang="en-US" altLang="en-US" sz="1400" dirty="0">
                <a:solidFill>
                  <a:schemeClr val="accent4"/>
                </a:solidFill>
                <a:latin typeface="+mn-lt"/>
              </a:rPr>
              <a:t>80%–100% probability</a:t>
            </a:r>
          </a:p>
        </p:txBody>
      </p:sp>
      <p:sp>
        <p:nvSpPr>
          <p:cNvPr id="29" name="Rectangle 132"/>
          <p:cNvSpPr>
            <a:spLocks noChangeArrowheads="1"/>
          </p:cNvSpPr>
          <p:nvPr/>
        </p:nvSpPr>
        <p:spPr bwMode="auto">
          <a:xfrm>
            <a:off x="6695287" y="2992640"/>
            <a:ext cx="1739579"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a:defRPr sz="800">
                <a:solidFill>
                  <a:schemeClr val="tx1"/>
                </a:solidFill>
                <a:latin typeface="Arial" pitchFamily="34" charset="0"/>
                <a:ea typeface="ＭＳ Ｐゴシック" pitchFamily="34" charset="-128"/>
              </a:defRPr>
            </a:lvl1pPr>
            <a:lvl2pPr marL="742950" indent="-285750">
              <a:defRPr sz="800">
                <a:solidFill>
                  <a:schemeClr val="tx1"/>
                </a:solidFill>
                <a:latin typeface="Arial" pitchFamily="34" charset="0"/>
                <a:ea typeface="ＭＳ Ｐゴシック" pitchFamily="34" charset="-128"/>
              </a:defRPr>
            </a:lvl2pPr>
            <a:lvl3pPr marL="1143000" indent="-228600">
              <a:defRPr sz="800">
                <a:solidFill>
                  <a:schemeClr val="tx1"/>
                </a:solidFill>
                <a:latin typeface="Arial" pitchFamily="34" charset="0"/>
                <a:ea typeface="ＭＳ Ｐゴシック" pitchFamily="34" charset="-128"/>
              </a:defRPr>
            </a:lvl3pPr>
            <a:lvl4pPr marL="1600200" indent="-228600">
              <a:defRPr sz="800">
                <a:solidFill>
                  <a:schemeClr val="tx1"/>
                </a:solidFill>
                <a:latin typeface="Arial" pitchFamily="34" charset="0"/>
                <a:ea typeface="ＭＳ Ｐゴシック" pitchFamily="34" charset="-128"/>
              </a:defRPr>
            </a:lvl4pPr>
            <a:lvl5pPr marL="2057400" indent="-228600">
              <a:defRPr sz="8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9pPr>
          </a:lstStyle>
          <a:p>
            <a:pPr algn="l"/>
            <a:r>
              <a:rPr lang="en-US" altLang="en-US" sz="1400" dirty="0">
                <a:solidFill>
                  <a:schemeClr val="accent4"/>
                </a:solidFill>
                <a:latin typeface="+mn-lt"/>
              </a:rPr>
              <a:t>50%–79% probability</a:t>
            </a:r>
          </a:p>
        </p:txBody>
      </p:sp>
      <p:sp>
        <p:nvSpPr>
          <p:cNvPr id="30" name="Oval 133"/>
          <p:cNvSpPr>
            <a:spLocks noChangeArrowheads="1"/>
          </p:cNvSpPr>
          <p:nvPr/>
        </p:nvSpPr>
        <p:spPr bwMode="auto">
          <a:xfrm>
            <a:off x="6507753" y="3059947"/>
            <a:ext cx="182880" cy="182880"/>
          </a:xfrm>
          <a:prstGeom prst="rect">
            <a:avLst/>
          </a:prstGeom>
          <a:solidFill>
            <a:srgbClr val="FFC000"/>
          </a:solidFill>
          <a:ln>
            <a:noFill/>
          </a:ln>
          <a:effectLst/>
        </p:spPr>
        <p:txBody>
          <a:bodyPr wrap="none" anchor="ctr"/>
          <a:lstStyle/>
          <a:p>
            <a:pPr>
              <a:defRPr/>
            </a:pPr>
            <a:endParaRPr lang="en-US">
              <a:latin typeface="Arial" charset="0"/>
              <a:ea typeface="ＭＳ Ｐゴシック" charset="0"/>
            </a:endParaRPr>
          </a:p>
        </p:txBody>
      </p:sp>
      <p:sp>
        <p:nvSpPr>
          <p:cNvPr id="31" name="Rectangle 134"/>
          <p:cNvSpPr>
            <a:spLocks noChangeArrowheads="1"/>
          </p:cNvSpPr>
          <p:nvPr/>
        </p:nvSpPr>
        <p:spPr bwMode="auto">
          <a:xfrm>
            <a:off x="6695287" y="3332307"/>
            <a:ext cx="150874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a:defRPr sz="800">
                <a:solidFill>
                  <a:schemeClr val="tx1"/>
                </a:solidFill>
                <a:latin typeface="Arial" pitchFamily="34" charset="0"/>
                <a:ea typeface="ＭＳ Ｐゴシック" pitchFamily="34" charset="-128"/>
              </a:defRPr>
            </a:lvl1pPr>
            <a:lvl2pPr marL="742950" indent="-285750">
              <a:defRPr sz="800">
                <a:solidFill>
                  <a:schemeClr val="tx1"/>
                </a:solidFill>
                <a:latin typeface="Arial" pitchFamily="34" charset="0"/>
                <a:ea typeface="ＭＳ Ｐゴシック" pitchFamily="34" charset="-128"/>
              </a:defRPr>
            </a:lvl2pPr>
            <a:lvl3pPr marL="1143000" indent="-228600">
              <a:defRPr sz="800">
                <a:solidFill>
                  <a:schemeClr val="tx1"/>
                </a:solidFill>
                <a:latin typeface="Arial" pitchFamily="34" charset="0"/>
                <a:ea typeface="ＭＳ Ｐゴシック" pitchFamily="34" charset="-128"/>
              </a:defRPr>
            </a:lvl3pPr>
            <a:lvl4pPr marL="1600200" indent="-228600">
              <a:defRPr sz="800">
                <a:solidFill>
                  <a:schemeClr val="tx1"/>
                </a:solidFill>
                <a:latin typeface="Arial" pitchFamily="34" charset="0"/>
                <a:ea typeface="ＭＳ Ｐゴシック" pitchFamily="34" charset="-128"/>
              </a:defRPr>
            </a:lvl4pPr>
            <a:lvl5pPr marL="2057400" indent="-228600">
              <a:defRPr sz="8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800">
                <a:solidFill>
                  <a:schemeClr val="tx1"/>
                </a:solidFill>
                <a:latin typeface="Arial" pitchFamily="34" charset="0"/>
                <a:ea typeface="ＭＳ Ｐゴシック" pitchFamily="34" charset="-128"/>
              </a:defRPr>
            </a:lvl9pPr>
          </a:lstStyle>
          <a:p>
            <a:pPr algn="l"/>
            <a:r>
              <a:rPr lang="en-US" altLang="en-US" sz="1400" dirty="0">
                <a:solidFill>
                  <a:schemeClr val="accent4"/>
                </a:solidFill>
                <a:latin typeface="+mn-lt"/>
              </a:rPr>
              <a:t>0–49% probability</a:t>
            </a:r>
          </a:p>
        </p:txBody>
      </p:sp>
      <p:sp>
        <p:nvSpPr>
          <p:cNvPr id="32" name="Oval 135"/>
          <p:cNvSpPr>
            <a:spLocks noChangeArrowheads="1"/>
          </p:cNvSpPr>
          <p:nvPr/>
        </p:nvSpPr>
        <p:spPr bwMode="auto">
          <a:xfrm>
            <a:off x="6507753" y="3387186"/>
            <a:ext cx="182880" cy="182880"/>
          </a:xfrm>
          <a:prstGeom prst="rect">
            <a:avLst/>
          </a:prstGeom>
          <a:solidFill>
            <a:srgbClr val="C00000"/>
          </a:solidFill>
          <a:ln>
            <a:noFill/>
          </a:ln>
          <a:effectLst/>
        </p:spPr>
        <p:txBody>
          <a:bodyPr wrap="none" anchor="ctr"/>
          <a:lstStyle/>
          <a:p>
            <a:pPr>
              <a:defRPr/>
            </a:pPr>
            <a:endParaRPr lang="en-US">
              <a:latin typeface="Arial" charset="0"/>
              <a:ea typeface="ＭＳ Ｐゴシック" charset="0"/>
            </a:endParaRPr>
          </a:p>
        </p:txBody>
      </p:sp>
      <p:sp>
        <p:nvSpPr>
          <p:cNvPr id="33" name="Rectangle 32"/>
          <p:cNvSpPr/>
          <p:nvPr/>
        </p:nvSpPr>
        <p:spPr>
          <a:xfrm>
            <a:off x="6421901" y="3731848"/>
            <a:ext cx="2029265" cy="1384995"/>
          </a:xfrm>
          <a:prstGeom prst="rect">
            <a:avLst/>
          </a:prstGeom>
        </p:spPr>
        <p:txBody>
          <a:bodyPr wrap="square">
            <a:spAutoFit/>
          </a:bodyPr>
          <a:lstStyle/>
          <a:p>
            <a:pPr algn="l"/>
            <a:r>
              <a:rPr lang="en-US" altLang="en-US" sz="1050" dirty="0">
                <a:solidFill>
                  <a:schemeClr val="accent4"/>
                </a:solidFill>
                <a:latin typeface="+mn-lt"/>
              </a:rPr>
              <a:t>The information at left shows how various asset allocations affect a portfolio</a:t>
            </a:r>
            <a:r>
              <a:rPr lang="en-US" altLang="ja-JP" sz="1050" dirty="0">
                <a:solidFill>
                  <a:schemeClr val="accent4"/>
                </a:solidFill>
                <a:latin typeface="+mn-lt"/>
              </a:rPr>
              <a:t>’s expected longevity. It assumes that 5% of the original account balance is withdrawn each year and that withdrawals were increased each year to account for inflation.</a:t>
            </a:r>
            <a:endParaRPr lang="en-US" altLang="en-US" sz="1050" dirty="0">
              <a:solidFill>
                <a:schemeClr val="accent4"/>
              </a:solidFill>
              <a:latin typeface="+mn-lt"/>
            </a:endParaRPr>
          </a:p>
        </p:txBody>
      </p:sp>
    </p:spTree>
    <p:extLst>
      <p:ext uri="{BB962C8B-B14F-4D97-AF65-F5344CB8AC3E}">
        <p14:creationId xmlns:p14="http://schemas.microsoft.com/office/powerpoint/2010/main" val="117068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5F2C-93F8-6549-B754-94C7732CF7FA}"/>
              </a:ext>
            </a:extLst>
          </p:cNvPr>
          <p:cNvSpPr>
            <a:spLocks noGrp="1"/>
          </p:cNvSpPr>
          <p:nvPr>
            <p:ph type="title"/>
          </p:nvPr>
        </p:nvSpPr>
        <p:spPr>
          <a:xfrm>
            <a:off x="575234" y="1503639"/>
            <a:ext cx="7882966" cy="278746"/>
          </a:xfrm>
        </p:spPr>
        <p:txBody>
          <a:bodyPr/>
          <a:lstStyle/>
          <a:p>
            <a:r>
              <a:rPr lang="en-US" dirty="0"/>
              <a:t>Adding guaranteed income may improve results</a:t>
            </a:r>
          </a:p>
        </p:txBody>
      </p:sp>
      <p:sp>
        <p:nvSpPr>
          <p:cNvPr id="4" name="Text Placeholder 3">
            <a:extLst>
              <a:ext uri="{FF2B5EF4-FFF2-40B4-BE49-F238E27FC236}">
                <a16:creationId xmlns:a16="http://schemas.microsoft.com/office/drawing/2014/main" id="{E3DADE25-53D3-834D-B739-3FFE5BBE9949}"/>
              </a:ext>
            </a:extLst>
          </p:cNvPr>
          <p:cNvSpPr>
            <a:spLocks noGrp="1"/>
          </p:cNvSpPr>
          <p:nvPr>
            <p:ph type="body" sz="quarter" idx="10"/>
          </p:nvPr>
        </p:nvSpPr>
        <p:spPr>
          <a:xfrm>
            <a:off x="575234" y="5910738"/>
            <a:ext cx="7882966" cy="198904"/>
          </a:xfrm>
        </p:spPr>
        <p:txBody>
          <a:bodyPr/>
          <a:lstStyle/>
          <a:p>
            <a:pPr marL="0" indent="0">
              <a:buNone/>
            </a:pPr>
            <a:r>
              <a:rPr lang="en-US" dirty="0"/>
              <a:t>Illustrations based on a rolling historical time period analysis and do not account for the effect of taxes, nor do they represent the performance of any Putnam fund or product, which will fluctuate. These illustrations use historical returns from 1926 </a:t>
            </a:r>
            <a:r>
              <a:rPr lang="en-US"/>
              <a:t>to 2021 </a:t>
            </a:r>
            <a:r>
              <a:rPr lang="en-US" dirty="0"/>
              <a:t>of stocks (as represented by an S&amp;P 500 composite), bonds (as represented by a 20-year long-term government bond (50%) and a 20-year corporate bond (50%)), and cash (U.S. 30-day T-bills) to determine how long a portfolio would have lasted various withdrawal rates. A one-year rolling average is used to calculate performance of the 20-year bonds. Annuitized income derived from allocating 25% of the portfolio to purchasing a single premium immediate annuity (SPIA) based on market rates as of November 2021 based upon 65-year-old male living in state of MA (</a:t>
            </a:r>
            <a:r>
              <a:rPr lang="en-US" dirty="0">
                <a:hlinkClick r:id="rId3">
                  <a:extLst>
                    <a:ext uri="{A12FA001-AC4F-418D-AE19-62706E023703}">
                      <ahyp:hlinkClr xmlns:ahyp="http://schemas.microsoft.com/office/drawing/2018/hyperlinkcolor" val="tx"/>
                    </a:ext>
                  </a:extLst>
                </a:hlinkClick>
              </a:rPr>
              <a:t>www.immediateannuity.com</a:t>
            </a:r>
            <a:r>
              <a:rPr lang="en-US" dirty="0"/>
              <a:t>). Past performance is not a guarantee of future results. The S&amp;P 500 Index is an unmanaged index of common stock performance. You cannot invest directly in an index.</a:t>
            </a:r>
          </a:p>
        </p:txBody>
      </p:sp>
      <p:sp>
        <p:nvSpPr>
          <p:cNvPr id="42" name="Rectangle 41">
            <a:extLst>
              <a:ext uri="{FF2B5EF4-FFF2-40B4-BE49-F238E27FC236}">
                <a16:creationId xmlns:a16="http://schemas.microsoft.com/office/drawing/2014/main" id="{2B1C07B6-92C2-4955-B6D9-A55B4DCFC95D}"/>
              </a:ext>
            </a:extLst>
          </p:cNvPr>
          <p:cNvSpPr/>
          <p:nvPr/>
        </p:nvSpPr>
        <p:spPr>
          <a:xfrm>
            <a:off x="1148846" y="4271069"/>
            <a:ext cx="2408780" cy="1178400"/>
          </a:xfrm>
          <a:prstGeom prst="rect">
            <a:avLst/>
          </a:prstGeom>
        </p:spPr>
        <p:txBody>
          <a:bodyPr wrap="square" lIns="0" tIns="0" rIns="0" bIns="0" anchor="t" anchorCtr="1">
            <a:spAutoFit/>
          </a:bodyPr>
          <a:lstStyle/>
          <a:p>
            <a:pPr algn="l">
              <a:lnSpc>
                <a:spcPts val="2294"/>
              </a:lnSpc>
            </a:pPr>
            <a:r>
              <a:rPr lang="en-US" sz="1588" dirty="0">
                <a:solidFill>
                  <a:srgbClr val="000000"/>
                </a:solidFill>
                <a:latin typeface="+mn-lt"/>
              </a:rPr>
              <a:t>Over </a:t>
            </a:r>
            <a:r>
              <a:rPr lang="en-US" sz="1588" dirty="0">
                <a:solidFill>
                  <a:srgbClr val="000000"/>
                </a:solidFill>
                <a:latin typeface="Source Sans Pro Semibold" panose="020B0603030403020204" pitchFamily="34" charset="0"/>
              </a:rPr>
              <a:t>30 years</a:t>
            </a:r>
            <a:r>
              <a:rPr lang="en-US" sz="1588" dirty="0">
                <a:solidFill>
                  <a:srgbClr val="000000"/>
                </a:solidFill>
                <a:latin typeface="+mj-lt"/>
              </a:rPr>
              <a:t>, t</a:t>
            </a:r>
            <a:r>
              <a:rPr lang="en-US" sz="1588" dirty="0">
                <a:solidFill>
                  <a:srgbClr val="000000"/>
                </a:solidFill>
                <a:latin typeface="+mn-lt"/>
              </a:rPr>
              <a:t>here is a </a:t>
            </a:r>
            <a:br>
              <a:rPr lang="en-US" sz="1588" dirty="0">
                <a:solidFill>
                  <a:srgbClr val="000000"/>
                </a:solidFill>
                <a:latin typeface="+mn-lt"/>
              </a:rPr>
            </a:br>
            <a:r>
              <a:rPr lang="en-US" sz="2118" b="1" dirty="0">
                <a:solidFill>
                  <a:schemeClr val="bg2"/>
                </a:solidFill>
                <a:latin typeface="Source Sans Pro Semibold" panose="020B0603030403020204" pitchFamily="34" charset="0"/>
              </a:rPr>
              <a:t>79% </a:t>
            </a:r>
            <a:r>
              <a:rPr lang="en-US" sz="1588" dirty="0">
                <a:solidFill>
                  <a:srgbClr val="000000"/>
                </a:solidFill>
                <a:latin typeface="+mn-lt"/>
              </a:rPr>
              <a:t>chance the portfolio </a:t>
            </a:r>
            <a:br>
              <a:rPr lang="en-US" sz="1588" dirty="0">
                <a:solidFill>
                  <a:srgbClr val="000000"/>
                </a:solidFill>
                <a:latin typeface="+mn-lt"/>
              </a:rPr>
            </a:br>
            <a:r>
              <a:rPr lang="en-US" sz="1588" dirty="0">
                <a:solidFill>
                  <a:srgbClr val="000000"/>
                </a:solidFill>
                <a:latin typeface="+mn-lt"/>
              </a:rPr>
              <a:t>is not depleted</a:t>
            </a:r>
          </a:p>
          <a:p>
            <a:pPr marL="252146" indent="-252146" algn="l">
              <a:lnSpc>
                <a:spcPts val="2541"/>
              </a:lnSpc>
              <a:buFont typeface="Arial" panose="020B0604020202020204" pitchFamily="34" charset="0"/>
              <a:buChar char="•"/>
            </a:pPr>
            <a:endParaRPr lang="en-US" sz="1588" dirty="0">
              <a:solidFill>
                <a:srgbClr val="000000"/>
              </a:solidFill>
              <a:latin typeface="+mn-lt"/>
            </a:endParaRPr>
          </a:p>
        </p:txBody>
      </p:sp>
      <p:sp>
        <p:nvSpPr>
          <p:cNvPr id="31" name="Rectangle 30">
            <a:extLst>
              <a:ext uri="{FF2B5EF4-FFF2-40B4-BE49-F238E27FC236}">
                <a16:creationId xmlns:a16="http://schemas.microsoft.com/office/drawing/2014/main" id="{78ED6A54-9808-4B64-8299-A0FA1531B81E}"/>
              </a:ext>
            </a:extLst>
          </p:cNvPr>
          <p:cNvSpPr/>
          <p:nvPr/>
        </p:nvSpPr>
        <p:spPr>
          <a:xfrm>
            <a:off x="941293" y="2538031"/>
            <a:ext cx="1210235" cy="830997"/>
          </a:xfrm>
          <a:prstGeom prst="rect">
            <a:avLst/>
          </a:prstGeom>
        </p:spPr>
        <p:txBody>
          <a:bodyPr wrap="square">
            <a:spAutoFit/>
          </a:bodyPr>
          <a:lstStyle/>
          <a:p>
            <a:pPr>
              <a:lnSpc>
                <a:spcPts val="1059"/>
              </a:lnSpc>
              <a:spcBef>
                <a:spcPts val="1588"/>
              </a:spcBef>
            </a:pPr>
            <a:r>
              <a:rPr lang="en-US" sz="1557" dirty="0">
                <a:solidFill>
                  <a:srgbClr val="6BA2B5"/>
                </a:solidFill>
                <a:latin typeface="Source Sans Pro Semibold" panose="020B0603030403020204" pitchFamily="34" charset="0"/>
              </a:rPr>
              <a:t>1 million</a:t>
            </a:r>
          </a:p>
          <a:p>
            <a:pPr lvl="0"/>
            <a:r>
              <a:rPr lang="en-US" sz="971" dirty="0">
                <a:solidFill>
                  <a:srgbClr val="0C0C0C"/>
                </a:solidFill>
                <a:latin typeface="+mj-lt"/>
              </a:rPr>
              <a:t>portfolio invested 60% equities,</a:t>
            </a:r>
            <a:br>
              <a:rPr lang="en-US" sz="971" dirty="0">
                <a:solidFill>
                  <a:srgbClr val="0C0C0C"/>
                </a:solidFill>
                <a:latin typeface="+mj-lt"/>
              </a:rPr>
            </a:br>
            <a:r>
              <a:rPr lang="en-US" sz="971" dirty="0">
                <a:solidFill>
                  <a:srgbClr val="0C0C0C"/>
                </a:solidFill>
                <a:latin typeface="+mj-lt"/>
              </a:rPr>
              <a:t>30% bonds,</a:t>
            </a:r>
            <a:br>
              <a:rPr lang="en-US" sz="971" dirty="0">
                <a:solidFill>
                  <a:srgbClr val="0C0C0C"/>
                </a:solidFill>
                <a:latin typeface="+mj-lt"/>
              </a:rPr>
            </a:br>
            <a:r>
              <a:rPr lang="en-US" sz="971" dirty="0">
                <a:solidFill>
                  <a:srgbClr val="0C0C0C"/>
                </a:solidFill>
                <a:latin typeface="+mj-lt"/>
              </a:rPr>
              <a:t>10% cash</a:t>
            </a:r>
          </a:p>
        </p:txBody>
      </p:sp>
      <p:sp>
        <p:nvSpPr>
          <p:cNvPr id="34" name="Rectangle 33">
            <a:extLst>
              <a:ext uri="{FF2B5EF4-FFF2-40B4-BE49-F238E27FC236}">
                <a16:creationId xmlns:a16="http://schemas.microsoft.com/office/drawing/2014/main" id="{161F9484-E6DB-48A5-8970-CE728CD7B2C0}"/>
              </a:ext>
            </a:extLst>
          </p:cNvPr>
          <p:cNvSpPr/>
          <p:nvPr/>
        </p:nvSpPr>
        <p:spPr>
          <a:xfrm>
            <a:off x="941294" y="2000218"/>
            <a:ext cx="2823882" cy="262188"/>
          </a:xfrm>
          <a:prstGeom prst="rect">
            <a:avLst/>
          </a:prstGeom>
          <a:solidFill>
            <a:srgbClr val="79ABBC"/>
          </a:solidFill>
        </p:spPr>
        <p:txBody>
          <a:bodyPr wrap="square" anchor="ctr">
            <a:spAutoFit/>
          </a:bodyPr>
          <a:lstStyle/>
          <a:p>
            <a:pPr defTabSz="899320">
              <a:lnSpc>
                <a:spcPct val="110000"/>
              </a:lnSpc>
              <a:spcBef>
                <a:spcPct val="80000"/>
              </a:spcBef>
              <a:buClr>
                <a:srgbClr val="004675"/>
              </a:buClr>
            </a:pPr>
            <a:r>
              <a:rPr lang="en-US" sz="1059" kern="0" dirty="0">
                <a:solidFill>
                  <a:srgbClr val="FFFFFF"/>
                </a:solidFill>
                <a:latin typeface="Source Sans Pro Semibold" panose="020B0603030403020204" pitchFamily="34" charset="0"/>
                <a:cs typeface="Arial" panose="020B0604020202020204" pitchFamily="34" charset="0"/>
              </a:rPr>
              <a:t>No guaranteed income</a:t>
            </a:r>
          </a:p>
        </p:txBody>
      </p:sp>
      <p:sp>
        <p:nvSpPr>
          <p:cNvPr id="35" name="Rectangle 34">
            <a:extLst>
              <a:ext uri="{FF2B5EF4-FFF2-40B4-BE49-F238E27FC236}">
                <a16:creationId xmlns:a16="http://schemas.microsoft.com/office/drawing/2014/main" id="{49D91B9F-F356-4496-BAFD-EEFB9699B2DC}"/>
              </a:ext>
            </a:extLst>
          </p:cNvPr>
          <p:cNvSpPr/>
          <p:nvPr/>
        </p:nvSpPr>
        <p:spPr>
          <a:xfrm>
            <a:off x="4314224" y="2000218"/>
            <a:ext cx="3991292" cy="262188"/>
          </a:xfrm>
          <a:prstGeom prst="rect">
            <a:avLst/>
          </a:prstGeom>
          <a:solidFill>
            <a:srgbClr val="79ABBC"/>
          </a:solidFill>
        </p:spPr>
        <p:txBody>
          <a:bodyPr wrap="square" anchor="ctr">
            <a:spAutoFit/>
          </a:bodyPr>
          <a:lstStyle/>
          <a:p>
            <a:pPr defTabSz="899320">
              <a:lnSpc>
                <a:spcPct val="110000"/>
              </a:lnSpc>
              <a:spcBef>
                <a:spcPct val="80000"/>
              </a:spcBef>
              <a:buClr>
                <a:srgbClr val="004675"/>
              </a:buClr>
            </a:pPr>
            <a:r>
              <a:rPr lang="en-US" sz="1059" kern="0" dirty="0">
                <a:solidFill>
                  <a:srgbClr val="FFFFFF"/>
                </a:solidFill>
                <a:latin typeface="Source Sans Pro Semibold" panose="020B0603030403020204" pitchFamily="34" charset="0"/>
                <a:cs typeface="Arial" panose="020B0604020202020204" pitchFamily="34" charset="0"/>
              </a:rPr>
              <a:t>Add guaranteed income</a:t>
            </a:r>
          </a:p>
        </p:txBody>
      </p:sp>
      <p:grpSp>
        <p:nvGrpSpPr>
          <p:cNvPr id="85" name="Group 84">
            <a:extLst>
              <a:ext uri="{FF2B5EF4-FFF2-40B4-BE49-F238E27FC236}">
                <a16:creationId xmlns:a16="http://schemas.microsoft.com/office/drawing/2014/main" id="{87B4EDE7-23CC-47F6-8CDD-0C6D2B2E5473}"/>
              </a:ext>
            </a:extLst>
          </p:cNvPr>
          <p:cNvGrpSpPr/>
          <p:nvPr/>
        </p:nvGrpSpPr>
        <p:grpSpPr>
          <a:xfrm>
            <a:off x="1789741" y="3596929"/>
            <a:ext cx="1126991" cy="1126991"/>
            <a:chOff x="914400" y="4039624"/>
            <a:chExt cx="914400" cy="914400"/>
          </a:xfrm>
        </p:grpSpPr>
        <p:sp>
          <p:nvSpPr>
            <p:cNvPr id="16" name="Partial Circle 15">
              <a:extLst>
                <a:ext uri="{FF2B5EF4-FFF2-40B4-BE49-F238E27FC236}">
                  <a16:creationId xmlns:a16="http://schemas.microsoft.com/office/drawing/2014/main" id="{B250D89C-E758-4BE7-978B-2F7ADB409C77}"/>
                </a:ext>
              </a:extLst>
            </p:cNvPr>
            <p:cNvSpPr/>
            <p:nvPr/>
          </p:nvSpPr>
          <p:spPr bwMode="auto">
            <a:xfrm>
              <a:off x="914400" y="4039624"/>
              <a:ext cx="914400" cy="914400"/>
            </a:xfrm>
            <a:prstGeom prst="pie">
              <a:avLst>
                <a:gd name="adj1" fmla="val 10800000"/>
                <a:gd name="adj2" fmla="val 21547921"/>
              </a:avLst>
            </a:prstGeom>
            <a:gradFill>
              <a:gsLst>
                <a:gs pos="74000">
                  <a:srgbClr val="FFFFFF">
                    <a:alpha val="0"/>
                  </a:srgbClr>
                </a:gs>
                <a:gs pos="0">
                  <a:srgbClr val="C00000"/>
                </a:gs>
                <a:gs pos="36000">
                  <a:srgbClr val="FFFFFF">
                    <a:alpha val="0"/>
                  </a:srgbClr>
                </a:gs>
                <a:gs pos="100000">
                  <a:srgbClr val="006600"/>
                </a:gs>
              </a:gsLst>
              <a:lin ang="0" scaled="1"/>
            </a:gradFill>
            <a:ln w="34925" cap="flat" cmpd="sng" algn="ctr">
              <a:solidFill>
                <a:srgbClr val="64A3CA"/>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grpSp>
          <p:nvGrpSpPr>
            <p:cNvPr id="84" name="Group 83">
              <a:extLst>
                <a:ext uri="{FF2B5EF4-FFF2-40B4-BE49-F238E27FC236}">
                  <a16:creationId xmlns:a16="http://schemas.microsoft.com/office/drawing/2014/main" id="{5438D681-02F0-46F5-B85F-77D14E057C48}"/>
                </a:ext>
              </a:extLst>
            </p:cNvPr>
            <p:cNvGrpSpPr/>
            <p:nvPr/>
          </p:nvGrpSpPr>
          <p:grpSpPr>
            <a:xfrm>
              <a:off x="1085674" y="4043433"/>
              <a:ext cx="631476" cy="513881"/>
              <a:chOff x="1085674" y="4043433"/>
              <a:chExt cx="631476" cy="513881"/>
            </a:xfrm>
          </p:grpSpPr>
          <p:sp>
            <p:nvSpPr>
              <p:cNvPr id="56" name="Partial Circle 55">
                <a:extLst>
                  <a:ext uri="{FF2B5EF4-FFF2-40B4-BE49-F238E27FC236}">
                    <a16:creationId xmlns:a16="http://schemas.microsoft.com/office/drawing/2014/main" id="{942D9871-16DE-495F-8C45-566CD33AF9B0}"/>
                  </a:ext>
                </a:extLst>
              </p:cNvPr>
              <p:cNvSpPr/>
              <p:nvPr/>
            </p:nvSpPr>
            <p:spPr bwMode="auto">
              <a:xfrm>
                <a:off x="1281589" y="4377291"/>
                <a:ext cx="180023" cy="180023"/>
              </a:xfrm>
              <a:prstGeom prst="pie">
                <a:avLst>
                  <a:gd name="adj1" fmla="val 10800000"/>
                  <a:gd name="adj2" fmla="val 21547921"/>
                </a:avLst>
              </a:prstGeom>
              <a:solidFill>
                <a:srgbClr val="FFC000"/>
              </a:solidFill>
              <a:ln w="34925" cap="flat" cmpd="sng" algn="ctr">
                <a:solidFill>
                  <a:srgbClr val="FFC0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cxnSp>
            <p:nvCxnSpPr>
              <p:cNvPr id="49" name="Straight Connector 48">
                <a:extLst>
                  <a:ext uri="{FF2B5EF4-FFF2-40B4-BE49-F238E27FC236}">
                    <a16:creationId xmlns:a16="http://schemas.microsoft.com/office/drawing/2014/main" id="{3B02F05F-8C6F-40FD-81B3-26AD7A31F151}"/>
                  </a:ext>
                </a:extLst>
              </p:cNvPr>
              <p:cNvCxnSpPr>
                <a:cxnSpLocks/>
              </p:cNvCxnSpPr>
              <p:nvPr/>
            </p:nvCxnSpPr>
            <p:spPr bwMode="auto">
              <a:xfrm>
                <a:off x="1371600" y="4043433"/>
                <a:ext cx="0" cy="109728"/>
              </a:xfrm>
              <a:prstGeom prst="line">
                <a:avLst/>
              </a:prstGeom>
              <a:solidFill>
                <a:srgbClr val="FFFFFF"/>
              </a:solidFill>
              <a:ln w="34925" cap="flat" cmpd="sng" algn="ctr">
                <a:solidFill>
                  <a:srgbClr val="64A3C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Connector 52">
                <a:extLst>
                  <a:ext uri="{FF2B5EF4-FFF2-40B4-BE49-F238E27FC236}">
                    <a16:creationId xmlns:a16="http://schemas.microsoft.com/office/drawing/2014/main" id="{0A9D8FCF-5E4E-42D8-8E2E-F14589E54999}"/>
                  </a:ext>
                </a:extLst>
              </p:cNvPr>
              <p:cNvCxnSpPr>
                <a:cxnSpLocks/>
              </p:cNvCxnSpPr>
              <p:nvPr/>
            </p:nvCxnSpPr>
            <p:spPr bwMode="auto">
              <a:xfrm rot="2700000">
                <a:off x="1662286" y="4176036"/>
                <a:ext cx="0" cy="109728"/>
              </a:xfrm>
              <a:prstGeom prst="line">
                <a:avLst/>
              </a:prstGeom>
              <a:solidFill>
                <a:srgbClr val="FFFFFF"/>
              </a:solidFill>
              <a:ln w="34925" cap="flat" cmpd="sng" algn="ctr">
                <a:solidFill>
                  <a:srgbClr val="64A3C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Connector 53">
                <a:extLst>
                  <a:ext uri="{FF2B5EF4-FFF2-40B4-BE49-F238E27FC236}">
                    <a16:creationId xmlns:a16="http://schemas.microsoft.com/office/drawing/2014/main" id="{1ED9B62B-740C-498B-BD27-074F0F15A063}"/>
                  </a:ext>
                </a:extLst>
              </p:cNvPr>
              <p:cNvCxnSpPr>
                <a:cxnSpLocks/>
              </p:cNvCxnSpPr>
              <p:nvPr/>
            </p:nvCxnSpPr>
            <p:spPr bwMode="auto">
              <a:xfrm rot="18900000" flipH="1">
                <a:off x="1085674" y="4176036"/>
                <a:ext cx="0" cy="109728"/>
              </a:xfrm>
              <a:prstGeom prst="line">
                <a:avLst/>
              </a:prstGeom>
              <a:solidFill>
                <a:srgbClr val="FFFFFF"/>
              </a:solidFill>
              <a:ln w="34925" cap="flat" cmpd="sng" algn="ctr">
                <a:solidFill>
                  <a:srgbClr val="64A3C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Arrow Connector 57">
                <a:extLst>
                  <a:ext uri="{FF2B5EF4-FFF2-40B4-BE49-F238E27FC236}">
                    <a16:creationId xmlns:a16="http://schemas.microsoft.com/office/drawing/2014/main" id="{C1E964B3-7C8E-4518-AAAD-D112F276F774}"/>
                  </a:ext>
                </a:extLst>
              </p:cNvPr>
              <p:cNvCxnSpPr>
                <a:cxnSpLocks/>
              </p:cNvCxnSpPr>
              <p:nvPr/>
            </p:nvCxnSpPr>
            <p:spPr bwMode="auto">
              <a:xfrm flipV="1">
                <a:off x="1394460" y="4314899"/>
                <a:ext cx="238125" cy="100863"/>
              </a:xfrm>
              <a:prstGeom prst="straightConnector1">
                <a:avLst/>
              </a:prstGeom>
              <a:solidFill>
                <a:schemeClr val="accent1"/>
              </a:solidFill>
              <a:ln w="3810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sp>
        <p:nvSpPr>
          <p:cNvPr id="77" name="Rectangle 76">
            <a:extLst>
              <a:ext uri="{FF2B5EF4-FFF2-40B4-BE49-F238E27FC236}">
                <a16:creationId xmlns:a16="http://schemas.microsoft.com/office/drawing/2014/main" id="{9D5973E6-0AC9-40B4-B3D7-10BB8D717171}"/>
              </a:ext>
            </a:extLst>
          </p:cNvPr>
          <p:cNvSpPr/>
          <p:nvPr/>
        </p:nvSpPr>
        <p:spPr>
          <a:xfrm>
            <a:off x="4989362" y="4307873"/>
            <a:ext cx="2641017" cy="1129220"/>
          </a:xfrm>
          <a:prstGeom prst="rect">
            <a:avLst/>
          </a:prstGeom>
        </p:spPr>
        <p:txBody>
          <a:bodyPr wrap="square" lIns="0" tIns="0" rIns="0" bIns="0" anchor="t" anchorCtr="1">
            <a:spAutoFit/>
          </a:bodyPr>
          <a:lstStyle/>
          <a:p>
            <a:pPr algn="l">
              <a:lnSpc>
                <a:spcPts val="2294"/>
              </a:lnSpc>
            </a:pPr>
            <a:r>
              <a:rPr lang="en-US" sz="1588" dirty="0">
                <a:solidFill>
                  <a:srgbClr val="000000"/>
                </a:solidFill>
                <a:latin typeface="+mn-lt"/>
              </a:rPr>
              <a:t>Over </a:t>
            </a:r>
            <a:r>
              <a:rPr lang="en-US" sz="1588" dirty="0">
                <a:solidFill>
                  <a:srgbClr val="000000"/>
                </a:solidFill>
                <a:latin typeface="Source Sans Pro Semibold" panose="020B0603030403020204" pitchFamily="34" charset="0"/>
              </a:rPr>
              <a:t>30 years</a:t>
            </a:r>
            <a:r>
              <a:rPr lang="en-US" sz="1588" dirty="0">
                <a:solidFill>
                  <a:srgbClr val="000000"/>
                </a:solidFill>
                <a:latin typeface="+mn-lt"/>
              </a:rPr>
              <a:t>, there is a </a:t>
            </a:r>
            <a:br>
              <a:rPr lang="en-US" sz="1588" dirty="0">
                <a:solidFill>
                  <a:srgbClr val="000000"/>
                </a:solidFill>
                <a:latin typeface="+mn-lt"/>
              </a:rPr>
            </a:br>
            <a:r>
              <a:rPr lang="en-US" sz="2118" b="1" dirty="0">
                <a:solidFill>
                  <a:schemeClr val="bg2"/>
                </a:solidFill>
                <a:latin typeface="Source Sans Pro Semibold" panose="020B0603030403020204" pitchFamily="34" charset="0"/>
              </a:rPr>
              <a:t>93% </a:t>
            </a:r>
            <a:r>
              <a:rPr lang="en-US" sz="1588" dirty="0">
                <a:solidFill>
                  <a:srgbClr val="000000"/>
                </a:solidFill>
                <a:latin typeface="+mn-lt"/>
              </a:rPr>
              <a:t>chance the remaining portfolio is not depleted</a:t>
            </a:r>
          </a:p>
          <a:p>
            <a:pPr marL="252146" indent="-252146" algn="l">
              <a:buFont typeface="Arial" panose="020B0604020202020204" pitchFamily="34" charset="0"/>
              <a:buChar char="•"/>
            </a:pPr>
            <a:endParaRPr lang="en-US" sz="1588" dirty="0">
              <a:solidFill>
                <a:srgbClr val="000000"/>
              </a:solidFill>
              <a:latin typeface="+mn-lt"/>
            </a:endParaRPr>
          </a:p>
        </p:txBody>
      </p:sp>
      <p:grpSp>
        <p:nvGrpSpPr>
          <p:cNvPr id="3" name="Group 2">
            <a:extLst>
              <a:ext uri="{FF2B5EF4-FFF2-40B4-BE49-F238E27FC236}">
                <a16:creationId xmlns:a16="http://schemas.microsoft.com/office/drawing/2014/main" id="{59DD142B-2CFB-42BD-81FE-BB413C6ED904}"/>
              </a:ext>
            </a:extLst>
          </p:cNvPr>
          <p:cNvGrpSpPr/>
          <p:nvPr/>
        </p:nvGrpSpPr>
        <p:grpSpPr>
          <a:xfrm>
            <a:off x="5745094" y="3596929"/>
            <a:ext cx="1129553" cy="1129553"/>
            <a:chOff x="5326740" y="4145795"/>
            <a:chExt cx="1280160" cy="1280160"/>
          </a:xfrm>
        </p:grpSpPr>
        <p:grpSp>
          <p:nvGrpSpPr>
            <p:cNvPr id="86" name="Group 85">
              <a:extLst>
                <a:ext uri="{FF2B5EF4-FFF2-40B4-BE49-F238E27FC236}">
                  <a16:creationId xmlns:a16="http://schemas.microsoft.com/office/drawing/2014/main" id="{D1032F90-A99F-458D-BA93-CDE69B51D79E}"/>
                </a:ext>
              </a:extLst>
            </p:cNvPr>
            <p:cNvGrpSpPr/>
            <p:nvPr/>
          </p:nvGrpSpPr>
          <p:grpSpPr>
            <a:xfrm>
              <a:off x="5560914" y="4151128"/>
              <a:ext cx="884066" cy="719433"/>
              <a:chOff x="5377895" y="4043433"/>
              <a:chExt cx="631476" cy="513881"/>
            </a:xfrm>
          </p:grpSpPr>
          <p:sp>
            <p:nvSpPr>
              <p:cNvPr id="69" name="Partial Circle 68">
                <a:extLst>
                  <a:ext uri="{FF2B5EF4-FFF2-40B4-BE49-F238E27FC236}">
                    <a16:creationId xmlns:a16="http://schemas.microsoft.com/office/drawing/2014/main" id="{AC4D7FA4-F700-4E36-982C-A1572337ADB7}"/>
                  </a:ext>
                </a:extLst>
              </p:cNvPr>
              <p:cNvSpPr/>
              <p:nvPr/>
            </p:nvSpPr>
            <p:spPr bwMode="auto">
              <a:xfrm>
                <a:off x="5573810" y="4377291"/>
                <a:ext cx="180023" cy="180023"/>
              </a:xfrm>
              <a:prstGeom prst="pie">
                <a:avLst>
                  <a:gd name="adj1" fmla="val 10800000"/>
                  <a:gd name="adj2" fmla="val 21547921"/>
                </a:avLst>
              </a:prstGeom>
              <a:solidFill>
                <a:srgbClr val="FFC000"/>
              </a:solidFill>
              <a:ln w="34925" cap="flat" cmpd="sng" algn="ctr">
                <a:solidFill>
                  <a:srgbClr val="FFC0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cxnSp>
            <p:nvCxnSpPr>
              <p:cNvPr id="73" name="Straight Connector 72">
                <a:extLst>
                  <a:ext uri="{FF2B5EF4-FFF2-40B4-BE49-F238E27FC236}">
                    <a16:creationId xmlns:a16="http://schemas.microsoft.com/office/drawing/2014/main" id="{04660487-CA95-4E3D-A54B-6564DE4E3F24}"/>
                  </a:ext>
                </a:extLst>
              </p:cNvPr>
              <p:cNvCxnSpPr>
                <a:cxnSpLocks/>
              </p:cNvCxnSpPr>
              <p:nvPr/>
            </p:nvCxnSpPr>
            <p:spPr bwMode="auto">
              <a:xfrm>
                <a:off x="5663821" y="4043433"/>
                <a:ext cx="0" cy="109728"/>
              </a:xfrm>
              <a:prstGeom prst="line">
                <a:avLst/>
              </a:prstGeom>
              <a:solidFill>
                <a:srgbClr val="FFFFFF"/>
              </a:solidFill>
              <a:ln w="34925" cap="flat" cmpd="sng" algn="ctr">
                <a:solidFill>
                  <a:srgbClr val="64A3C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4" name="Straight Connector 73">
                <a:extLst>
                  <a:ext uri="{FF2B5EF4-FFF2-40B4-BE49-F238E27FC236}">
                    <a16:creationId xmlns:a16="http://schemas.microsoft.com/office/drawing/2014/main" id="{34EC70AB-2308-46F0-A66E-3F4F7DC2FAEA}"/>
                  </a:ext>
                </a:extLst>
              </p:cNvPr>
              <p:cNvCxnSpPr>
                <a:cxnSpLocks/>
              </p:cNvCxnSpPr>
              <p:nvPr/>
            </p:nvCxnSpPr>
            <p:spPr bwMode="auto">
              <a:xfrm rot="2700000">
                <a:off x="5954507" y="4176036"/>
                <a:ext cx="0" cy="109728"/>
              </a:xfrm>
              <a:prstGeom prst="line">
                <a:avLst/>
              </a:prstGeom>
              <a:solidFill>
                <a:srgbClr val="FFFFFF"/>
              </a:solidFill>
              <a:ln w="34925" cap="flat" cmpd="sng" algn="ctr">
                <a:solidFill>
                  <a:srgbClr val="64A3C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Connector 74">
                <a:extLst>
                  <a:ext uri="{FF2B5EF4-FFF2-40B4-BE49-F238E27FC236}">
                    <a16:creationId xmlns:a16="http://schemas.microsoft.com/office/drawing/2014/main" id="{AB5DE1D0-CE49-4745-87BF-BFBEFB7C6D74}"/>
                  </a:ext>
                </a:extLst>
              </p:cNvPr>
              <p:cNvCxnSpPr>
                <a:cxnSpLocks/>
              </p:cNvCxnSpPr>
              <p:nvPr/>
            </p:nvCxnSpPr>
            <p:spPr bwMode="auto">
              <a:xfrm rot="18900000" flipH="1">
                <a:off x="5377895" y="4176036"/>
                <a:ext cx="0" cy="109728"/>
              </a:xfrm>
              <a:prstGeom prst="line">
                <a:avLst/>
              </a:prstGeom>
              <a:solidFill>
                <a:srgbClr val="FFFFFF"/>
              </a:solidFill>
              <a:ln w="34925" cap="flat" cmpd="sng" algn="ctr">
                <a:solidFill>
                  <a:srgbClr val="64A3C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1" name="Straight Arrow Connector 70">
                <a:extLst>
                  <a:ext uri="{FF2B5EF4-FFF2-40B4-BE49-F238E27FC236}">
                    <a16:creationId xmlns:a16="http://schemas.microsoft.com/office/drawing/2014/main" id="{3DE648EC-1B17-4117-9731-8CA3DA07E8B2}"/>
                  </a:ext>
                </a:extLst>
              </p:cNvPr>
              <p:cNvCxnSpPr>
                <a:cxnSpLocks/>
              </p:cNvCxnSpPr>
              <p:nvPr/>
            </p:nvCxnSpPr>
            <p:spPr bwMode="auto">
              <a:xfrm rot="1260000" flipV="1">
                <a:off x="5741272" y="4362667"/>
                <a:ext cx="238125" cy="100863"/>
              </a:xfrm>
              <a:prstGeom prst="straightConnector1">
                <a:avLst/>
              </a:prstGeom>
              <a:solidFill>
                <a:schemeClr val="accent1"/>
              </a:solidFill>
              <a:ln w="3810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78" name="Partial Circle 77">
              <a:extLst>
                <a:ext uri="{FF2B5EF4-FFF2-40B4-BE49-F238E27FC236}">
                  <a16:creationId xmlns:a16="http://schemas.microsoft.com/office/drawing/2014/main" id="{4EE509C6-E024-4F33-A55A-52B93005926A}"/>
                </a:ext>
              </a:extLst>
            </p:cNvPr>
            <p:cNvSpPr/>
            <p:nvPr/>
          </p:nvSpPr>
          <p:spPr bwMode="auto">
            <a:xfrm>
              <a:off x="5326740" y="4145795"/>
              <a:ext cx="1280160" cy="1280160"/>
            </a:xfrm>
            <a:prstGeom prst="pie">
              <a:avLst>
                <a:gd name="adj1" fmla="val 10800000"/>
                <a:gd name="adj2" fmla="val 21547921"/>
              </a:avLst>
            </a:prstGeom>
            <a:gradFill>
              <a:gsLst>
                <a:gs pos="74000">
                  <a:srgbClr val="FFFFFF">
                    <a:alpha val="0"/>
                  </a:srgbClr>
                </a:gs>
                <a:gs pos="0">
                  <a:srgbClr val="C00000"/>
                </a:gs>
                <a:gs pos="36000">
                  <a:srgbClr val="FFFFFF">
                    <a:alpha val="0"/>
                  </a:srgbClr>
                </a:gs>
                <a:gs pos="100000">
                  <a:srgbClr val="006600"/>
                </a:gs>
              </a:gsLst>
              <a:lin ang="0" scaled="1"/>
            </a:gradFill>
            <a:ln w="34925" cap="flat" cmpd="sng" algn="ctr">
              <a:solidFill>
                <a:srgbClr val="64A3CA"/>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grpSp>
      <p:sp>
        <p:nvSpPr>
          <p:cNvPr id="28" name="Rectangle 27">
            <a:extLst>
              <a:ext uri="{FF2B5EF4-FFF2-40B4-BE49-F238E27FC236}">
                <a16:creationId xmlns:a16="http://schemas.microsoft.com/office/drawing/2014/main" id="{624CCE78-FA4F-43AD-AD3B-FCD158270B22}"/>
              </a:ext>
            </a:extLst>
          </p:cNvPr>
          <p:cNvSpPr/>
          <p:nvPr/>
        </p:nvSpPr>
        <p:spPr>
          <a:xfrm>
            <a:off x="2086567" y="2538031"/>
            <a:ext cx="1685223" cy="532197"/>
          </a:xfrm>
          <a:prstGeom prst="rect">
            <a:avLst/>
          </a:prstGeom>
        </p:spPr>
        <p:txBody>
          <a:bodyPr wrap="square">
            <a:spAutoFit/>
          </a:bodyPr>
          <a:lstStyle/>
          <a:p>
            <a:pPr>
              <a:lnSpc>
                <a:spcPts val="1059"/>
              </a:lnSpc>
              <a:spcBef>
                <a:spcPts val="1588"/>
              </a:spcBef>
            </a:pPr>
            <a:r>
              <a:rPr lang="en-US" sz="1557" dirty="0">
                <a:solidFill>
                  <a:srgbClr val="6BA2B5"/>
                </a:solidFill>
                <a:latin typeface="Source Sans Pro Semibold" panose="020B0603030403020204" pitchFamily="34" charset="0"/>
              </a:rPr>
              <a:t>5% withdrawal</a:t>
            </a:r>
          </a:p>
          <a:p>
            <a:pPr lvl="0"/>
            <a:r>
              <a:rPr lang="en-US" sz="971" dirty="0">
                <a:solidFill>
                  <a:srgbClr val="0C0C0C"/>
                </a:solidFill>
                <a:latin typeface="+mj-lt"/>
              </a:rPr>
              <a:t>rate adjusted annually </a:t>
            </a:r>
            <a:br>
              <a:rPr lang="en-US" sz="971" dirty="0">
                <a:solidFill>
                  <a:srgbClr val="0C0C0C"/>
                </a:solidFill>
                <a:latin typeface="+mj-lt"/>
              </a:rPr>
            </a:br>
            <a:r>
              <a:rPr lang="en-US" sz="971" dirty="0">
                <a:solidFill>
                  <a:srgbClr val="0C0C0C"/>
                </a:solidFill>
                <a:latin typeface="+mj-lt"/>
              </a:rPr>
              <a:t>for inflation</a:t>
            </a:r>
          </a:p>
        </p:txBody>
      </p:sp>
      <p:sp>
        <p:nvSpPr>
          <p:cNvPr id="32" name="Rectangle 31">
            <a:extLst>
              <a:ext uri="{FF2B5EF4-FFF2-40B4-BE49-F238E27FC236}">
                <a16:creationId xmlns:a16="http://schemas.microsoft.com/office/drawing/2014/main" id="{6BA4AD44-9C63-4547-94A3-B83DF898F796}"/>
              </a:ext>
            </a:extLst>
          </p:cNvPr>
          <p:cNvSpPr/>
          <p:nvPr/>
        </p:nvSpPr>
        <p:spPr>
          <a:xfrm>
            <a:off x="4314223" y="2538031"/>
            <a:ext cx="1210235" cy="830997"/>
          </a:xfrm>
          <a:prstGeom prst="rect">
            <a:avLst/>
          </a:prstGeom>
        </p:spPr>
        <p:txBody>
          <a:bodyPr wrap="square">
            <a:spAutoFit/>
          </a:bodyPr>
          <a:lstStyle/>
          <a:p>
            <a:pPr>
              <a:lnSpc>
                <a:spcPts val="1059"/>
              </a:lnSpc>
              <a:spcBef>
                <a:spcPts val="1588"/>
              </a:spcBef>
            </a:pPr>
            <a:r>
              <a:rPr lang="en-US" sz="1557" dirty="0">
                <a:solidFill>
                  <a:srgbClr val="6BA2B5"/>
                </a:solidFill>
                <a:latin typeface="Source Sans Pro Semibold" panose="020B0603030403020204" pitchFamily="34" charset="0"/>
              </a:rPr>
              <a:t>$750K</a:t>
            </a:r>
          </a:p>
          <a:p>
            <a:pPr lvl="0"/>
            <a:r>
              <a:rPr lang="en-US" sz="971" dirty="0">
                <a:solidFill>
                  <a:srgbClr val="0C0C0C"/>
                </a:solidFill>
                <a:latin typeface="+mj-lt"/>
              </a:rPr>
              <a:t>portfolio invested</a:t>
            </a:r>
            <a:br>
              <a:rPr lang="en-US" sz="971" dirty="0">
                <a:solidFill>
                  <a:srgbClr val="0C0C0C"/>
                </a:solidFill>
                <a:latin typeface="+mj-lt"/>
              </a:rPr>
            </a:br>
            <a:r>
              <a:rPr lang="en-US" sz="971" dirty="0">
                <a:solidFill>
                  <a:srgbClr val="0C0C0C"/>
                </a:solidFill>
                <a:latin typeface="+mj-lt"/>
              </a:rPr>
              <a:t>60% equities,</a:t>
            </a:r>
            <a:br>
              <a:rPr lang="en-US" sz="971" dirty="0">
                <a:solidFill>
                  <a:srgbClr val="0C0C0C"/>
                </a:solidFill>
                <a:latin typeface="+mj-lt"/>
              </a:rPr>
            </a:br>
            <a:r>
              <a:rPr lang="en-US" sz="971" dirty="0">
                <a:solidFill>
                  <a:srgbClr val="0C0C0C"/>
                </a:solidFill>
                <a:latin typeface="+mj-lt"/>
              </a:rPr>
              <a:t>30% bonds,</a:t>
            </a:r>
            <a:br>
              <a:rPr lang="en-US" sz="971" dirty="0">
                <a:solidFill>
                  <a:srgbClr val="0C0C0C"/>
                </a:solidFill>
                <a:latin typeface="+mj-lt"/>
              </a:rPr>
            </a:br>
            <a:r>
              <a:rPr lang="en-US" sz="971" dirty="0">
                <a:solidFill>
                  <a:srgbClr val="0C0C0C"/>
                </a:solidFill>
                <a:latin typeface="+mj-lt"/>
              </a:rPr>
              <a:t>10% cash</a:t>
            </a:r>
          </a:p>
        </p:txBody>
      </p:sp>
      <p:sp>
        <p:nvSpPr>
          <p:cNvPr id="47" name="Rectangle 46">
            <a:extLst>
              <a:ext uri="{FF2B5EF4-FFF2-40B4-BE49-F238E27FC236}">
                <a16:creationId xmlns:a16="http://schemas.microsoft.com/office/drawing/2014/main" id="{9A5168A9-C425-47BA-9850-9ED9668C2E9C}"/>
              </a:ext>
            </a:extLst>
          </p:cNvPr>
          <p:cNvSpPr/>
          <p:nvPr/>
        </p:nvSpPr>
        <p:spPr>
          <a:xfrm>
            <a:off x="6725903" y="2538031"/>
            <a:ext cx="1685223" cy="532197"/>
          </a:xfrm>
          <a:prstGeom prst="rect">
            <a:avLst/>
          </a:prstGeom>
        </p:spPr>
        <p:txBody>
          <a:bodyPr wrap="square">
            <a:spAutoFit/>
          </a:bodyPr>
          <a:lstStyle/>
          <a:p>
            <a:pPr>
              <a:lnSpc>
                <a:spcPts val="1059"/>
              </a:lnSpc>
              <a:spcBef>
                <a:spcPts val="1588"/>
              </a:spcBef>
            </a:pPr>
            <a:r>
              <a:rPr lang="en-US" sz="1557" dirty="0">
                <a:solidFill>
                  <a:srgbClr val="6BA2B5"/>
                </a:solidFill>
                <a:latin typeface="Source Sans Pro Semibold" panose="020B0603030403020204" pitchFamily="34" charset="0"/>
              </a:rPr>
              <a:t>5% withdrawal</a:t>
            </a:r>
          </a:p>
          <a:p>
            <a:pPr lvl="0"/>
            <a:r>
              <a:rPr lang="en-US" sz="971" dirty="0">
                <a:solidFill>
                  <a:srgbClr val="0C0C0C"/>
                </a:solidFill>
                <a:latin typeface="+mj-lt"/>
              </a:rPr>
              <a:t>rate adjusted annually </a:t>
            </a:r>
            <a:br>
              <a:rPr lang="en-US" sz="971" dirty="0">
                <a:solidFill>
                  <a:srgbClr val="0C0C0C"/>
                </a:solidFill>
                <a:latin typeface="+mj-lt"/>
              </a:rPr>
            </a:br>
            <a:r>
              <a:rPr lang="en-US" sz="971" dirty="0">
                <a:solidFill>
                  <a:srgbClr val="0C0C0C"/>
                </a:solidFill>
                <a:latin typeface="+mj-lt"/>
              </a:rPr>
              <a:t>for inflation</a:t>
            </a:r>
          </a:p>
        </p:txBody>
      </p:sp>
      <p:cxnSp>
        <p:nvCxnSpPr>
          <p:cNvPr id="10" name="Straight Connector 9">
            <a:extLst>
              <a:ext uri="{FF2B5EF4-FFF2-40B4-BE49-F238E27FC236}">
                <a16:creationId xmlns:a16="http://schemas.microsoft.com/office/drawing/2014/main" id="{A7EDF078-9ADA-4001-AC92-F80C46AFD9F6}"/>
              </a:ext>
            </a:extLst>
          </p:cNvPr>
          <p:cNvCxnSpPr/>
          <p:nvPr/>
        </p:nvCxnSpPr>
        <p:spPr bwMode="auto">
          <a:xfrm>
            <a:off x="4039700" y="2007888"/>
            <a:ext cx="0" cy="3114219"/>
          </a:xfrm>
          <a:prstGeom prst="line">
            <a:avLst/>
          </a:prstGeom>
          <a:solidFill>
            <a:schemeClr val="accent1"/>
          </a:solidFill>
          <a:ln w="38100" cap="rnd" cmpd="sng" algn="ctr">
            <a:solidFill>
              <a:srgbClr val="DDDDDD"/>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Rectangle 32">
            <a:extLst>
              <a:ext uri="{FF2B5EF4-FFF2-40B4-BE49-F238E27FC236}">
                <a16:creationId xmlns:a16="http://schemas.microsoft.com/office/drawing/2014/main" id="{AA8D3283-2EA0-4E66-9C98-00D3543CE064}"/>
              </a:ext>
            </a:extLst>
          </p:cNvPr>
          <p:cNvSpPr/>
          <p:nvPr/>
        </p:nvSpPr>
        <p:spPr>
          <a:xfrm>
            <a:off x="5511788" y="2538031"/>
            <a:ext cx="1210235" cy="532197"/>
          </a:xfrm>
          <a:prstGeom prst="rect">
            <a:avLst/>
          </a:prstGeom>
        </p:spPr>
        <p:txBody>
          <a:bodyPr wrap="square">
            <a:spAutoFit/>
          </a:bodyPr>
          <a:lstStyle/>
          <a:p>
            <a:pPr>
              <a:lnSpc>
                <a:spcPts val="1059"/>
              </a:lnSpc>
              <a:spcBef>
                <a:spcPts val="1588"/>
              </a:spcBef>
            </a:pPr>
            <a:r>
              <a:rPr lang="en-US" sz="1557" dirty="0">
                <a:solidFill>
                  <a:srgbClr val="6BA2B5"/>
                </a:solidFill>
                <a:latin typeface="Source Sans Pro Semibold" panose="020B0603030403020204" pitchFamily="34" charset="0"/>
              </a:rPr>
              <a:t>$250K</a:t>
            </a:r>
          </a:p>
          <a:p>
            <a:pPr lvl="0"/>
            <a:r>
              <a:rPr lang="en-US" sz="971" dirty="0">
                <a:solidFill>
                  <a:srgbClr val="0C0C0C"/>
                </a:solidFill>
                <a:latin typeface="+mj-lt"/>
              </a:rPr>
              <a:t>used to purchase</a:t>
            </a:r>
            <a:br>
              <a:rPr lang="en-US" sz="971" dirty="0">
                <a:solidFill>
                  <a:srgbClr val="0C0C0C"/>
                </a:solidFill>
                <a:latin typeface="+mj-lt"/>
              </a:rPr>
            </a:br>
            <a:r>
              <a:rPr lang="en-US" sz="971" dirty="0">
                <a:solidFill>
                  <a:srgbClr val="0C0C0C"/>
                </a:solidFill>
                <a:latin typeface="+mj-lt"/>
              </a:rPr>
              <a:t>a fixed annuity</a:t>
            </a:r>
          </a:p>
        </p:txBody>
      </p:sp>
    </p:spTree>
    <p:extLst>
      <p:ext uri="{BB962C8B-B14F-4D97-AF65-F5344CB8AC3E}">
        <p14:creationId xmlns:p14="http://schemas.microsoft.com/office/powerpoint/2010/main" val="3306346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1E31-9F93-7D4E-B3F4-443A1B45465A}"/>
              </a:ext>
            </a:extLst>
          </p:cNvPr>
          <p:cNvSpPr>
            <a:spLocks noGrp="1"/>
          </p:cNvSpPr>
          <p:nvPr>
            <p:ph type="title"/>
          </p:nvPr>
        </p:nvSpPr>
        <p:spPr/>
        <p:txBody>
          <a:bodyPr/>
          <a:lstStyle/>
          <a:p>
            <a:r>
              <a:rPr lang="en-US" dirty="0"/>
              <a:t>Be smart about taxes</a:t>
            </a:r>
          </a:p>
        </p:txBody>
      </p:sp>
      <p:sp>
        <p:nvSpPr>
          <p:cNvPr id="4" name="Text Placeholder 3">
            <a:extLst>
              <a:ext uri="{FF2B5EF4-FFF2-40B4-BE49-F238E27FC236}">
                <a16:creationId xmlns:a16="http://schemas.microsoft.com/office/drawing/2014/main" id="{C1DFDCC6-8BC9-2048-9E60-37BF0AE66D46}"/>
              </a:ext>
            </a:extLst>
          </p:cNvPr>
          <p:cNvSpPr>
            <a:spLocks noGrp="1"/>
          </p:cNvSpPr>
          <p:nvPr>
            <p:ph type="body" sz="quarter" idx="10"/>
          </p:nvPr>
        </p:nvSpPr>
        <p:spPr/>
        <p:txBody>
          <a:bodyPr/>
          <a:lstStyle/>
          <a:p>
            <a:pPr marL="0" indent="0">
              <a:buNone/>
            </a:pPr>
            <a:r>
              <a:rPr lang="en-US" dirty="0"/>
              <a:t>Illustration intended to provide general considerations on drawing income from various sources in retirement. Retirees should consult with a qualified tax professional on their personal financial situation. </a:t>
            </a:r>
          </a:p>
        </p:txBody>
      </p:sp>
      <p:sp>
        <p:nvSpPr>
          <p:cNvPr id="49" name="Trapezoid 48">
            <a:extLst>
              <a:ext uri="{FF2B5EF4-FFF2-40B4-BE49-F238E27FC236}">
                <a16:creationId xmlns:a16="http://schemas.microsoft.com/office/drawing/2014/main" id="{09314BC4-FAE7-5D46-B54F-A41DEB9CA287}"/>
              </a:ext>
            </a:extLst>
          </p:cNvPr>
          <p:cNvSpPr/>
          <p:nvPr/>
        </p:nvSpPr>
        <p:spPr bwMode="auto">
          <a:xfrm rot="10800000">
            <a:off x="4009668" y="1969033"/>
            <a:ext cx="2507072" cy="1162211"/>
          </a:xfrm>
          <a:prstGeom prst="trapezoid">
            <a:avLst>
              <a:gd name="adj" fmla="val 20932"/>
            </a:avLst>
          </a:prstGeom>
          <a:solidFill>
            <a:srgbClr val="CBE7F7"/>
          </a:solidFill>
          <a:ln w="952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48" name="Trapezoid 47">
            <a:extLst>
              <a:ext uri="{FF2B5EF4-FFF2-40B4-BE49-F238E27FC236}">
                <a16:creationId xmlns:a16="http://schemas.microsoft.com/office/drawing/2014/main" id="{3D88961C-93B3-C644-898B-C76C51A78D88}"/>
              </a:ext>
            </a:extLst>
          </p:cNvPr>
          <p:cNvSpPr/>
          <p:nvPr/>
        </p:nvSpPr>
        <p:spPr bwMode="auto">
          <a:xfrm rot="10800000">
            <a:off x="4252150" y="3124750"/>
            <a:ext cx="2022111" cy="943825"/>
          </a:xfrm>
          <a:prstGeom prst="trapezoid">
            <a:avLst>
              <a:gd name="adj" fmla="val 20812"/>
            </a:avLst>
          </a:prstGeom>
          <a:solidFill>
            <a:srgbClr val="A2C8DF"/>
          </a:solidFill>
          <a:ln w="9525" cap="flat" cmpd="sng" algn="ctr">
            <a:solidFill>
              <a:srgbClr val="FFFFFF"/>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mj-lt"/>
              <a:ea typeface="ＭＳ Ｐゴシック" charset="0"/>
              <a:cs typeface="ＭＳ Ｐゴシック" charset="0"/>
            </a:endParaRPr>
          </a:p>
        </p:txBody>
      </p:sp>
      <p:sp>
        <p:nvSpPr>
          <p:cNvPr id="47" name="Trapezoid 46">
            <a:extLst>
              <a:ext uri="{FF2B5EF4-FFF2-40B4-BE49-F238E27FC236}">
                <a16:creationId xmlns:a16="http://schemas.microsoft.com/office/drawing/2014/main" id="{599F88C3-7A2F-F14A-B94F-923814687DCD}"/>
              </a:ext>
            </a:extLst>
          </p:cNvPr>
          <p:cNvSpPr/>
          <p:nvPr/>
        </p:nvSpPr>
        <p:spPr bwMode="auto">
          <a:xfrm rot="10800000">
            <a:off x="4450270" y="4067736"/>
            <a:ext cx="1625870" cy="907676"/>
          </a:xfrm>
          <a:prstGeom prst="trapezoid">
            <a:avLst>
              <a:gd name="adj" fmla="val 21251"/>
            </a:avLst>
          </a:prstGeom>
          <a:solidFill>
            <a:srgbClr val="64A3CA"/>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mj-lt"/>
              <a:ea typeface="ＭＳ Ｐゴシック" charset="0"/>
              <a:cs typeface="ＭＳ Ｐゴシック" charset="0"/>
            </a:endParaRPr>
          </a:p>
        </p:txBody>
      </p:sp>
      <p:cxnSp>
        <p:nvCxnSpPr>
          <p:cNvPr id="13" name="Straight Connector 12">
            <a:extLst>
              <a:ext uri="{FF2B5EF4-FFF2-40B4-BE49-F238E27FC236}">
                <a16:creationId xmlns:a16="http://schemas.microsoft.com/office/drawing/2014/main" id="{B7408A3A-9223-DA4C-85D4-CE6CE500CA69}"/>
              </a:ext>
            </a:extLst>
          </p:cNvPr>
          <p:cNvCxnSpPr>
            <a:cxnSpLocks/>
          </p:cNvCxnSpPr>
          <p:nvPr/>
        </p:nvCxnSpPr>
        <p:spPr bwMode="auto">
          <a:xfrm>
            <a:off x="4456381" y="4070531"/>
            <a:ext cx="1613647" cy="0"/>
          </a:xfrm>
          <a:prstGeom prst="line">
            <a:avLst/>
          </a:prstGeom>
          <a:solidFill>
            <a:schemeClr val="accent1"/>
          </a:solidFill>
          <a:ln w="19050" cap="flat" cmpd="sng"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EE01882B-99BB-E346-A48C-13B878C2131C}"/>
              </a:ext>
            </a:extLst>
          </p:cNvPr>
          <p:cNvCxnSpPr>
            <a:cxnSpLocks/>
          </p:cNvCxnSpPr>
          <p:nvPr/>
        </p:nvCxnSpPr>
        <p:spPr bwMode="auto">
          <a:xfrm>
            <a:off x="4658087" y="4970809"/>
            <a:ext cx="1210235" cy="0"/>
          </a:xfrm>
          <a:prstGeom prst="line">
            <a:avLst/>
          </a:prstGeom>
          <a:solidFill>
            <a:schemeClr val="accent1"/>
          </a:solidFill>
          <a:ln w="19050" cap="flat" cmpd="sng"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a:extLst>
              <a:ext uri="{FF2B5EF4-FFF2-40B4-BE49-F238E27FC236}">
                <a16:creationId xmlns:a16="http://schemas.microsoft.com/office/drawing/2014/main" id="{28744731-6C5D-2443-AE1E-BECF5F05A4C5}"/>
              </a:ext>
            </a:extLst>
          </p:cNvPr>
          <p:cNvCxnSpPr>
            <a:cxnSpLocks/>
          </p:cNvCxnSpPr>
          <p:nvPr/>
        </p:nvCxnSpPr>
        <p:spPr bwMode="auto">
          <a:xfrm>
            <a:off x="4194163" y="2762760"/>
            <a:ext cx="2138082" cy="0"/>
          </a:xfrm>
          <a:prstGeom prst="line">
            <a:avLst/>
          </a:prstGeom>
          <a:solidFill>
            <a:schemeClr val="accent1"/>
          </a:solidFill>
          <a:ln w="19050" cap="flat" cmpd="sng"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a:extLst>
              <a:ext uri="{FF2B5EF4-FFF2-40B4-BE49-F238E27FC236}">
                <a16:creationId xmlns:a16="http://schemas.microsoft.com/office/drawing/2014/main" id="{7AE8BA15-9E31-D741-A008-C514B7030A94}"/>
              </a:ext>
            </a:extLst>
          </p:cNvPr>
          <p:cNvCxnSpPr>
            <a:cxnSpLocks/>
          </p:cNvCxnSpPr>
          <p:nvPr/>
        </p:nvCxnSpPr>
        <p:spPr bwMode="auto">
          <a:xfrm>
            <a:off x="4073140" y="2254566"/>
            <a:ext cx="2380129" cy="0"/>
          </a:xfrm>
          <a:prstGeom prst="line">
            <a:avLst/>
          </a:prstGeom>
          <a:solidFill>
            <a:schemeClr val="accent1"/>
          </a:solidFill>
          <a:ln w="19050" cap="flat" cmpd="sng"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TextBox 2">
            <a:extLst>
              <a:ext uri="{FF2B5EF4-FFF2-40B4-BE49-F238E27FC236}">
                <a16:creationId xmlns:a16="http://schemas.microsoft.com/office/drawing/2014/main" id="{257F9B01-DCAF-E34E-9332-22C86B8B52F4}"/>
              </a:ext>
            </a:extLst>
          </p:cNvPr>
          <p:cNvSpPr txBox="1"/>
          <p:nvPr/>
        </p:nvSpPr>
        <p:spPr>
          <a:xfrm>
            <a:off x="4709058" y="5165351"/>
            <a:ext cx="1125195" cy="515978"/>
          </a:xfrm>
          <a:prstGeom prst="rect">
            <a:avLst/>
          </a:prstGeom>
          <a:solidFill>
            <a:srgbClr val="FFFFFF"/>
          </a:solidFill>
          <a:ln w="25400" cap="flat" cmpd="sng" algn="ctr">
            <a:solidFill>
              <a:srgbClr val="B2B2B2"/>
            </a:solidFill>
            <a:prstDash val="solid"/>
            <a:round/>
            <a:headEnd type="none" w="med" len="med"/>
            <a:tailEnd type="none" w="med" len="med"/>
          </a:ln>
          <a:effectLst/>
        </p:spPr>
        <p:txBody>
          <a:bodyPr rot="0" spcFirstLastPara="0" vertOverflow="overflow" horzOverflow="overflow" vert="horz" wrap="none" lIns="80682" tIns="40341" rIns="80682" bIns="40341" numCol="1" spcCol="0" rtlCol="0" fromWordArt="0" anchor="ctr" anchorCtr="0" forceAA="0" compatLnSpc="1">
            <a:prstTxWarp prst="textNoShape">
              <a:avLst/>
            </a:prstTxWarp>
            <a:noAutofit/>
          </a:bodyPr>
          <a:lstStyle>
            <a:defPPr>
              <a:defRPr lang="en-US"/>
            </a:defPPr>
            <a:lvl1pPr marL="0" marR="0" indent="0" defTabSz="1019175" eaLnBrk="1" latinLnBrk="0" hangingPunct="1">
              <a:lnSpc>
                <a:spcPct val="100000"/>
              </a:lnSpc>
              <a:buClrTx/>
              <a:buSzTx/>
              <a:buFontTx/>
              <a:buNone/>
              <a:tabLst/>
              <a:defRPr sz="1600" b="1">
                <a:latin typeface="Arial Narrow" panose="020B0606020202030204" pitchFamily="34" charset="0"/>
                <a:ea typeface="ＭＳ Ｐゴシック" charset="0"/>
                <a:cs typeface="Arial" panose="020B0604020202020204" pitchFamily="34" charset="0"/>
              </a:defRPr>
            </a:lvl1pPr>
          </a:lstStyle>
          <a:p>
            <a:r>
              <a:rPr lang="en-US" sz="1412" b="0" dirty="0">
                <a:latin typeface="+mj-lt"/>
              </a:rPr>
              <a:t>INCOME TAX </a:t>
            </a:r>
          </a:p>
          <a:p>
            <a:r>
              <a:rPr lang="en-US" sz="1412" b="0" dirty="0">
                <a:latin typeface="+mj-lt"/>
              </a:rPr>
              <a:t>BRACKETS</a:t>
            </a:r>
          </a:p>
        </p:txBody>
      </p:sp>
      <p:sp>
        <p:nvSpPr>
          <p:cNvPr id="27" name="TextBox 26">
            <a:extLst>
              <a:ext uri="{FF2B5EF4-FFF2-40B4-BE49-F238E27FC236}">
                <a16:creationId xmlns:a16="http://schemas.microsoft.com/office/drawing/2014/main" id="{C08F935B-DA2B-924B-A293-FDA7D82D17BB}"/>
              </a:ext>
            </a:extLst>
          </p:cNvPr>
          <p:cNvSpPr txBox="1"/>
          <p:nvPr/>
        </p:nvSpPr>
        <p:spPr>
          <a:xfrm>
            <a:off x="2212678" y="2147996"/>
            <a:ext cx="2039471" cy="825419"/>
          </a:xfrm>
          <a:prstGeom prst="rect">
            <a:avLst/>
          </a:prstGeom>
          <a:noFill/>
        </p:spPr>
        <p:txBody>
          <a:bodyPr wrap="square" rtlCol="0">
            <a:spAutoFit/>
          </a:bodyPr>
          <a:lstStyle/>
          <a:p>
            <a:pPr algn="l">
              <a:tabLst>
                <a:tab pos="1512875" algn="r"/>
                <a:tab pos="1566106" algn="r"/>
              </a:tabLst>
            </a:pPr>
            <a:r>
              <a:rPr lang="en-US" sz="1588" dirty="0">
                <a:latin typeface="+mj-lt"/>
              </a:rPr>
              <a:t>	Utilize tax-free</a:t>
            </a:r>
          </a:p>
          <a:p>
            <a:pPr algn="l">
              <a:tabLst>
                <a:tab pos="1613733" algn="r"/>
              </a:tabLst>
            </a:pPr>
            <a:r>
              <a:rPr lang="en-US" sz="1588" dirty="0">
                <a:latin typeface="+mj-lt"/>
              </a:rPr>
              <a:t>	sources of</a:t>
            </a:r>
          </a:p>
          <a:p>
            <a:pPr algn="l">
              <a:tabLst>
                <a:tab pos="1714591" algn="r"/>
              </a:tabLst>
            </a:pPr>
            <a:r>
              <a:rPr lang="en-US" sz="1588" dirty="0">
                <a:latin typeface="+mj-lt"/>
              </a:rPr>
              <a:t>	income</a:t>
            </a:r>
          </a:p>
        </p:txBody>
      </p:sp>
      <p:sp>
        <p:nvSpPr>
          <p:cNvPr id="25" name="TextBox 24">
            <a:extLst>
              <a:ext uri="{FF2B5EF4-FFF2-40B4-BE49-F238E27FC236}">
                <a16:creationId xmlns:a16="http://schemas.microsoft.com/office/drawing/2014/main" id="{B67A123F-039E-6E44-8EC0-244959475D39}"/>
              </a:ext>
            </a:extLst>
          </p:cNvPr>
          <p:cNvSpPr txBox="1"/>
          <p:nvPr/>
        </p:nvSpPr>
        <p:spPr>
          <a:xfrm>
            <a:off x="1926651" y="4083711"/>
            <a:ext cx="2935941" cy="825419"/>
          </a:xfrm>
          <a:prstGeom prst="rect">
            <a:avLst/>
          </a:prstGeom>
          <a:noFill/>
        </p:spPr>
        <p:txBody>
          <a:bodyPr wrap="square" rtlCol="0">
            <a:spAutoFit/>
          </a:bodyPr>
          <a:lstStyle>
            <a:defPPr>
              <a:defRPr lang="en-US"/>
            </a:defPPr>
            <a:lvl1pPr algn="l">
              <a:tabLst>
                <a:tab pos="2235200" algn="r"/>
              </a:tabLst>
              <a:defRPr b="1">
                <a:latin typeface="+mn-lt"/>
              </a:defRPr>
            </a:lvl1pPr>
          </a:lstStyle>
          <a:p>
            <a:pPr>
              <a:tabLst>
                <a:tab pos="2274915" algn="r"/>
                <a:tab pos="2476632" algn="r"/>
              </a:tabLst>
            </a:pPr>
            <a:r>
              <a:rPr lang="en-US" sz="1588" b="0" dirty="0">
                <a:latin typeface="+mj-lt"/>
              </a:rPr>
              <a:t>	  Consider drawing </a:t>
            </a:r>
          </a:p>
          <a:p>
            <a:pPr>
              <a:tabLst>
                <a:tab pos="2375774" algn="r"/>
                <a:tab pos="2476632" algn="r"/>
              </a:tabLst>
            </a:pPr>
            <a:r>
              <a:rPr lang="en-US" sz="1588" b="0" dirty="0">
                <a:latin typeface="+mj-lt"/>
              </a:rPr>
              <a:t>	from tax-deferred</a:t>
            </a:r>
          </a:p>
          <a:p>
            <a:pPr>
              <a:tabLst>
                <a:tab pos="2476632" algn="r"/>
              </a:tabLst>
            </a:pPr>
            <a:r>
              <a:rPr lang="en-US" sz="1588" b="0" dirty="0">
                <a:latin typeface="+mj-lt"/>
              </a:rPr>
              <a:t>	accounts </a:t>
            </a:r>
          </a:p>
        </p:txBody>
      </p:sp>
      <p:sp>
        <p:nvSpPr>
          <p:cNvPr id="26" name="TextBox 25">
            <a:extLst>
              <a:ext uri="{FF2B5EF4-FFF2-40B4-BE49-F238E27FC236}">
                <a16:creationId xmlns:a16="http://schemas.microsoft.com/office/drawing/2014/main" id="{F329EA53-E8FE-D346-8BE1-6994B85B6B20}"/>
              </a:ext>
            </a:extLst>
          </p:cNvPr>
          <p:cNvSpPr txBox="1"/>
          <p:nvPr/>
        </p:nvSpPr>
        <p:spPr>
          <a:xfrm>
            <a:off x="2023872" y="3190338"/>
            <a:ext cx="2726811" cy="825419"/>
          </a:xfrm>
          <a:prstGeom prst="rect">
            <a:avLst/>
          </a:prstGeom>
          <a:noFill/>
        </p:spPr>
        <p:txBody>
          <a:bodyPr wrap="square" rtlCol="0">
            <a:spAutoFit/>
          </a:bodyPr>
          <a:lstStyle/>
          <a:p>
            <a:pPr algn="l">
              <a:tabLst>
                <a:tab pos="1972340" algn="r"/>
              </a:tabLst>
            </a:pPr>
            <a:r>
              <a:rPr lang="en-US" sz="1588" dirty="0">
                <a:latin typeface="+mj-lt"/>
              </a:rPr>
              <a:t>	Plan withdrawals</a:t>
            </a:r>
          </a:p>
          <a:p>
            <a:pPr algn="l">
              <a:tabLst>
                <a:tab pos="2073199" algn="r"/>
              </a:tabLst>
            </a:pPr>
            <a:r>
              <a:rPr lang="en-US" sz="1588" dirty="0">
                <a:latin typeface="+mj-lt"/>
              </a:rPr>
              <a:t>	from taxable </a:t>
            </a:r>
          </a:p>
          <a:p>
            <a:pPr algn="l">
              <a:tabLst>
                <a:tab pos="2174057" algn="r"/>
              </a:tabLst>
            </a:pPr>
            <a:r>
              <a:rPr lang="en-US" sz="1588" dirty="0">
                <a:latin typeface="+mj-lt"/>
              </a:rPr>
              <a:t>	accounts</a:t>
            </a:r>
          </a:p>
        </p:txBody>
      </p:sp>
      <p:cxnSp>
        <p:nvCxnSpPr>
          <p:cNvPr id="125" name="Straight Connector 124">
            <a:extLst>
              <a:ext uri="{FF2B5EF4-FFF2-40B4-BE49-F238E27FC236}">
                <a16:creationId xmlns:a16="http://schemas.microsoft.com/office/drawing/2014/main" id="{DC0A687E-DCC3-41C0-9E12-AC4304987038}"/>
              </a:ext>
            </a:extLst>
          </p:cNvPr>
          <p:cNvCxnSpPr>
            <a:cxnSpLocks/>
          </p:cNvCxnSpPr>
          <p:nvPr/>
        </p:nvCxnSpPr>
        <p:spPr bwMode="auto">
          <a:xfrm>
            <a:off x="3991330" y="1961174"/>
            <a:ext cx="2561058" cy="0"/>
          </a:xfrm>
          <a:prstGeom prst="line">
            <a:avLst/>
          </a:prstGeom>
          <a:solidFill>
            <a:schemeClr val="accent1"/>
          </a:solidFill>
          <a:ln w="28575" cap="flat" cmpd="sng" algn="ctr">
            <a:solidFill>
              <a:srgbClr val="FFFFFF"/>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0" name="Straight Connector 139">
            <a:extLst>
              <a:ext uri="{FF2B5EF4-FFF2-40B4-BE49-F238E27FC236}">
                <a16:creationId xmlns:a16="http://schemas.microsoft.com/office/drawing/2014/main" id="{A0CE313E-9ED2-428B-8652-DD18FC1AEFA3}"/>
              </a:ext>
            </a:extLst>
          </p:cNvPr>
          <p:cNvCxnSpPr>
            <a:cxnSpLocks/>
          </p:cNvCxnSpPr>
          <p:nvPr/>
        </p:nvCxnSpPr>
        <p:spPr bwMode="auto">
          <a:xfrm>
            <a:off x="4335357" y="3470914"/>
            <a:ext cx="1855694" cy="0"/>
          </a:xfrm>
          <a:prstGeom prst="line">
            <a:avLst/>
          </a:prstGeom>
          <a:solidFill>
            <a:schemeClr val="accent1"/>
          </a:solidFill>
          <a:ln w="19050" cap="flat" cmpd="sng"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7" name="Straight Connector 176">
            <a:extLst>
              <a:ext uri="{FF2B5EF4-FFF2-40B4-BE49-F238E27FC236}">
                <a16:creationId xmlns:a16="http://schemas.microsoft.com/office/drawing/2014/main" id="{956E94B8-8876-4DF3-9200-CD11C46E0253}"/>
              </a:ext>
            </a:extLst>
          </p:cNvPr>
          <p:cNvCxnSpPr>
            <a:cxnSpLocks/>
          </p:cNvCxnSpPr>
          <p:nvPr/>
        </p:nvCxnSpPr>
        <p:spPr bwMode="auto">
          <a:xfrm>
            <a:off x="4537063" y="4351086"/>
            <a:ext cx="1452282" cy="0"/>
          </a:xfrm>
          <a:prstGeom prst="line">
            <a:avLst/>
          </a:prstGeom>
          <a:solidFill>
            <a:schemeClr val="accent1"/>
          </a:solidFill>
          <a:ln w="19050" cap="flat" cmpd="sng"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7" name="Straight Connector 206">
            <a:extLst>
              <a:ext uri="{FF2B5EF4-FFF2-40B4-BE49-F238E27FC236}">
                <a16:creationId xmlns:a16="http://schemas.microsoft.com/office/drawing/2014/main" id="{A224422E-5355-41C3-916D-3D0D9911409F}"/>
              </a:ext>
            </a:extLst>
          </p:cNvPr>
          <p:cNvCxnSpPr>
            <a:cxnSpLocks/>
          </p:cNvCxnSpPr>
          <p:nvPr/>
        </p:nvCxnSpPr>
        <p:spPr bwMode="auto">
          <a:xfrm>
            <a:off x="1888701" y="4070531"/>
            <a:ext cx="2524379" cy="0"/>
          </a:xfrm>
          <a:prstGeom prst="line">
            <a:avLst/>
          </a:prstGeom>
          <a:solidFill>
            <a:schemeClr val="accent1"/>
          </a:solidFill>
          <a:ln w="19050" cap="flat" cmpd="sng"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8" name="Straight Connector 207">
            <a:extLst>
              <a:ext uri="{FF2B5EF4-FFF2-40B4-BE49-F238E27FC236}">
                <a16:creationId xmlns:a16="http://schemas.microsoft.com/office/drawing/2014/main" id="{E1FAD225-1624-4FB8-A2E9-10CA0B24E7C2}"/>
              </a:ext>
            </a:extLst>
          </p:cNvPr>
          <p:cNvCxnSpPr>
            <a:cxnSpLocks/>
          </p:cNvCxnSpPr>
          <p:nvPr/>
        </p:nvCxnSpPr>
        <p:spPr bwMode="auto">
          <a:xfrm>
            <a:off x="1734059" y="3129207"/>
            <a:ext cx="2481594" cy="0"/>
          </a:xfrm>
          <a:prstGeom prst="line">
            <a:avLst/>
          </a:prstGeom>
          <a:solidFill>
            <a:schemeClr val="accent1"/>
          </a:solidFill>
          <a:ln w="19050" cap="flat" cmpd="sng"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313518E0-0C00-BD4E-B720-111CBF2E99A3}"/>
              </a:ext>
            </a:extLst>
          </p:cNvPr>
          <p:cNvCxnSpPr>
            <a:cxnSpLocks/>
          </p:cNvCxnSpPr>
          <p:nvPr/>
        </p:nvCxnSpPr>
        <p:spPr bwMode="auto">
          <a:xfrm>
            <a:off x="4254675" y="3129207"/>
            <a:ext cx="2017059" cy="0"/>
          </a:xfrm>
          <a:prstGeom prst="line">
            <a:avLst/>
          </a:prstGeom>
          <a:solidFill>
            <a:schemeClr val="accent1"/>
          </a:solidFill>
          <a:ln w="19050" cap="flat" cmpd="sng"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3" name="Straight Connector 212">
            <a:extLst>
              <a:ext uri="{FF2B5EF4-FFF2-40B4-BE49-F238E27FC236}">
                <a16:creationId xmlns:a16="http://schemas.microsoft.com/office/drawing/2014/main" id="{A9BE2A4E-9D77-4099-949A-78A22F6C0523}"/>
              </a:ext>
            </a:extLst>
          </p:cNvPr>
          <p:cNvCxnSpPr>
            <a:cxnSpLocks/>
          </p:cNvCxnSpPr>
          <p:nvPr/>
        </p:nvCxnSpPr>
        <p:spPr bwMode="auto">
          <a:xfrm>
            <a:off x="4020671" y="1985625"/>
            <a:ext cx="2474259" cy="0"/>
          </a:xfrm>
          <a:prstGeom prst="line">
            <a:avLst/>
          </a:prstGeom>
          <a:solidFill>
            <a:schemeClr val="accent1"/>
          </a:solidFill>
          <a:ln w="19050" cap="flat" cmpd="sng" algn="ctr">
            <a:solidFill>
              <a:srgbClr val="00206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9" name="Rectangle 198">
            <a:extLst>
              <a:ext uri="{FF2B5EF4-FFF2-40B4-BE49-F238E27FC236}">
                <a16:creationId xmlns:a16="http://schemas.microsoft.com/office/drawing/2014/main" id="{296E7EC0-0F4B-46E5-B775-55071B4A1EBF}"/>
              </a:ext>
            </a:extLst>
          </p:cNvPr>
          <p:cNvSpPr/>
          <p:nvPr/>
        </p:nvSpPr>
        <p:spPr bwMode="auto">
          <a:xfrm>
            <a:off x="5034604" y="2132321"/>
            <a:ext cx="457200" cy="244491"/>
          </a:xfrm>
          <a:prstGeom prst="rect">
            <a:avLst/>
          </a:prstGeom>
          <a:solidFill>
            <a:srgbClr val="FFFFFF"/>
          </a:solidFill>
          <a:ln w="25400" cap="flat" cmpd="sng" algn="ctr">
            <a:solidFill>
              <a:srgbClr val="B2B2B2"/>
            </a:solidFill>
            <a:prstDash val="solid"/>
            <a:round/>
            <a:headEnd type="none" w="med" len="med"/>
            <a:tailEnd type="none" w="med" len="med"/>
          </a:ln>
          <a:effectLst/>
        </p:spPr>
        <p:txBody>
          <a:bodyPr vert="horz" wrap="none" lIns="80682" tIns="40341" rIns="80682" bIns="40341" numCol="1" rtlCol="0" anchor="ctr" anchorCtr="0" compatLnSpc="1">
            <a:prstTxWarp prst="textNoShape">
              <a:avLst/>
            </a:prstTxWarp>
          </a:bodyPr>
          <a:lstStyle/>
          <a:p>
            <a:pPr defTabSz="899320"/>
            <a:r>
              <a:rPr lang="en-US" sz="1412" dirty="0">
                <a:latin typeface="Source Sans Pro Semibold" panose="020B0603030403020204" pitchFamily="34" charset="0"/>
                <a:ea typeface="ＭＳ Ｐゴシック" charset="0"/>
                <a:cs typeface="Arial" panose="020B0604020202020204" pitchFamily="34" charset="0"/>
              </a:rPr>
              <a:t>35%</a:t>
            </a:r>
          </a:p>
        </p:txBody>
      </p:sp>
      <p:sp>
        <p:nvSpPr>
          <p:cNvPr id="200" name="Rectangle 199">
            <a:extLst>
              <a:ext uri="{FF2B5EF4-FFF2-40B4-BE49-F238E27FC236}">
                <a16:creationId xmlns:a16="http://schemas.microsoft.com/office/drawing/2014/main" id="{EEDB19CA-8DA6-42D9-ACCE-04B9DF17B94E}"/>
              </a:ext>
            </a:extLst>
          </p:cNvPr>
          <p:cNvSpPr/>
          <p:nvPr/>
        </p:nvSpPr>
        <p:spPr bwMode="auto">
          <a:xfrm>
            <a:off x="5034604" y="1838929"/>
            <a:ext cx="457200" cy="244491"/>
          </a:xfrm>
          <a:prstGeom prst="rect">
            <a:avLst/>
          </a:prstGeom>
          <a:solidFill>
            <a:srgbClr val="FFFFFF"/>
          </a:solidFill>
          <a:ln w="25400" cap="flat" cmpd="sng" algn="ctr">
            <a:solidFill>
              <a:srgbClr val="B2B2B2"/>
            </a:solidFill>
            <a:prstDash val="solid"/>
            <a:round/>
            <a:headEnd type="none" w="med" len="med"/>
            <a:tailEnd type="none" w="med" len="med"/>
          </a:ln>
          <a:effectLst/>
        </p:spPr>
        <p:txBody>
          <a:bodyPr vert="horz" wrap="none" lIns="80682" tIns="40341" rIns="80682" bIns="40341" numCol="1" rtlCol="0" anchor="ctr" anchorCtr="0" compatLnSpc="1">
            <a:prstTxWarp prst="textNoShape">
              <a:avLst/>
            </a:prstTxWarp>
          </a:bodyPr>
          <a:lstStyle/>
          <a:p>
            <a:pPr defTabSz="899320"/>
            <a:r>
              <a:rPr lang="en-US" sz="1412" dirty="0">
                <a:latin typeface="Source Sans Pro Semibold" panose="020B0603030403020204" pitchFamily="34" charset="0"/>
                <a:ea typeface="ＭＳ Ｐゴシック" charset="0"/>
                <a:cs typeface="Arial" panose="020B0604020202020204" pitchFamily="34" charset="0"/>
              </a:rPr>
              <a:t>37%</a:t>
            </a:r>
          </a:p>
        </p:txBody>
      </p:sp>
      <p:sp>
        <p:nvSpPr>
          <p:cNvPr id="201" name="Rectangle 200">
            <a:extLst>
              <a:ext uri="{FF2B5EF4-FFF2-40B4-BE49-F238E27FC236}">
                <a16:creationId xmlns:a16="http://schemas.microsoft.com/office/drawing/2014/main" id="{C85C53DE-D355-44ED-B44A-25E5C3BD0A09}"/>
              </a:ext>
            </a:extLst>
          </p:cNvPr>
          <p:cNvSpPr/>
          <p:nvPr/>
        </p:nvSpPr>
        <p:spPr bwMode="auto">
          <a:xfrm>
            <a:off x="5034604" y="2634752"/>
            <a:ext cx="457200" cy="244491"/>
          </a:xfrm>
          <a:prstGeom prst="rect">
            <a:avLst/>
          </a:prstGeom>
          <a:solidFill>
            <a:srgbClr val="FFFFFF"/>
          </a:solidFill>
          <a:ln w="25400" cap="flat" cmpd="sng" algn="ctr">
            <a:solidFill>
              <a:srgbClr val="B2B2B2"/>
            </a:solidFill>
            <a:prstDash val="solid"/>
            <a:round/>
            <a:headEnd type="none" w="med" len="med"/>
            <a:tailEnd type="none" w="med" len="med"/>
          </a:ln>
          <a:effectLst/>
        </p:spPr>
        <p:txBody>
          <a:bodyPr vert="horz" wrap="none" lIns="80682" tIns="40341" rIns="80682" bIns="40341" numCol="1" rtlCol="0" anchor="ctr" anchorCtr="0" compatLnSpc="1">
            <a:prstTxWarp prst="textNoShape">
              <a:avLst/>
            </a:prstTxWarp>
          </a:bodyPr>
          <a:lstStyle/>
          <a:p>
            <a:pPr defTabSz="899320"/>
            <a:r>
              <a:rPr lang="en-US" sz="1412" dirty="0">
                <a:latin typeface="Source Sans Pro Semibold" panose="020B0603030403020204" pitchFamily="34" charset="0"/>
                <a:ea typeface="ＭＳ Ｐゴシック" charset="0"/>
                <a:cs typeface="Arial" panose="020B0604020202020204" pitchFamily="34" charset="0"/>
              </a:rPr>
              <a:t>32%</a:t>
            </a:r>
          </a:p>
        </p:txBody>
      </p:sp>
      <p:sp>
        <p:nvSpPr>
          <p:cNvPr id="202" name="Rectangle 201">
            <a:extLst>
              <a:ext uri="{FF2B5EF4-FFF2-40B4-BE49-F238E27FC236}">
                <a16:creationId xmlns:a16="http://schemas.microsoft.com/office/drawing/2014/main" id="{B2E69132-1DD5-41D3-B54F-CCCB55F5C952}"/>
              </a:ext>
            </a:extLst>
          </p:cNvPr>
          <p:cNvSpPr/>
          <p:nvPr/>
        </p:nvSpPr>
        <p:spPr bwMode="auto">
          <a:xfrm>
            <a:off x="5034604" y="2994155"/>
            <a:ext cx="457200" cy="244491"/>
          </a:xfrm>
          <a:prstGeom prst="rect">
            <a:avLst/>
          </a:prstGeom>
          <a:solidFill>
            <a:srgbClr val="FFFFFF"/>
          </a:solidFill>
          <a:ln w="25400" cap="flat" cmpd="sng" algn="ctr">
            <a:solidFill>
              <a:srgbClr val="B2B2B2"/>
            </a:solidFill>
            <a:prstDash val="solid"/>
            <a:round/>
            <a:headEnd type="none" w="med" len="med"/>
            <a:tailEnd type="none" w="med" len="med"/>
          </a:ln>
          <a:effectLst/>
        </p:spPr>
        <p:txBody>
          <a:bodyPr vert="horz" wrap="none" lIns="80682" tIns="40341" rIns="80682" bIns="40341" numCol="1" rtlCol="0" anchor="ctr" anchorCtr="0" compatLnSpc="1">
            <a:prstTxWarp prst="textNoShape">
              <a:avLst/>
            </a:prstTxWarp>
          </a:bodyPr>
          <a:lstStyle/>
          <a:p>
            <a:pPr defTabSz="899320"/>
            <a:r>
              <a:rPr lang="en-US" sz="1412" dirty="0">
                <a:latin typeface="Source Sans Pro Semibold" panose="020B0603030403020204" pitchFamily="34" charset="0"/>
                <a:ea typeface="ＭＳ Ｐゴシック" charset="0"/>
                <a:cs typeface="Arial" panose="020B0604020202020204" pitchFamily="34" charset="0"/>
              </a:rPr>
              <a:t>24%</a:t>
            </a:r>
          </a:p>
        </p:txBody>
      </p:sp>
      <p:sp>
        <p:nvSpPr>
          <p:cNvPr id="203" name="Rectangle 202">
            <a:extLst>
              <a:ext uri="{FF2B5EF4-FFF2-40B4-BE49-F238E27FC236}">
                <a16:creationId xmlns:a16="http://schemas.microsoft.com/office/drawing/2014/main" id="{9AD764CA-96E0-4FE4-902E-B6AE3E2B5926}"/>
              </a:ext>
            </a:extLst>
          </p:cNvPr>
          <p:cNvSpPr/>
          <p:nvPr/>
        </p:nvSpPr>
        <p:spPr bwMode="auto">
          <a:xfrm>
            <a:off x="5034604" y="3348669"/>
            <a:ext cx="457200" cy="244491"/>
          </a:xfrm>
          <a:prstGeom prst="rect">
            <a:avLst/>
          </a:prstGeom>
          <a:solidFill>
            <a:srgbClr val="FFFFFF"/>
          </a:solidFill>
          <a:ln w="25400" cap="flat" cmpd="sng" algn="ctr">
            <a:solidFill>
              <a:srgbClr val="B2B2B2"/>
            </a:solidFill>
            <a:prstDash val="solid"/>
            <a:round/>
            <a:headEnd type="none" w="med" len="med"/>
            <a:tailEnd type="none" w="med" len="med"/>
          </a:ln>
          <a:effectLst/>
        </p:spPr>
        <p:txBody>
          <a:bodyPr vert="horz" wrap="none" lIns="80682" tIns="40341" rIns="80682" bIns="40341" numCol="1" rtlCol="0" anchor="ctr" anchorCtr="0" compatLnSpc="1">
            <a:prstTxWarp prst="textNoShape">
              <a:avLst/>
            </a:prstTxWarp>
          </a:bodyPr>
          <a:lstStyle/>
          <a:p>
            <a:pPr defTabSz="899320"/>
            <a:r>
              <a:rPr lang="en-US" sz="1412" dirty="0">
                <a:latin typeface="Source Sans Pro Semibold" panose="020B0603030403020204" pitchFamily="34" charset="0"/>
                <a:ea typeface="ＭＳ Ｐゴシック" charset="0"/>
                <a:cs typeface="Arial" panose="020B0604020202020204" pitchFamily="34" charset="0"/>
              </a:rPr>
              <a:t>22%</a:t>
            </a:r>
          </a:p>
        </p:txBody>
      </p:sp>
      <p:sp>
        <p:nvSpPr>
          <p:cNvPr id="204" name="Rectangle 203">
            <a:extLst>
              <a:ext uri="{FF2B5EF4-FFF2-40B4-BE49-F238E27FC236}">
                <a16:creationId xmlns:a16="http://schemas.microsoft.com/office/drawing/2014/main" id="{D735EEAD-66CD-487C-86E9-214CE67B4734}"/>
              </a:ext>
            </a:extLst>
          </p:cNvPr>
          <p:cNvSpPr/>
          <p:nvPr/>
        </p:nvSpPr>
        <p:spPr bwMode="auto">
          <a:xfrm>
            <a:off x="5034604" y="3939182"/>
            <a:ext cx="457200" cy="244491"/>
          </a:xfrm>
          <a:prstGeom prst="rect">
            <a:avLst/>
          </a:prstGeom>
          <a:solidFill>
            <a:srgbClr val="FFFFFF"/>
          </a:solidFill>
          <a:ln w="25400" cap="flat" cmpd="sng" algn="ctr">
            <a:solidFill>
              <a:srgbClr val="B2B2B2"/>
            </a:solidFill>
            <a:prstDash val="solid"/>
            <a:round/>
            <a:headEnd type="none" w="med" len="med"/>
            <a:tailEnd type="none" w="med" len="med"/>
          </a:ln>
          <a:effectLst/>
        </p:spPr>
        <p:txBody>
          <a:bodyPr vert="horz" wrap="none" lIns="80682" tIns="40341" rIns="80682" bIns="40341" numCol="1" rtlCol="0" anchor="ctr" anchorCtr="0" compatLnSpc="1">
            <a:prstTxWarp prst="textNoShape">
              <a:avLst/>
            </a:prstTxWarp>
          </a:bodyPr>
          <a:lstStyle/>
          <a:p>
            <a:pPr defTabSz="899320"/>
            <a:r>
              <a:rPr lang="en-US" sz="1412" dirty="0">
                <a:latin typeface="Source Sans Pro Semibold" panose="020B0603030403020204" pitchFamily="34" charset="0"/>
                <a:ea typeface="ＭＳ Ｐゴシック" charset="0"/>
                <a:cs typeface="Arial" panose="020B0604020202020204" pitchFamily="34" charset="0"/>
              </a:rPr>
              <a:t>12%</a:t>
            </a:r>
          </a:p>
        </p:txBody>
      </p:sp>
      <p:sp>
        <p:nvSpPr>
          <p:cNvPr id="205" name="Rectangle 204">
            <a:extLst>
              <a:ext uri="{FF2B5EF4-FFF2-40B4-BE49-F238E27FC236}">
                <a16:creationId xmlns:a16="http://schemas.microsoft.com/office/drawing/2014/main" id="{9E91946C-3C86-4FB0-8F28-4EDB43E6F0C4}"/>
              </a:ext>
            </a:extLst>
          </p:cNvPr>
          <p:cNvSpPr/>
          <p:nvPr/>
        </p:nvSpPr>
        <p:spPr bwMode="auto">
          <a:xfrm>
            <a:off x="5034604" y="4228841"/>
            <a:ext cx="457200" cy="244491"/>
          </a:xfrm>
          <a:prstGeom prst="rect">
            <a:avLst/>
          </a:prstGeom>
          <a:solidFill>
            <a:srgbClr val="FFFFFF"/>
          </a:solidFill>
          <a:ln w="25400" cap="flat" cmpd="sng" algn="ctr">
            <a:solidFill>
              <a:srgbClr val="B2B2B2"/>
            </a:solidFill>
            <a:prstDash val="solid"/>
            <a:round/>
            <a:headEnd type="none" w="med" len="med"/>
            <a:tailEnd type="none" w="med" len="med"/>
          </a:ln>
          <a:effectLst/>
        </p:spPr>
        <p:txBody>
          <a:bodyPr vert="horz" wrap="none" lIns="80682" tIns="40341" rIns="80682" bIns="40341" numCol="1" rtlCol="0" anchor="ctr" anchorCtr="0" compatLnSpc="1">
            <a:prstTxWarp prst="textNoShape">
              <a:avLst/>
            </a:prstTxWarp>
          </a:bodyPr>
          <a:lstStyle/>
          <a:p>
            <a:pPr defTabSz="899320"/>
            <a:r>
              <a:rPr lang="en-US" sz="1412" dirty="0">
                <a:latin typeface="Source Sans Pro Semibold" panose="020B0603030403020204" pitchFamily="34" charset="0"/>
                <a:ea typeface="ＭＳ Ｐゴシック" charset="0"/>
                <a:cs typeface="Arial" panose="020B0604020202020204" pitchFamily="34" charset="0"/>
              </a:rPr>
              <a:t>10%</a:t>
            </a:r>
          </a:p>
        </p:txBody>
      </p:sp>
      <p:sp>
        <p:nvSpPr>
          <p:cNvPr id="206" name="Rectangle 205">
            <a:extLst>
              <a:ext uri="{FF2B5EF4-FFF2-40B4-BE49-F238E27FC236}">
                <a16:creationId xmlns:a16="http://schemas.microsoft.com/office/drawing/2014/main" id="{97E49F49-30DA-470B-A8D3-31727ADC588D}"/>
              </a:ext>
            </a:extLst>
          </p:cNvPr>
          <p:cNvSpPr/>
          <p:nvPr/>
        </p:nvSpPr>
        <p:spPr bwMode="auto">
          <a:xfrm>
            <a:off x="5034604" y="4840070"/>
            <a:ext cx="457200" cy="244491"/>
          </a:xfrm>
          <a:prstGeom prst="rect">
            <a:avLst/>
          </a:prstGeom>
          <a:solidFill>
            <a:srgbClr val="FFFFFF"/>
          </a:solidFill>
          <a:ln w="25400" cap="flat" cmpd="sng" algn="ctr">
            <a:solidFill>
              <a:srgbClr val="B2B2B2"/>
            </a:solidFill>
            <a:prstDash val="solid"/>
            <a:round/>
            <a:headEnd type="none" w="med" len="med"/>
            <a:tailEnd type="none" w="med" len="med"/>
          </a:ln>
          <a:effectLst/>
        </p:spPr>
        <p:txBody>
          <a:bodyPr vert="horz" wrap="none" lIns="80682" tIns="40341" rIns="80682" bIns="40341" numCol="1" rtlCol="0" anchor="ctr" anchorCtr="0" compatLnSpc="1">
            <a:prstTxWarp prst="textNoShape">
              <a:avLst/>
            </a:prstTxWarp>
          </a:bodyPr>
          <a:lstStyle/>
          <a:p>
            <a:pPr defTabSz="899320"/>
            <a:r>
              <a:rPr lang="en-US" sz="1412" dirty="0">
                <a:latin typeface="Source Sans Pro Semibold" panose="020B0603030403020204" pitchFamily="34" charset="0"/>
                <a:ea typeface="ＭＳ Ｐゴシック" charset="0"/>
                <a:cs typeface="Arial" panose="020B0604020202020204" pitchFamily="34" charset="0"/>
              </a:rPr>
              <a:t>0%</a:t>
            </a:r>
          </a:p>
        </p:txBody>
      </p:sp>
    </p:spTree>
    <p:extLst>
      <p:ext uri="{BB962C8B-B14F-4D97-AF65-F5344CB8AC3E}">
        <p14:creationId xmlns:p14="http://schemas.microsoft.com/office/powerpoint/2010/main" val="219683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9" name="Rectangle 7"/>
          <p:cNvSpPr>
            <a:spLocks noGrp="1" noChangeArrowheads="1"/>
          </p:cNvSpPr>
          <p:nvPr>
            <p:ph type="title"/>
          </p:nvPr>
        </p:nvSpPr>
        <p:spPr/>
        <p:txBody>
          <a:bodyPr/>
          <a:lstStyle/>
          <a:p>
            <a:r>
              <a:rPr lang="en-US" dirty="0"/>
              <a:t>Use a Roth strategy to </a:t>
            </a:r>
            <a:br>
              <a:rPr lang="en-US" dirty="0"/>
            </a:br>
            <a:r>
              <a:rPr lang="en-US" dirty="0"/>
              <a:t>control your tax bill</a:t>
            </a:r>
          </a:p>
        </p:txBody>
      </p:sp>
      <p:sp>
        <p:nvSpPr>
          <p:cNvPr id="5" name="Content Placeholder 4"/>
          <p:cNvSpPr>
            <a:spLocks noGrp="1"/>
          </p:cNvSpPr>
          <p:nvPr>
            <p:ph idx="1"/>
          </p:nvPr>
        </p:nvSpPr>
        <p:spPr/>
        <p:txBody>
          <a:bodyPr/>
          <a:lstStyle/>
          <a:p>
            <a:r>
              <a:rPr lang="en-US" dirty="0"/>
              <a:t>Source of tax-free income in retirement</a:t>
            </a:r>
          </a:p>
          <a:p>
            <a:pPr lvl="1"/>
            <a:r>
              <a:rPr lang="en-US" dirty="0"/>
              <a:t>Access to tax-free source of income provides more options on where to draw income from</a:t>
            </a:r>
          </a:p>
          <a:p>
            <a:r>
              <a:rPr lang="en-US" dirty="0"/>
              <a:t>No mandatory withdrawals at </a:t>
            </a:r>
            <a:r>
              <a:rPr lang="en-US" dirty="0">
                <a:solidFill>
                  <a:srgbClr val="000000"/>
                </a:solidFill>
              </a:rPr>
              <a:t>age 72</a:t>
            </a:r>
          </a:p>
          <a:p>
            <a:r>
              <a:rPr lang="en-US" dirty="0"/>
              <a:t>Having a portion of retirement savings in a Roth IRA can provide a hedge against the threat of rising taxes in retirement</a:t>
            </a:r>
          </a:p>
          <a:p>
            <a:endParaRPr lang="en-US" dirty="0"/>
          </a:p>
        </p:txBody>
      </p:sp>
      <p:sp>
        <p:nvSpPr>
          <p:cNvPr id="4" name="Text Placeholder 3">
            <a:extLst>
              <a:ext uri="{FF2B5EF4-FFF2-40B4-BE49-F238E27FC236}">
                <a16:creationId xmlns:a16="http://schemas.microsoft.com/office/drawing/2014/main" id="{3CBA806D-41F5-4D27-8BC4-7CF6D30F8D2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0832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lstStyle/>
          <a:p>
            <a:r>
              <a:rPr lang="en-US" dirty="0"/>
              <a:t>Make the right decision on </a:t>
            </a:r>
            <a:br>
              <a:rPr lang="en-US" dirty="0"/>
            </a:br>
            <a:r>
              <a:rPr lang="en-US" dirty="0"/>
              <a:t>Social Security</a:t>
            </a:r>
          </a:p>
        </p:txBody>
      </p:sp>
      <p:sp>
        <p:nvSpPr>
          <p:cNvPr id="5" name="Content Placeholder 4">
            <a:extLst>
              <a:ext uri="{FF2B5EF4-FFF2-40B4-BE49-F238E27FC236}">
                <a16:creationId xmlns:a16="http://schemas.microsoft.com/office/drawing/2014/main" id="{395BD440-5D48-4D5A-8FCE-ECEE71A50E17}"/>
              </a:ext>
            </a:extLst>
          </p:cNvPr>
          <p:cNvSpPr>
            <a:spLocks noGrp="1"/>
          </p:cNvSpPr>
          <p:nvPr>
            <p:ph idx="1"/>
          </p:nvPr>
        </p:nvSpPr>
        <p:spPr/>
        <p:txBody>
          <a:bodyPr/>
          <a:lstStyle/>
          <a:p>
            <a:r>
              <a:rPr lang="en-US" sz="1800" dirty="0"/>
              <a:t>Only source of guaranteed </a:t>
            </a:r>
            <a:br>
              <a:rPr lang="en-US" sz="1800" dirty="0"/>
            </a:br>
            <a:r>
              <a:rPr lang="en-US" sz="1800" dirty="0"/>
              <a:t>income for many retirees</a:t>
            </a:r>
          </a:p>
          <a:p>
            <a:r>
              <a:rPr lang="en-US" sz="1800" dirty="0"/>
              <a:t>Expected life expectancy a </a:t>
            </a:r>
            <a:br>
              <a:rPr lang="en-US" sz="1800" dirty="0"/>
            </a:br>
            <a:r>
              <a:rPr lang="en-US" sz="1800" dirty="0"/>
              <a:t>factor but consider spouse </a:t>
            </a:r>
            <a:br>
              <a:rPr lang="en-US" sz="1800" dirty="0"/>
            </a:br>
            <a:r>
              <a:rPr lang="en-US" sz="1800" dirty="0"/>
              <a:t>before claiming early! </a:t>
            </a:r>
          </a:p>
          <a:p>
            <a:r>
              <a:rPr lang="en-US" sz="1800" dirty="0"/>
              <a:t>Consider maximizing survivor </a:t>
            </a:r>
            <a:br>
              <a:rPr lang="en-US" sz="1800" dirty="0"/>
            </a:br>
            <a:r>
              <a:rPr lang="en-US" sz="1800" dirty="0"/>
              <a:t>benefit to address longevity risk </a:t>
            </a:r>
          </a:p>
        </p:txBody>
      </p:sp>
      <p:sp>
        <p:nvSpPr>
          <p:cNvPr id="2" name="Text Placeholder 1">
            <a:extLst>
              <a:ext uri="{FF2B5EF4-FFF2-40B4-BE49-F238E27FC236}">
                <a16:creationId xmlns:a16="http://schemas.microsoft.com/office/drawing/2014/main" id="{2A2C2201-D08B-4601-A45D-775DB3AE32F2}"/>
              </a:ext>
            </a:extLst>
          </p:cNvPr>
          <p:cNvSpPr>
            <a:spLocks noGrp="1"/>
          </p:cNvSpPr>
          <p:nvPr>
            <p:ph type="body" sz="quarter" idx="10"/>
          </p:nvPr>
        </p:nvSpPr>
        <p:spPr/>
        <p:txBody>
          <a:bodyPr/>
          <a:lstStyle/>
          <a:p>
            <a:endParaRPr lang="en-US"/>
          </a:p>
        </p:txBody>
      </p:sp>
      <p:graphicFrame>
        <p:nvGraphicFramePr>
          <p:cNvPr id="8" name="Object 6">
            <a:extLst>
              <a:ext uri="{FF2B5EF4-FFF2-40B4-BE49-F238E27FC236}">
                <a16:creationId xmlns:a16="http://schemas.microsoft.com/office/drawing/2014/main" id="{C6CD42D8-759A-4AB4-9F06-8F2BBBFEE387}"/>
              </a:ext>
            </a:extLst>
          </p:cNvPr>
          <p:cNvGraphicFramePr>
            <a:graphicFrameLocks/>
          </p:cNvGraphicFramePr>
          <p:nvPr>
            <p:extLst>
              <p:ext uri="{D42A27DB-BD31-4B8C-83A1-F6EECF244321}">
                <p14:modId xmlns:p14="http://schemas.microsoft.com/office/powerpoint/2010/main" val="3060968569"/>
              </p:ext>
            </p:extLst>
          </p:nvPr>
        </p:nvGraphicFramePr>
        <p:xfrm>
          <a:off x="4796852" y="2530620"/>
          <a:ext cx="3868481" cy="235617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2C0F59B6-8C5F-493E-93D6-A1BA14849408}"/>
              </a:ext>
            </a:extLst>
          </p:cNvPr>
          <p:cNvSpPr>
            <a:spLocks noChangeArrowheads="1"/>
          </p:cNvSpPr>
          <p:nvPr/>
        </p:nvSpPr>
        <p:spPr bwMode="auto">
          <a:xfrm>
            <a:off x="5023526" y="3189660"/>
            <a:ext cx="820590"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solidFill>
                  <a:srgbClr val="000000"/>
                </a:solidFill>
                <a:latin typeface="+mj-lt"/>
                <a:ea typeface="ＭＳ Ｐゴシック" charset="0"/>
                <a:cs typeface="ＭＳ Ｐゴシック" charset="0"/>
              </a:rPr>
              <a:t>$1,385</a:t>
            </a:r>
          </a:p>
        </p:txBody>
      </p:sp>
      <p:sp>
        <p:nvSpPr>
          <p:cNvPr id="10" name="Rectangle 9">
            <a:extLst>
              <a:ext uri="{FF2B5EF4-FFF2-40B4-BE49-F238E27FC236}">
                <a16:creationId xmlns:a16="http://schemas.microsoft.com/office/drawing/2014/main" id="{78E41B0E-AF0B-4542-B79E-6FF1416D505D}"/>
              </a:ext>
            </a:extLst>
          </p:cNvPr>
          <p:cNvSpPr>
            <a:spLocks noChangeArrowheads="1"/>
          </p:cNvSpPr>
          <p:nvPr/>
        </p:nvSpPr>
        <p:spPr bwMode="auto">
          <a:xfrm>
            <a:off x="6220617" y="2861472"/>
            <a:ext cx="826003"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solidFill>
                  <a:srgbClr val="000000"/>
                </a:solidFill>
                <a:latin typeface="+mj-lt"/>
                <a:ea typeface="ＭＳ Ｐゴシック" charset="0"/>
                <a:cs typeface="ＭＳ Ｐゴシック" charset="0"/>
              </a:rPr>
              <a:t>$2,125</a:t>
            </a:r>
          </a:p>
        </p:txBody>
      </p:sp>
      <p:sp>
        <p:nvSpPr>
          <p:cNvPr id="11" name="Rectangle 9">
            <a:extLst>
              <a:ext uri="{FF2B5EF4-FFF2-40B4-BE49-F238E27FC236}">
                <a16:creationId xmlns:a16="http://schemas.microsoft.com/office/drawing/2014/main" id="{190EA842-9785-438B-9CE6-09DBF41BD4A6}"/>
              </a:ext>
            </a:extLst>
          </p:cNvPr>
          <p:cNvSpPr>
            <a:spLocks noChangeArrowheads="1"/>
          </p:cNvSpPr>
          <p:nvPr/>
        </p:nvSpPr>
        <p:spPr bwMode="auto">
          <a:xfrm>
            <a:off x="7442788" y="2515629"/>
            <a:ext cx="816792" cy="33855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dirty="0">
                <a:solidFill>
                  <a:srgbClr val="000000"/>
                </a:solidFill>
                <a:latin typeface="+mj-lt"/>
                <a:ea typeface="ＭＳ Ｐゴシック" charset="0"/>
                <a:cs typeface="ＭＳ Ｐゴシック" charset="0"/>
              </a:rPr>
              <a:t>$2,714</a:t>
            </a:r>
          </a:p>
        </p:txBody>
      </p:sp>
      <p:sp>
        <p:nvSpPr>
          <p:cNvPr id="3" name="Rectangle 2">
            <a:extLst>
              <a:ext uri="{FF2B5EF4-FFF2-40B4-BE49-F238E27FC236}">
                <a16:creationId xmlns:a16="http://schemas.microsoft.com/office/drawing/2014/main" id="{AB84CE7D-DF61-490A-97AC-9E123B9CCFB4}"/>
              </a:ext>
            </a:extLst>
          </p:cNvPr>
          <p:cNvSpPr/>
          <p:nvPr/>
        </p:nvSpPr>
        <p:spPr>
          <a:xfrm>
            <a:off x="5023526" y="1823224"/>
            <a:ext cx="3434674" cy="584775"/>
          </a:xfrm>
          <a:prstGeom prst="rect">
            <a:avLst/>
          </a:prstGeom>
        </p:spPr>
        <p:txBody>
          <a:bodyPr wrap="square">
            <a:spAutoFit/>
          </a:bodyPr>
          <a:lstStyle/>
          <a:p>
            <a:pPr algn="l"/>
            <a:r>
              <a:rPr lang="en-US" sz="1600" dirty="0">
                <a:solidFill>
                  <a:srgbClr val="2586C6"/>
                </a:solidFill>
                <a:latin typeface="+mj-lt"/>
              </a:rPr>
              <a:t>Monthly benefits increase </a:t>
            </a:r>
            <a:br>
              <a:rPr lang="en-US" sz="1600" dirty="0">
                <a:solidFill>
                  <a:srgbClr val="2586C6"/>
                </a:solidFill>
                <a:latin typeface="+mj-lt"/>
              </a:rPr>
            </a:br>
            <a:r>
              <a:rPr lang="en-US" sz="1600" dirty="0">
                <a:solidFill>
                  <a:srgbClr val="2586C6"/>
                </a:solidFill>
                <a:latin typeface="+mj-lt"/>
              </a:rPr>
              <a:t>as you delay Social Security</a:t>
            </a:r>
          </a:p>
        </p:txBody>
      </p:sp>
      <p:sp>
        <p:nvSpPr>
          <p:cNvPr id="4" name="Rectangle 3">
            <a:extLst>
              <a:ext uri="{FF2B5EF4-FFF2-40B4-BE49-F238E27FC236}">
                <a16:creationId xmlns:a16="http://schemas.microsoft.com/office/drawing/2014/main" id="{FA695EFF-5295-184D-B1B3-4C9D3C8A385F}"/>
              </a:ext>
            </a:extLst>
          </p:cNvPr>
          <p:cNvSpPr/>
          <p:nvPr/>
        </p:nvSpPr>
        <p:spPr>
          <a:xfrm>
            <a:off x="5008538" y="4904620"/>
            <a:ext cx="2653249" cy="635302"/>
          </a:xfrm>
          <a:prstGeom prst="rect">
            <a:avLst/>
          </a:prstGeom>
        </p:spPr>
        <p:txBody>
          <a:bodyPr wrap="square">
            <a:spAutoFit/>
          </a:bodyPr>
          <a:lstStyle/>
          <a:p>
            <a:pPr algn="l"/>
            <a:r>
              <a:rPr lang="en-US" sz="882" kern="0" dirty="0">
                <a:solidFill>
                  <a:srgbClr val="0C0C0C"/>
                </a:solidFill>
                <a:latin typeface="+mn-lt"/>
                <a:cs typeface="Arial" panose="020B0604020202020204" pitchFamily="34" charset="0"/>
              </a:rPr>
              <a:t>Social Security Quick Calculator benefit estimate based on an individual age 62 with $75,000 in current earnings. Does not include increases in benefit levels due to regular cost-of-living adjustments. </a:t>
            </a:r>
            <a:endParaRPr lang="en-US" sz="2118" dirty="0">
              <a:latin typeface="+mn-lt"/>
            </a:endParaRPr>
          </a:p>
        </p:txBody>
      </p:sp>
    </p:spTree>
    <p:extLst>
      <p:ext uri="{BB962C8B-B14F-4D97-AF65-F5344CB8AC3E}">
        <p14:creationId xmlns:p14="http://schemas.microsoft.com/office/powerpoint/2010/main" val="375733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22" name="Rectangle 1030"/>
          <p:cNvSpPr>
            <a:spLocks noGrp="1" noChangeArrowheads="1"/>
          </p:cNvSpPr>
          <p:nvPr>
            <p:ph type="title"/>
          </p:nvPr>
        </p:nvSpPr>
        <p:spPr/>
        <p:txBody>
          <a:bodyPr/>
          <a:lstStyle/>
          <a:p>
            <a:r>
              <a:rPr lang="en-US"/>
              <a:t>Topics for today</a:t>
            </a:r>
          </a:p>
        </p:txBody>
      </p:sp>
      <p:sp>
        <p:nvSpPr>
          <p:cNvPr id="2" name="Content Placeholder 1"/>
          <p:cNvSpPr>
            <a:spLocks noGrp="1"/>
          </p:cNvSpPr>
          <p:nvPr>
            <p:ph idx="1"/>
          </p:nvPr>
        </p:nvSpPr>
        <p:spPr/>
        <p:txBody>
          <a:bodyPr/>
          <a:lstStyle/>
          <a:p>
            <a:r>
              <a:rPr lang="en-US" dirty="0"/>
              <a:t>Challenges to prepare for in retirement</a:t>
            </a:r>
          </a:p>
          <a:p>
            <a:r>
              <a:rPr lang="en-US" dirty="0"/>
              <a:t>Considerations for achieving a successful retirement</a:t>
            </a:r>
          </a:p>
          <a:p>
            <a:r>
              <a:rPr lang="en-US" dirty="0"/>
              <a:t>Practical approaches to managing income</a:t>
            </a:r>
          </a:p>
          <a:p>
            <a:endParaRPr lang="en-US" dirty="0"/>
          </a:p>
        </p:txBody>
      </p:sp>
      <p:sp>
        <p:nvSpPr>
          <p:cNvPr id="5" name="Text Placeholder 4">
            <a:extLst>
              <a:ext uri="{FF2B5EF4-FFF2-40B4-BE49-F238E27FC236}">
                <a16:creationId xmlns:a16="http://schemas.microsoft.com/office/drawing/2014/main" id="{C521D1CA-D4C2-4E73-BA65-5372C3A665B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8688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r>
              <a:rPr lang="en-US"/>
              <a:t>Address other specific risks</a:t>
            </a:r>
          </a:p>
        </p:txBody>
      </p:sp>
      <p:graphicFrame>
        <p:nvGraphicFramePr>
          <p:cNvPr id="812093" name="Group 61"/>
          <p:cNvGraphicFramePr>
            <a:graphicFrameLocks noGrp="1"/>
          </p:cNvGraphicFramePr>
          <p:nvPr>
            <p:ph type="tbl" idx="4294967295"/>
            <p:extLst>
              <p:ext uri="{D42A27DB-BD31-4B8C-83A1-F6EECF244321}">
                <p14:modId xmlns:p14="http://schemas.microsoft.com/office/powerpoint/2010/main" val="1393877214"/>
              </p:ext>
            </p:extLst>
          </p:nvPr>
        </p:nvGraphicFramePr>
        <p:xfrm>
          <a:off x="630516" y="1971081"/>
          <a:ext cx="7772402" cy="3931920"/>
        </p:xfrm>
        <a:graphic>
          <a:graphicData uri="http://schemas.openxmlformats.org/drawingml/2006/table">
            <a:tbl>
              <a:tblPr/>
              <a:tblGrid>
                <a:gridCol w="3886201">
                  <a:extLst>
                    <a:ext uri="{9D8B030D-6E8A-4147-A177-3AD203B41FA5}">
                      <a16:colId xmlns:a16="http://schemas.microsoft.com/office/drawing/2014/main" val="20000"/>
                    </a:ext>
                  </a:extLst>
                </a:gridCol>
                <a:gridCol w="3886201">
                  <a:extLst>
                    <a:ext uri="{9D8B030D-6E8A-4147-A177-3AD203B41FA5}">
                      <a16:colId xmlns:a16="http://schemas.microsoft.com/office/drawing/2014/main" val="20001"/>
                    </a:ext>
                  </a:extLst>
                </a:gridCol>
              </a:tblGrid>
              <a:tr h="292100">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chemeClr val="accent4"/>
                          </a:solidFill>
                          <a:effectLst/>
                          <a:latin typeface="Source Sans Pro Semibold" panose="020B0603030403020204" pitchFamily="34" charset="0"/>
                        </a:rPr>
                        <a:t>Post-retirement risk</a:t>
                      </a:r>
                    </a:p>
                  </a:txBody>
                  <a:tcPr anchor="b" horzOverflow="overflow">
                    <a:lnL cap="flat">
                      <a:noFill/>
                    </a:lnL>
                    <a:lnR>
                      <a:noFill/>
                    </a:lnR>
                    <a:lnT cap="flat">
                      <a:noFill/>
                    </a:lnT>
                    <a:lnB w="12700" cap="flat" cmpd="sng" algn="ctr">
                      <a:solidFill>
                        <a:srgbClr val="2586C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chemeClr val="accent4"/>
                          </a:solidFill>
                          <a:effectLst/>
                          <a:latin typeface="Source Sans Pro Semibold" panose="020B0603030403020204" pitchFamily="34" charset="0"/>
                        </a:rPr>
                        <a:t>Risk management tool</a:t>
                      </a:r>
                    </a:p>
                  </a:txBody>
                  <a:tcPr anchor="b" horzOverflow="overflow">
                    <a:lnL>
                      <a:noFill/>
                    </a:lnL>
                    <a:lnR cap="flat">
                      <a:noFill/>
                    </a:lnR>
                    <a:lnT cap="flat">
                      <a:noFill/>
                    </a:lnT>
                    <a:lnB w="12700" cap="flat" cmpd="sng" algn="ctr">
                      <a:solidFill>
                        <a:srgbClr val="2586C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rgbClr val="0073BC"/>
                          </a:solidFill>
                          <a:effectLst/>
                          <a:latin typeface="+mj-lt"/>
                        </a:rPr>
                        <a:t>Unexpected health care costs</a:t>
                      </a:r>
                    </a:p>
                  </a:txBody>
                  <a:tcPr marT="91440" marB="91440" horzOverflow="overflow">
                    <a:lnL cap="flat">
                      <a:noFill/>
                    </a:lnL>
                    <a:lnR>
                      <a:noFill/>
                    </a:lnR>
                    <a:lnT w="12700" cap="flat" cmpd="sng" algn="ctr">
                      <a:solidFill>
                        <a:srgbClr val="2586C6"/>
                      </a:solidFill>
                      <a:prstDash val="solid"/>
                      <a:round/>
                      <a:headEnd type="none" w="med" len="med"/>
                      <a:tailEnd type="none" w="med" len="med"/>
                    </a:lnT>
                    <a:lnB w="9525" cap="flat" cmpd="sng" algn="ctr">
                      <a:solidFill>
                        <a:srgbClr val="808080"/>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chemeClr val="accent4"/>
                          </a:solidFill>
                          <a:effectLst/>
                          <a:latin typeface="+mn-lt"/>
                        </a:rPr>
                        <a:t>Supplemental Medicare coverage or</a:t>
                      </a:r>
                      <a:br>
                        <a:rPr kumimoji="0" lang="en-US" sz="1800" b="0" i="0" u="none" strike="noStrike" cap="none" normalizeH="0" baseline="0" dirty="0">
                          <a:ln>
                            <a:noFill/>
                          </a:ln>
                          <a:solidFill>
                            <a:schemeClr val="accent4"/>
                          </a:solidFill>
                          <a:effectLst/>
                          <a:latin typeface="+mn-lt"/>
                        </a:rPr>
                      </a:br>
                      <a:r>
                        <a:rPr kumimoji="0" lang="en-US" sz="1800" b="0" i="0" u="none" strike="noStrike" cap="none" normalizeH="0" baseline="0" dirty="0">
                          <a:ln>
                            <a:noFill/>
                          </a:ln>
                          <a:solidFill>
                            <a:schemeClr val="accent4"/>
                          </a:solidFill>
                          <a:effectLst/>
                          <a:latin typeface="+mn-lt"/>
                        </a:rPr>
                        <a:t>health care “emergency fund” </a:t>
                      </a:r>
                    </a:p>
                  </a:txBody>
                  <a:tcPr marT="91440" marB="91440" horzOverflow="overflow">
                    <a:lnL>
                      <a:noFill/>
                    </a:lnL>
                    <a:lnR cap="flat">
                      <a:noFill/>
                    </a:lnR>
                    <a:lnT w="12700" cap="flat" cmpd="sng" algn="ctr">
                      <a:solidFill>
                        <a:srgbClr val="2586C6"/>
                      </a:solidFill>
                      <a:prstDash val="solid"/>
                      <a:round/>
                      <a:headEnd type="none" w="med" len="med"/>
                      <a:tailEnd type="none" w="med" len="med"/>
                    </a:lnT>
                    <a:lnB w="9525" cap="flat" cmpd="sng" algn="ctr">
                      <a:solidFill>
                        <a:srgbClr val="80808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363">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rgbClr val="0073BC"/>
                          </a:solidFill>
                          <a:effectLst/>
                          <a:latin typeface="+mj-lt"/>
                        </a:rPr>
                        <a:t>Catastrophic medical or</a:t>
                      </a:r>
                      <a:br>
                        <a:rPr kumimoji="0" lang="en-US" sz="1800" b="0" i="0" u="none" strike="noStrike" cap="none" normalizeH="0" baseline="0" dirty="0">
                          <a:ln>
                            <a:noFill/>
                          </a:ln>
                          <a:solidFill>
                            <a:srgbClr val="0073BC"/>
                          </a:solidFill>
                          <a:effectLst/>
                          <a:latin typeface="+mj-lt"/>
                        </a:rPr>
                      </a:br>
                      <a:r>
                        <a:rPr kumimoji="0" lang="en-US" sz="1800" b="0" i="0" u="none" strike="noStrike" cap="none" normalizeH="0" baseline="0" dirty="0">
                          <a:ln>
                            <a:noFill/>
                          </a:ln>
                          <a:solidFill>
                            <a:srgbClr val="0073BC"/>
                          </a:solidFill>
                          <a:effectLst/>
                          <a:latin typeface="+mj-lt"/>
                        </a:rPr>
                        <a:t>long-term-care costs</a:t>
                      </a:r>
                    </a:p>
                  </a:txBody>
                  <a:tcPr marT="91440" marB="91440" horzOverflow="overflow">
                    <a:lnL cap="flat">
                      <a:noFill/>
                    </a:lnL>
                    <a:lnR>
                      <a:noFill/>
                    </a:lnR>
                    <a:lnT w="9525" cap="flat" cmpd="sng" algn="ctr">
                      <a:solidFill>
                        <a:srgbClr val="808080"/>
                      </a:solidFill>
                      <a:prstDash val="sysDot"/>
                      <a:round/>
                      <a:headEnd type="none" w="med" len="med"/>
                      <a:tailEnd type="none" w="med" len="med"/>
                    </a:lnT>
                    <a:lnB w="9525" cap="flat" cmpd="sng" algn="ctr">
                      <a:solidFill>
                        <a:srgbClr val="808080"/>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chemeClr val="accent4"/>
                          </a:solidFill>
                          <a:effectLst/>
                          <a:latin typeface="+mn-lt"/>
                        </a:rPr>
                        <a:t>Life or long-term-care insurance</a:t>
                      </a:r>
                    </a:p>
                  </a:txBody>
                  <a:tcPr marT="91440" marB="91440" horzOverflow="overflow">
                    <a:lnL>
                      <a:noFill/>
                    </a:lnL>
                    <a:lnR cap="flat">
                      <a:noFill/>
                    </a:lnR>
                    <a:lnT w="9525" cap="flat" cmpd="sng" algn="ctr">
                      <a:solidFill>
                        <a:srgbClr val="808080"/>
                      </a:solidFill>
                      <a:prstDash val="sysDot"/>
                      <a:round/>
                      <a:headEnd type="none" w="med" len="med"/>
                      <a:tailEnd type="none" w="med" len="med"/>
                    </a:lnT>
                    <a:lnB w="9525" cap="flat" cmpd="sng" algn="ctr">
                      <a:solidFill>
                        <a:srgbClr val="80808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2100">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rgbClr val="0073BC"/>
                          </a:solidFill>
                          <a:effectLst/>
                          <a:latin typeface="+mj-lt"/>
                        </a:rPr>
                        <a:t>Lawsuits or creditors</a:t>
                      </a:r>
                    </a:p>
                  </a:txBody>
                  <a:tcPr marT="91440" marB="91440" horzOverflow="overflow">
                    <a:lnL cap="flat">
                      <a:noFill/>
                    </a:lnL>
                    <a:lnR>
                      <a:noFill/>
                    </a:lnR>
                    <a:lnT w="9525" cap="flat" cmpd="sng" algn="ctr">
                      <a:solidFill>
                        <a:srgbClr val="808080"/>
                      </a:solidFill>
                      <a:prstDash val="sysDot"/>
                      <a:round/>
                      <a:headEnd type="none" w="med" len="med"/>
                      <a:tailEnd type="none" w="med" len="med"/>
                    </a:lnT>
                    <a:lnB w="9525" cap="flat" cmpd="sng" algn="ctr">
                      <a:solidFill>
                        <a:srgbClr val="808080"/>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chemeClr val="accent4"/>
                          </a:solidFill>
                          <a:effectLst/>
                          <a:latin typeface="+mn-lt"/>
                        </a:rPr>
                        <a:t>Irrevocable trusts</a:t>
                      </a:r>
                    </a:p>
                  </a:txBody>
                  <a:tcPr marT="91440" marB="91440" horzOverflow="overflow">
                    <a:lnL>
                      <a:noFill/>
                    </a:lnL>
                    <a:lnR cap="flat">
                      <a:noFill/>
                    </a:lnR>
                    <a:lnT w="9525" cap="flat" cmpd="sng" algn="ctr">
                      <a:solidFill>
                        <a:srgbClr val="808080"/>
                      </a:solidFill>
                      <a:prstDash val="sysDot"/>
                      <a:round/>
                      <a:headEnd type="none" w="med" len="med"/>
                      <a:tailEnd type="none" w="med" len="med"/>
                    </a:lnT>
                    <a:lnB w="9525" cap="flat" cmpd="sng" algn="ctr">
                      <a:solidFill>
                        <a:srgbClr val="80808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6863">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rgbClr val="0073BC"/>
                          </a:solidFill>
                          <a:effectLst/>
                          <a:latin typeface="+mj-lt"/>
                        </a:rPr>
                        <a:t>Cost of probate</a:t>
                      </a:r>
                    </a:p>
                  </a:txBody>
                  <a:tcPr marT="91440" marB="91440" horzOverflow="overflow">
                    <a:lnL cap="flat">
                      <a:noFill/>
                    </a:lnL>
                    <a:lnR>
                      <a:noFill/>
                    </a:lnR>
                    <a:lnT w="9525" cap="flat" cmpd="sng" algn="ctr">
                      <a:solidFill>
                        <a:srgbClr val="808080"/>
                      </a:solidFill>
                      <a:prstDash val="sysDot"/>
                      <a:round/>
                      <a:headEnd type="none" w="med" len="med"/>
                      <a:tailEnd type="none" w="med" len="med"/>
                    </a:lnT>
                    <a:lnB w="9525" cap="flat" cmpd="sng" algn="ctr">
                      <a:solidFill>
                        <a:srgbClr val="808080"/>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chemeClr val="accent4"/>
                          </a:solidFill>
                          <a:effectLst/>
                          <a:latin typeface="+mn-lt"/>
                        </a:rPr>
                        <a:t>Revocable trusts</a:t>
                      </a:r>
                    </a:p>
                  </a:txBody>
                  <a:tcPr marT="91440" marB="91440" horzOverflow="overflow">
                    <a:lnL>
                      <a:noFill/>
                    </a:lnL>
                    <a:lnR cap="flat">
                      <a:noFill/>
                    </a:lnR>
                    <a:lnT w="9525" cap="flat" cmpd="sng" algn="ctr">
                      <a:solidFill>
                        <a:srgbClr val="808080"/>
                      </a:solidFill>
                      <a:prstDash val="sysDot"/>
                      <a:round/>
                      <a:headEnd type="none" w="med" len="med"/>
                      <a:tailEnd type="none" w="med" len="med"/>
                    </a:lnT>
                    <a:lnB w="9525" cap="flat" cmpd="sng" algn="ctr">
                      <a:solidFill>
                        <a:srgbClr val="80808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955582328"/>
                  </a:ext>
                </a:extLst>
              </a:tr>
              <a:tr h="296863">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rgbClr val="0073BC"/>
                          </a:solidFill>
                          <a:effectLst/>
                          <a:latin typeface="+mj-lt"/>
                        </a:rPr>
                        <a:t>Spending the children’s inheritance</a:t>
                      </a:r>
                    </a:p>
                  </a:txBody>
                  <a:tcPr marT="91440" marB="91440" horzOverflow="overflow">
                    <a:lnL cap="flat">
                      <a:noFill/>
                    </a:lnL>
                    <a:lnR>
                      <a:noFill/>
                    </a:lnR>
                    <a:lnT w="9525" cap="flat" cmpd="sng" algn="ctr">
                      <a:solidFill>
                        <a:srgbClr val="808080"/>
                      </a:solidFill>
                      <a:prstDash val="sysDot"/>
                      <a:round/>
                      <a:headEnd type="none" w="med" len="med"/>
                      <a:tailEnd type="none" w="med" len="med"/>
                    </a:lnT>
                    <a:lnB w="9525" cap="flat" cmpd="sng" algn="ctr">
                      <a:solidFill>
                        <a:srgbClr val="808080"/>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chemeClr val="accent4"/>
                          </a:solidFill>
                          <a:effectLst/>
                          <a:latin typeface="+mn-lt"/>
                        </a:rPr>
                        <a:t>Life insurance/irrevocable life</a:t>
                      </a:r>
                      <a:br>
                        <a:rPr kumimoji="0" lang="en-US" sz="1800" b="0" i="0" u="none" strike="noStrike" cap="none" normalizeH="0" baseline="0" dirty="0">
                          <a:ln>
                            <a:noFill/>
                          </a:ln>
                          <a:solidFill>
                            <a:schemeClr val="accent4"/>
                          </a:solidFill>
                          <a:effectLst/>
                          <a:latin typeface="+mn-lt"/>
                        </a:rPr>
                      </a:br>
                      <a:r>
                        <a:rPr kumimoji="0" lang="en-US" sz="1800" b="0" i="0" u="none" strike="noStrike" cap="none" normalizeH="0" baseline="0" dirty="0">
                          <a:ln>
                            <a:noFill/>
                          </a:ln>
                          <a:solidFill>
                            <a:schemeClr val="accent4"/>
                          </a:solidFill>
                          <a:effectLst/>
                          <a:latin typeface="+mn-lt"/>
                        </a:rPr>
                        <a:t>insurance trust (ILIT)</a:t>
                      </a:r>
                    </a:p>
                  </a:txBody>
                  <a:tcPr marT="91440" marB="91440" horzOverflow="overflow">
                    <a:lnL>
                      <a:noFill/>
                    </a:lnL>
                    <a:lnR cap="flat">
                      <a:noFill/>
                    </a:lnR>
                    <a:lnT w="9525" cap="flat" cmpd="sng" algn="ctr">
                      <a:solidFill>
                        <a:srgbClr val="808080"/>
                      </a:solidFill>
                      <a:prstDash val="sysDot"/>
                      <a:round/>
                      <a:headEnd type="none" w="med" len="med"/>
                      <a:tailEnd type="none" w="med" len="med"/>
                    </a:lnT>
                    <a:lnB w="9525" cap="flat" cmpd="sng" algn="ctr">
                      <a:solidFill>
                        <a:srgbClr val="80808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5275">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rgbClr val="0073BC"/>
                          </a:solidFill>
                          <a:effectLst/>
                          <a:latin typeface="+mj-lt"/>
                        </a:rPr>
                        <a:t>Inability to fulfill charitable intent</a:t>
                      </a:r>
                    </a:p>
                  </a:txBody>
                  <a:tcPr marT="91440" marB="91440" horzOverflow="overflow">
                    <a:lnL cap="flat">
                      <a:noFill/>
                    </a:lnL>
                    <a:lnR>
                      <a:noFill/>
                    </a:lnR>
                    <a:lnT w="9525" cap="flat" cmpd="sng" algn="ctr">
                      <a:solidFill>
                        <a:srgbClr val="808080"/>
                      </a:solidFill>
                      <a:prstDash val="sysDot"/>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10000"/>
                        </a:spcAft>
                        <a:buClr>
                          <a:srgbClr val="FFFF99"/>
                        </a:buClr>
                        <a:buSzTx/>
                        <a:buFontTx/>
                        <a:buNone/>
                        <a:tabLst/>
                      </a:pPr>
                      <a:r>
                        <a:rPr kumimoji="0" lang="en-US" sz="1800" b="0" i="0" u="none" strike="noStrike" cap="none" normalizeH="0" baseline="0" dirty="0">
                          <a:ln>
                            <a:noFill/>
                          </a:ln>
                          <a:solidFill>
                            <a:schemeClr val="accent4"/>
                          </a:solidFill>
                          <a:effectLst/>
                          <a:latin typeface="+mn-lt"/>
                        </a:rPr>
                        <a:t>Charitable  trust</a:t>
                      </a:r>
                    </a:p>
                  </a:txBody>
                  <a:tcPr marT="91440" marB="91440" horzOverflow="overflow">
                    <a:lnL>
                      <a:noFill/>
                    </a:lnL>
                    <a:lnR cap="flat">
                      <a:noFill/>
                    </a:lnR>
                    <a:lnT w="9525" cap="flat" cmpd="sng" algn="ctr">
                      <a:solidFill>
                        <a:srgbClr val="808080"/>
                      </a:solidFill>
                      <a:prstDash val="sysDot"/>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0123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C190-F2D6-4D49-82F6-87EA485F2FF9}"/>
              </a:ext>
            </a:extLst>
          </p:cNvPr>
          <p:cNvSpPr>
            <a:spLocks noGrp="1"/>
          </p:cNvSpPr>
          <p:nvPr>
            <p:ph type="ctrTitle"/>
          </p:nvPr>
        </p:nvSpPr>
        <p:spPr/>
        <p:txBody>
          <a:bodyPr/>
          <a:lstStyle/>
          <a:p>
            <a:r>
              <a:rPr lang="en-US" dirty="0"/>
              <a:t>Practical approaches </a:t>
            </a:r>
            <a:br>
              <a:rPr lang="en-US" dirty="0"/>
            </a:br>
            <a:r>
              <a:rPr lang="en-US" dirty="0"/>
              <a:t>to managing income</a:t>
            </a:r>
          </a:p>
        </p:txBody>
      </p:sp>
    </p:spTree>
    <p:extLst>
      <p:ext uri="{BB962C8B-B14F-4D97-AF65-F5344CB8AC3E}">
        <p14:creationId xmlns:p14="http://schemas.microsoft.com/office/powerpoint/2010/main" val="26052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bucket approach</a:t>
            </a:r>
          </a:p>
        </p:txBody>
      </p:sp>
      <p:sp>
        <p:nvSpPr>
          <p:cNvPr id="4" name="Text Placeholder 3">
            <a:extLst>
              <a:ext uri="{FF2B5EF4-FFF2-40B4-BE49-F238E27FC236}">
                <a16:creationId xmlns:a16="http://schemas.microsoft.com/office/drawing/2014/main" id="{0EDDED85-20C7-432C-AE84-B3173C40704C}"/>
              </a:ext>
            </a:extLst>
          </p:cNvPr>
          <p:cNvSpPr>
            <a:spLocks noGrp="1"/>
          </p:cNvSpPr>
          <p:nvPr>
            <p:ph type="body" sz="quarter" idx="10"/>
          </p:nvPr>
        </p:nvSpPr>
        <p:spPr/>
        <p:txBody>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03929037"/>
              </p:ext>
            </p:extLst>
          </p:nvPr>
        </p:nvGraphicFramePr>
        <p:xfrm>
          <a:off x="685800" y="1782385"/>
          <a:ext cx="2469708" cy="4099560"/>
        </p:xfrm>
        <a:graphic>
          <a:graphicData uri="http://schemas.openxmlformats.org/drawingml/2006/table">
            <a:tbl>
              <a:tblPr firstRow="1" bandRow="1">
                <a:tableStyleId>{5C22544A-7EE6-4342-B048-85BDC9FD1C3A}</a:tableStyleId>
              </a:tblPr>
              <a:tblGrid>
                <a:gridCol w="2469708">
                  <a:extLst>
                    <a:ext uri="{9D8B030D-6E8A-4147-A177-3AD203B41FA5}">
                      <a16:colId xmlns:a16="http://schemas.microsoft.com/office/drawing/2014/main" val="20000"/>
                    </a:ext>
                  </a:extLst>
                </a:gridCol>
              </a:tblGrid>
              <a:tr h="370840">
                <a:tc>
                  <a:txBody>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lang="en-US" sz="1800" b="0" kern="1200" dirty="0">
                          <a:solidFill>
                            <a:srgbClr val="FFFFFF"/>
                          </a:solidFill>
                          <a:latin typeface="+mj-lt"/>
                          <a:ea typeface="+mn-ea"/>
                          <a:cs typeface="+mn-cs"/>
                        </a:rPr>
                        <a:t>Short-term </a:t>
                      </a:r>
                      <a:br>
                        <a:rPr lang="en-US" sz="1800" b="0" kern="1200" dirty="0">
                          <a:solidFill>
                            <a:srgbClr val="FFFFFF"/>
                          </a:solidFill>
                          <a:latin typeface="+mj-lt"/>
                          <a:ea typeface="+mn-ea"/>
                          <a:cs typeface="+mn-cs"/>
                        </a:rPr>
                      </a:br>
                      <a:r>
                        <a:rPr lang="en-US" sz="1800" b="0" kern="1200" dirty="0">
                          <a:solidFill>
                            <a:srgbClr val="FFFFFF"/>
                          </a:solidFill>
                          <a:latin typeface="+mj-lt"/>
                          <a:ea typeface="+mn-ea"/>
                          <a:cs typeface="+mn-cs"/>
                        </a:rPr>
                        <a:t>income</a:t>
                      </a:r>
                      <a:r>
                        <a:rPr lang="en-US" sz="1800" b="0" kern="1200" baseline="0" dirty="0">
                          <a:solidFill>
                            <a:srgbClr val="FFFFFF"/>
                          </a:solidFill>
                          <a:latin typeface="+mj-lt"/>
                          <a:ea typeface="+mn-ea"/>
                          <a:cs typeface="+mn-cs"/>
                        </a:rPr>
                        <a:t> bucket </a:t>
                      </a:r>
                    </a:p>
                    <a:p>
                      <a:pPr marL="0" marR="0" lvl="0" indent="0" algn="l" defTabSz="403433" rtl="0" eaLnBrk="1" fontAlgn="auto" latinLnBrk="0" hangingPunct="1">
                        <a:lnSpc>
                          <a:spcPct val="100000"/>
                        </a:lnSpc>
                        <a:spcBef>
                          <a:spcPts val="0"/>
                        </a:spcBef>
                        <a:spcAft>
                          <a:spcPts val="0"/>
                        </a:spcAft>
                        <a:buClrTx/>
                        <a:buSzTx/>
                        <a:buFontTx/>
                        <a:buNone/>
                        <a:tabLst/>
                        <a:defRPr/>
                      </a:pPr>
                      <a:r>
                        <a:rPr lang="en-US" sz="1800" b="0" kern="1200" baseline="0" dirty="0">
                          <a:solidFill>
                            <a:srgbClr val="FFFFFF"/>
                          </a:solidFill>
                          <a:latin typeface="+mj-lt"/>
                          <a:ea typeface="+mn-ea"/>
                          <a:cs typeface="+mn-cs"/>
                        </a:rPr>
                        <a:t>(0–3 years)</a:t>
                      </a:r>
                      <a:endParaRPr lang="en-US" sz="1400" b="0" kern="1200" dirty="0">
                        <a:solidFill>
                          <a:srgbClr val="FFFFFF"/>
                        </a:solidFill>
                        <a:latin typeface="+mj-lt"/>
                        <a:ea typeface="+mn-ea"/>
                        <a:cs typeface="+mn-cs"/>
                      </a:endParaRP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70840">
                <a:tc>
                  <a:txBody>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lang="en-US" sz="1400" b="0" i="1" kern="1200" dirty="0">
                          <a:solidFill>
                            <a:srgbClr val="FFFFFF"/>
                          </a:solidFill>
                          <a:latin typeface="+mj-lt"/>
                          <a:ea typeface="+mn-ea"/>
                          <a:cs typeface="+mn-cs"/>
                        </a:rPr>
                        <a:t>Meet immediate cash-flow needs, emergency fund, etc.</a:t>
                      </a:r>
                      <a:br>
                        <a:rPr lang="en-US" sz="1400" b="0" i="1" kern="1200" dirty="0">
                          <a:solidFill>
                            <a:srgbClr val="FFFFFF"/>
                          </a:solidFill>
                          <a:latin typeface="+mj-lt"/>
                          <a:ea typeface="+mn-ea"/>
                          <a:cs typeface="+mn-cs"/>
                        </a:rPr>
                      </a:br>
                      <a:br>
                        <a:rPr lang="en-US" sz="1400" b="0" i="1" kern="1200" dirty="0">
                          <a:solidFill>
                            <a:srgbClr val="FFFFFF"/>
                          </a:solidFill>
                          <a:latin typeface="+mj-lt"/>
                          <a:ea typeface="+mn-ea"/>
                          <a:cs typeface="+mn-cs"/>
                        </a:rPr>
                      </a:br>
                      <a:endParaRPr lang="en-US" sz="1400" b="0" i="1" kern="1200" dirty="0">
                        <a:solidFill>
                          <a:srgbClr val="FFFFFF"/>
                        </a:solidFill>
                        <a:latin typeface="+mj-lt"/>
                        <a:ea typeface="+mn-ea"/>
                        <a:cs typeface="+mn-cs"/>
                      </a:endParaRP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205681"/>
                    </a:solidFill>
                  </a:tcPr>
                </a:tc>
                <a:extLst>
                  <a:ext uri="{0D108BD9-81ED-4DB2-BD59-A6C34878D82A}">
                    <a16:rowId xmlns:a16="http://schemas.microsoft.com/office/drawing/2014/main" val="10001"/>
                  </a:ext>
                </a:extLst>
              </a:tr>
              <a:tr h="370840">
                <a:tc>
                  <a:txBody>
                    <a:bodyPr/>
                    <a:lstStyle/>
                    <a:p>
                      <a:pPr marL="114300" indent="-114300" algn="l">
                        <a:spcBef>
                          <a:spcPts val="0"/>
                        </a:spcBef>
                        <a:spcAft>
                          <a:spcPts val="600"/>
                        </a:spcAft>
                        <a:buClr>
                          <a:schemeClr val="tx1"/>
                        </a:buClr>
                        <a:buFontTx/>
                        <a:buChar char="•"/>
                        <a:tabLst>
                          <a:tab pos="3886200" algn="dec"/>
                          <a:tab pos="5032375" algn="dec"/>
                          <a:tab pos="6169025" algn="dec"/>
                          <a:tab pos="7315200" algn="dec"/>
                        </a:tabLst>
                      </a:pPr>
                      <a:r>
                        <a:rPr lang="en-US" sz="1400" b="0" dirty="0">
                          <a:solidFill>
                            <a:schemeClr val="accent4"/>
                          </a:solidFill>
                          <a:latin typeface="+mn-lt"/>
                        </a:rPr>
                        <a:t>Cash</a:t>
                      </a:r>
                    </a:p>
                    <a:p>
                      <a:pPr marL="114300" indent="-114300" algn="l">
                        <a:spcBef>
                          <a:spcPts val="0"/>
                        </a:spcBef>
                        <a:spcAft>
                          <a:spcPts val="600"/>
                        </a:spcAft>
                        <a:buClr>
                          <a:schemeClr val="tx1"/>
                        </a:buClr>
                        <a:buFontTx/>
                        <a:buChar char="•"/>
                        <a:tabLst>
                          <a:tab pos="3886200" algn="dec"/>
                          <a:tab pos="5032375" algn="dec"/>
                          <a:tab pos="6169025" algn="dec"/>
                          <a:tab pos="7315200" algn="dec"/>
                        </a:tabLst>
                      </a:pPr>
                      <a:r>
                        <a:rPr lang="en-US" sz="1400" b="0" dirty="0">
                          <a:solidFill>
                            <a:schemeClr val="accent4"/>
                          </a:solidFill>
                          <a:latin typeface="+mn-lt"/>
                        </a:rPr>
                        <a:t>CDs/money market</a:t>
                      </a:r>
                    </a:p>
                    <a:p>
                      <a:pPr marL="114300" indent="-114300" algn="l">
                        <a:spcBef>
                          <a:spcPts val="0"/>
                        </a:spcBef>
                        <a:spcAft>
                          <a:spcPts val="600"/>
                        </a:spcAft>
                        <a:buClr>
                          <a:schemeClr val="tx1"/>
                        </a:buClr>
                        <a:buFontTx/>
                        <a:buChar char="•"/>
                        <a:tabLst>
                          <a:tab pos="3886200" algn="dec"/>
                          <a:tab pos="5032375" algn="dec"/>
                          <a:tab pos="6169025" algn="dec"/>
                          <a:tab pos="7315200" algn="dec"/>
                        </a:tabLst>
                      </a:pPr>
                      <a:r>
                        <a:rPr lang="en-US" sz="1400" b="0" dirty="0">
                          <a:solidFill>
                            <a:schemeClr val="accent4"/>
                          </a:solidFill>
                          <a:latin typeface="+mn-lt"/>
                        </a:rPr>
                        <a:t>Short-term bonds</a:t>
                      </a:r>
                    </a:p>
                    <a:p>
                      <a:pPr marL="114300" indent="-114300" algn="l">
                        <a:spcBef>
                          <a:spcPts val="0"/>
                        </a:spcBef>
                        <a:spcAft>
                          <a:spcPts val="600"/>
                        </a:spcAft>
                        <a:buClr>
                          <a:schemeClr val="tx1"/>
                        </a:buClr>
                        <a:buFontTx/>
                        <a:buChar char="•"/>
                        <a:tabLst>
                          <a:tab pos="3886200" algn="dec"/>
                          <a:tab pos="5032375" algn="dec"/>
                          <a:tab pos="6169025" algn="dec"/>
                          <a:tab pos="7315200" algn="dec"/>
                        </a:tabLst>
                      </a:pPr>
                      <a:r>
                        <a:rPr lang="en-US" sz="1400" b="0" dirty="0">
                          <a:solidFill>
                            <a:schemeClr val="accent4"/>
                          </a:solidFill>
                          <a:latin typeface="+mn-lt"/>
                        </a:rPr>
                        <a:t>Immediate annuities</a:t>
                      </a:r>
                    </a:p>
                    <a:p>
                      <a:pPr marL="114300" indent="-114300" algn="l">
                        <a:spcBef>
                          <a:spcPts val="0"/>
                        </a:spcBef>
                        <a:spcAft>
                          <a:spcPts val="600"/>
                        </a:spcAft>
                        <a:buClr>
                          <a:schemeClr val="tx1"/>
                        </a:buClr>
                        <a:buFontTx/>
                        <a:buChar char="•"/>
                        <a:tabLst>
                          <a:tab pos="3886200" algn="dec"/>
                          <a:tab pos="5032375" algn="dec"/>
                          <a:tab pos="6169025" algn="dec"/>
                          <a:tab pos="7315200" algn="dec"/>
                        </a:tabLst>
                      </a:pPr>
                      <a:r>
                        <a:rPr lang="en-US" sz="1400" b="0" dirty="0">
                          <a:solidFill>
                            <a:schemeClr val="accent4"/>
                          </a:solidFill>
                          <a:latin typeface="+mn-lt"/>
                        </a:rPr>
                        <a:t>Social Security,</a:t>
                      </a:r>
                      <a:r>
                        <a:rPr lang="en-US" sz="1400" b="0" baseline="0" dirty="0">
                          <a:solidFill>
                            <a:schemeClr val="accent4"/>
                          </a:solidFill>
                          <a:latin typeface="+mn-lt"/>
                        </a:rPr>
                        <a:t> </a:t>
                      </a:r>
                      <a:br>
                        <a:rPr lang="en-US" sz="1400" b="0" baseline="0" dirty="0">
                          <a:solidFill>
                            <a:schemeClr val="accent4"/>
                          </a:solidFill>
                          <a:latin typeface="+mn-lt"/>
                        </a:rPr>
                      </a:br>
                      <a:r>
                        <a:rPr lang="en-US" sz="1400" b="0" dirty="0">
                          <a:solidFill>
                            <a:schemeClr val="accent4"/>
                          </a:solidFill>
                          <a:latin typeface="+mn-lt"/>
                        </a:rPr>
                        <a:t>pension income</a:t>
                      </a:r>
                    </a:p>
                    <a:p>
                      <a:pPr marL="114300" indent="-114300" algn="l">
                        <a:spcBef>
                          <a:spcPts val="0"/>
                        </a:spcBef>
                        <a:spcAft>
                          <a:spcPts val="600"/>
                        </a:spcAft>
                        <a:buClr>
                          <a:schemeClr val="tx1"/>
                        </a:buClr>
                        <a:buFontTx/>
                        <a:buChar char="•"/>
                        <a:tabLst>
                          <a:tab pos="3886200" algn="dec"/>
                          <a:tab pos="5032375" algn="dec"/>
                          <a:tab pos="6169025" algn="dec"/>
                          <a:tab pos="7315200" algn="dec"/>
                        </a:tabLst>
                      </a:pPr>
                      <a:r>
                        <a:rPr lang="en-US" sz="1400" b="0" dirty="0">
                          <a:solidFill>
                            <a:schemeClr val="accent4"/>
                          </a:solidFill>
                          <a:latin typeface="+mn-lt"/>
                        </a:rPr>
                        <a:t>Wages</a:t>
                      </a:r>
                    </a:p>
                  </a:txBody>
                  <a:tcPr marL="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79786632"/>
              </p:ext>
            </p:extLst>
          </p:nvPr>
        </p:nvGraphicFramePr>
        <p:xfrm>
          <a:off x="3337146" y="1782385"/>
          <a:ext cx="2469708" cy="4099560"/>
        </p:xfrm>
        <a:graphic>
          <a:graphicData uri="http://schemas.openxmlformats.org/drawingml/2006/table">
            <a:tbl>
              <a:tblPr firstRow="1" bandRow="1">
                <a:tableStyleId>{5C22544A-7EE6-4342-B048-85BDC9FD1C3A}</a:tableStyleId>
              </a:tblPr>
              <a:tblGrid>
                <a:gridCol w="2469708">
                  <a:extLst>
                    <a:ext uri="{9D8B030D-6E8A-4147-A177-3AD203B41FA5}">
                      <a16:colId xmlns:a16="http://schemas.microsoft.com/office/drawing/2014/main" val="20000"/>
                    </a:ext>
                  </a:extLst>
                </a:gridCol>
              </a:tblGrid>
              <a:tr h="370840">
                <a:tc>
                  <a:txBody>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lang="en-US" sz="1800" b="0" kern="1200" dirty="0">
                          <a:solidFill>
                            <a:srgbClr val="FFFFFF"/>
                          </a:solidFill>
                          <a:latin typeface="+mj-lt"/>
                          <a:ea typeface="+mn-ea"/>
                          <a:cs typeface="+mn-cs"/>
                        </a:rPr>
                        <a:t>Mid-term </a:t>
                      </a:r>
                      <a:br>
                        <a:rPr lang="en-US" sz="1800" b="0" kern="1200" dirty="0">
                          <a:solidFill>
                            <a:srgbClr val="FFFFFF"/>
                          </a:solidFill>
                          <a:latin typeface="+mj-lt"/>
                          <a:ea typeface="+mn-ea"/>
                          <a:cs typeface="+mn-cs"/>
                        </a:rPr>
                      </a:br>
                      <a:r>
                        <a:rPr lang="en-US" sz="1800" b="0" kern="1200" dirty="0">
                          <a:solidFill>
                            <a:srgbClr val="FFFFFF"/>
                          </a:solidFill>
                          <a:latin typeface="+mj-lt"/>
                          <a:ea typeface="+mn-ea"/>
                          <a:cs typeface="+mn-cs"/>
                        </a:rPr>
                        <a:t>income</a:t>
                      </a:r>
                      <a:r>
                        <a:rPr lang="en-US" sz="1800" b="0" kern="1200" baseline="0" dirty="0">
                          <a:solidFill>
                            <a:srgbClr val="FFFFFF"/>
                          </a:solidFill>
                          <a:latin typeface="+mj-lt"/>
                          <a:ea typeface="+mn-ea"/>
                          <a:cs typeface="+mn-cs"/>
                        </a:rPr>
                        <a:t> bucket</a:t>
                      </a:r>
                    </a:p>
                    <a:p>
                      <a:pPr marL="0" marR="0" lvl="0" indent="0" algn="l" defTabSz="403433" rtl="0" eaLnBrk="1" fontAlgn="auto" latinLnBrk="0" hangingPunct="1">
                        <a:lnSpc>
                          <a:spcPct val="100000"/>
                        </a:lnSpc>
                        <a:spcBef>
                          <a:spcPts val="0"/>
                        </a:spcBef>
                        <a:spcAft>
                          <a:spcPts val="0"/>
                        </a:spcAft>
                        <a:buClrTx/>
                        <a:buSzTx/>
                        <a:buFontTx/>
                        <a:buNone/>
                        <a:tabLst/>
                        <a:defRPr/>
                      </a:pPr>
                      <a:r>
                        <a:rPr lang="en-US" sz="1800" b="0" kern="1200" baseline="0" dirty="0">
                          <a:solidFill>
                            <a:srgbClr val="FFFFFF"/>
                          </a:solidFill>
                          <a:latin typeface="+mj-lt"/>
                          <a:ea typeface="+mn-ea"/>
                          <a:cs typeface="+mn-cs"/>
                        </a:rPr>
                        <a:t>(3–10 years)</a:t>
                      </a:r>
                      <a:endParaRPr lang="en-US" sz="1400" b="0" kern="1200" dirty="0">
                        <a:solidFill>
                          <a:srgbClr val="FFFFFF"/>
                        </a:solidFill>
                        <a:latin typeface="+mj-lt"/>
                        <a:ea typeface="+mn-ea"/>
                        <a:cs typeface="+mn-cs"/>
                      </a:endParaRPr>
                    </a:p>
                  </a:txBody>
                  <a:tcPr marL="182880" marT="91440"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5F6C"/>
                    </a:solidFill>
                  </a:tcPr>
                </a:tc>
                <a:extLst>
                  <a:ext uri="{0D108BD9-81ED-4DB2-BD59-A6C34878D82A}">
                    <a16:rowId xmlns:a16="http://schemas.microsoft.com/office/drawing/2014/main" val="10000"/>
                  </a:ext>
                </a:extLst>
              </a:tr>
              <a:tr h="370840">
                <a:tc>
                  <a:txBody>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lang="en-US" sz="1400" b="0" i="1" kern="1200" dirty="0">
                          <a:solidFill>
                            <a:srgbClr val="FFFFFF"/>
                          </a:solidFill>
                          <a:latin typeface="+mj-lt"/>
                          <a:ea typeface="+mn-ea"/>
                          <a:cs typeface="+mn-cs"/>
                        </a:rPr>
                        <a:t>Mix of growth and income, replenish short-term bucket, guard against market volatility</a:t>
                      </a:r>
                    </a:p>
                  </a:txBody>
                  <a:tcPr marL="182880" marT="91440"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7B89"/>
                    </a:solidFill>
                  </a:tcPr>
                </a:tc>
                <a:extLst>
                  <a:ext uri="{0D108BD9-81ED-4DB2-BD59-A6C34878D82A}">
                    <a16:rowId xmlns:a16="http://schemas.microsoft.com/office/drawing/2014/main" val="10001"/>
                  </a:ext>
                </a:extLst>
              </a:tr>
              <a:tr h="370840">
                <a:tc>
                  <a:txBody>
                    <a:bodyPr/>
                    <a:lstStyle/>
                    <a:p>
                      <a:pPr marL="114300" indent="-114300" algn="l">
                        <a:spcBef>
                          <a:spcPts val="0"/>
                        </a:spcBef>
                        <a:spcAft>
                          <a:spcPts val="600"/>
                        </a:spcAft>
                        <a:buClr>
                          <a:schemeClr val="bg1"/>
                        </a:buClr>
                        <a:buFontTx/>
                        <a:buChar char="•"/>
                        <a:tabLst>
                          <a:tab pos="3886200" algn="dec"/>
                          <a:tab pos="5032375" algn="dec"/>
                          <a:tab pos="6169025" algn="dec"/>
                          <a:tab pos="7315200" algn="dec"/>
                        </a:tabLst>
                      </a:pPr>
                      <a:r>
                        <a:rPr lang="en-US" sz="1400" b="0" dirty="0">
                          <a:solidFill>
                            <a:schemeClr val="accent4"/>
                          </a:solidFill>
                          <a:latin typeface="+mn-lt"/>
                        </a:rPr>
                        <a:t>Bonds</a:t>
                      </a:r>
                    </a:p>
                    <a:p>
                      <a:pPr marL="114300" indent="-114300" algn="l">
                        <a:spcBef>
                          <a:spcPts val="0"/>
                        </a:spcBef>
                        <a:spcAft>
                          <a:spcPts val="600"/>
                        </a:spcAft>
                        <a:buClr>
                          <a:schemeClr val="bg1"/>
                        </a:buClr>
                        <a:buFontTx/>
                        <a:buChar char="•"/>
                        <a:tabLst>
                          <a:tab pos="3886200" algn="dec"/>
                          <a:tab pos="5032375" algn="dec"/>
                          <a:tab pos="6169025" algn="dec"/>
                          <a:tab pos="7315200" algn="dec"/>
                        </a:tabLst>
                      </a:pPr>
                      <a:r>
                        <a:rPr lang="en-US" sz="1400" b="0" dirty="0">
                          <a:solidFill>
                            <a:schemeClr val="accent4"/>
                          </a:solidFill>
                          <a:latin typeface="+mn-lt"/>
                        </a:rPr>
                        <a:t>Deferred annuities</a:t>
                      </a:r>
                    </a:p>
                    <a:p>
                      <a:pPr marL="114300" indent="-114300" algn="l">
                        <a:spcBef>
                          <a:spcPts val="0"/>
                        </a:spcBef>
                        <a:spcAft>
                          <a:spcPts val="600"/>
                        </a:spcAft>
                        <a:buClr>
                          <a:schemeClr val="bg1"/>
                        </a:buClr>
                        <a:buFontTx/>
                        <a:buChar char="•"/>
                        <a:tabLst>
                          <a:tab pos="3886200" algn="dec"/>
                          <a:tab pos="5032375" algn="dec"/>
                          <a:tab pos="6169025" algn="dec"/>
                          <a:tab pos="7315200" algn="dec"/>
                        </a:tabLst>
                      </a:pPr>
                      <a:r>
                        <a:rPr lang="en-US" sz="1400" b="0" dirty="0">
                          <a:solidFill>
                            <a:schemeClr val="accent4"/>
                          </a:solidFill>
                          <a:latin typeface="+mn-lt"/>
                        </a:rPr>
                        <a:t>Absolute return funds</a:t>
                      </a:r>
                    </a:p>
                    <a:p>
                      <a:pPr marL="114300" indent="-114300" algn="l">
                        <a:spcBef>
                          <a:spcPts val="0"/>
                        </a:spcBef>
                        <a:spcAft>
                          <a:spcPts val="600"/>
                        </a:spcAft>
                        <a:buClr>
                          <a:schemeClr val="bg1"/>
                        </a:buClr>
                        <a:buFontTx/>
                        <a:buChar char="•"/>
                        <a:tabLst>
                          <a:tab pos="3886200" algn="dec"/>
                          <a:tab pos="5032375" algn="dec"/>
                          <a:tab pos="6169025" algn="dec"/>
                          <a:tab pos="7315200" algn="dec"/>
                        </a:tabLst>
                      </a:pPr>
                      <a:r>
                        <a:rPr lang="en-US" sz="1400" b="0" dirty="0">
                          <a:solidFill>
                            <a:schemeClr val="accent4"/>
                          </a:solidFill>
                          <a:latin typeface="+mn-lt"/>
                        </a:rPr>
                        <a:t>Asset allocation funds, balanced funds</a:t>
                      </a:r>
                    </a:p>
                    <a:p>
                      <a:pPr marL="114300" indent="-114300" algn="l">
                        <a:spcBef>
                          <a:spcPts val="0"/>
                        </a:spcBef>
                        <a:spcAft>
                          <a:spcPts val="600"/>
                        </a:spcAft>
                        <a:buClr>
                          <a:schemeClr val="tx1"/>
                        </a:buClr>
                        <a:buFontTx/>
                        <a:buChar char="•"/>
                        <a:tabLst>
                          <a:tab pos="3886200" algn="dec"/>
                          <a:tab pos="5032375" algn="dec"/>
                          <a:tab pos="6169025" algn="dec"/>
                          <a:tab pos="7315200" algn="dec"/>
                        </a:tabLst>
                      </a:pPr>
                      <a:endParaRPr lang="en-US" sz="1400" b="0" dirty="0">
                        <a:solidFill>
                          <a:schemeClr val="accent4"/>
                        </a:solidFill>
                        <a:latin typeface="+mn-lt"/>
                      </a:endParaRPr>
                    </a:p>
                    <a:p>
                      <a:pPr marL="114300" indent="-114300" algn="l">
                        <a:spcBef>
                          <a:spcPts val="0"/>
                        </a:spcBef>
                        <a:spcAft>
                          <a:spcPts val="600"/>
                        </a:spcAft>
                        <a:buClr>
                          <a:schemeClr val="tx1"/>
                        </a:buClr>
                        <a:buFontTx/>
                        <a:buChar char="•"/>
                        <a:tabLst>
                          <a:tab pos="3886200" algn="dec"/>
                          <a:tab pos="5032375" algn="dec"/>
                          <a:tab pos="6169025" algn="dec"/>
                          <a:tab pos="7315200" algn="dec"/>
                        </a:tabLst>
                      </a:pPr>
                      <a:endParaRPr lang="en-US" sz="1400" b="0" dirty="0">
                        <a:solidFill>
                          <a:schemeClr val="accent4"/>
                        </a:solidFill>
                        <a:latin typeface="+mn-lt"/>
                      </a:endParaRPr>
                    </a:p>
                  </a:txBody>
                  <a:tcPr marL="182880" marT="91440" marB="9144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27820310"/>
              </p:ext>
            </p:extLst>
          </p:nvPr>
        </p:nvGraphicFramePr>
        <p:xfrm>
          <a:off x="5988492" y="1782385"/>
          <a:ext cx="2469708" cy="4099560"/>
        </p:xfrm>
        <a:graphic>
          <a:graphicData uri="http://schemas.openxmlformats.org/drawingml/2006/table">
            <a:tbl>
              <a:tblPr firstRow="1" bandRow="1">
                <a:tableStyleId>{5C22544A-7EE6-4342-B048-85BDC9FD1C3A}</a:tableStyleId>
              </a:tblPr>
              <a:tblGrid>
                <a:gridCol w="2469708">
                  <a:extLst>
                    <a:ext uri="{9D8B030D-6E8A-4147-A177-3AD203B41FA5}">
                      <a16:colId xmlns:a16="http://schemas.microsoft.com/office/drawing/2014/main" val="20000"/>
                    </a:ext>
                  </a:extLst>
                </a:gridCol>
              </a:tblGrid>
              <a:tr h="370840">
                <a:tc>
                  <a:txBody>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lang="en-US" sz="1800" b="0" kern="1200" dirty="0">
                          <a:solidFill>
                            <a:srgbClr val="FFFFFF"/>
                          </a:solidFill>
                          <a:latin typeface="+mj-lt"/>
                          <a:ea typeface="+mn-ea"/>
                          <a:cs typeface="+mn-cs"/>
                        </a:rPr>
                        <a:t>Long-term </a:t>
                      </a:r>
                      <a:br>
                        <a:rPr lang="en-US" sz="1800" b="0" kern="1200" dirty="0">
                          <a:solidFill>
                            <a:srgbClr val="FFFFFF"/>
                          </a:solidFill>
                          <a:latin typeface="+mj-lt"/>
                          <a:ea typeface="+mn-ea"/>
                          <a:cs typeface="+mn-cs"/>
                        </a:rPr>
                      </a:br>
                      <a:r>
                        <a:rPr lang="en-US" sz="1800" b="0" kern="1200" dirty="0">
                          <a:solidFill>
                            <a:srgbClr val="FFFFFF"/>
                          </a:solidFill>
                          <a:latin typeface="+mj-lt"/>
                          <a:ea typeface="+mn-ea"/>
                          <a:cs typeface="+mn-cs"/>
                        </a:rPr>
                        <a:t>income</a:t>
                      </a:r>
                      <a:r>
                        <a:rPr lang="en-US" sz="1800" b="0" kern="1200" baseline="0" dirty="0">
                          <a:solidFill>
                            <a:srgbClr val="FFFFFF"/>
                          </a:solidFill>
                          <a:latin typeface="+mj-lt"/>
                          <a:ea typeface="+mn-ea"/>
                          <a:cs typeface="+mn-cs"/>
                        </a:rPr>
                        <a:t> bucket</a:t>
                      </a:r>
                    </a:p>
                    <a:p>
                      <a:pPr marL="0" marR="0" lvl="0" indent="0" algn="l" defTabSz="403433" rtl="0" eaLnBrk="1" fontAlgn="auto" latinLnBrk="0" hangingPunct="1">
                        <a:lnSpc>
                          <a:spcPct val="100000"/>
                        </a:lnSpc>
                        <a:spcBef>
                          <a:spcPts val="0"/>
                        </a:spcBef>
                        <a:spcAft>
                          <a:spcPts val="0"/>
                        </a:spcAft>
                        <a:buClrTx/>
                        <a:buSzTx/>
                        <a:buFontTx/>
                        <a:buNone/>
                        <a:tabLst/>
                        <a:defRPr/>
                      </a:pPr>
                      <a:r>
                        <a:rPr lang="en-US" sz="1800" b="0" kern="1200" baseline="0" dirty="0">
                          <a:solidFill>
                            <a:srgbClr val="FFFFFF"/>
                          </a:solidFill>
                          <a:latin typeface="+mj-lt"/>
                          <a:ea typeface="+mn-ea"/>
                          <a:cs typeface="+mn-cs"/>
                        </a:rPr>
                        <a:t>(10+ years)</a:t>
                      </a:r>
                      <a:endParaRPr lang="en-US" sz="1400" b="0" kern="1200" dirty="0">
                        <a:solidFill>
                          <a:srgbClr val="FFFFFF"/>
                        </a:solidFill>
                        <a:latin typeface="+mj-lt"/>
                        <a:ea typeface="+mn-ea"/>
                        <a:cs typeface="+mn-cs"/>
                      </a:endParaRPr>
                    </a:p>
                  </a:txBody>
                  <a:tcPr marL="1828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85A21"/>
                    </a:solidFill>
                  </a:tcPr>
                </a:tc>
                <a:extLst>
                  <a:ext uri="{0D108BD9-81ED-4DB2-BD59-A6C34878D82A}">
                    <a16:rowId xmlns:a16="http://schemas.microsoft.com/office/drawing/2014/main" val="10000"/>
                  </a:ext>
                </a:extLst>
              </a:tr>
              <a:tr h="370840">
                <a:tc>
                  <a:txBody>
                    <a:bodyPr/>
                    <a:lstStyle/>
                    <a:p>
                      <a:pPr marL="0" marR="0" lvl="0" indent="0" algn="l" defTabSz="403433" rtl="0" eaLnBrk="1" fontAlgn="auto" latinLnBrk="0" hangingPunct="1">
                        <a:lnSpc>
                          <a:spcPct val="100000"/>
                        </a:lnSpc>
                        <a:spcBef>
                          <a:spcPts val="0"/>
                        </a:spcBef>
                        <a:spcAft>
                          <a:spcPts val="0"/>
                        </a:spcAft>
                        <a:buClrTx/>
                        <a:buSzTx/>
                        <a:buFontTx/>
                        <a:buNone/>
                        <a:tabLst/>
                        <a:defRPr/>
                      </a:pPr>
                      <a:r>
                        <a:rPr lang="en-US" sz="1400" b="0" i="1" kern="1200" dirty="0">
                          <a:solidFill>
                            <a:srgbClr val="FFFFFF"/>
                          </a:solidFill>
                          <a:latin typeface="+mj-lt"/>
                          <a:ea typeface="+mn-ea"/>
                          <a:cs typeface="+mn-cs"/>
                        </a:rPr>
                        <a:t>Inflation hedge, address longevity risk</a:t>
                      </a:r>
                      <a:br>
                        <a:rPr lang="en-US" sz="1400" b="0" i="1" kern="1200" dirty="0">
                          <a:solidFill>
                            <a:srgbClr val="FFFFFF"/>
                          </a:solidFill>
                          <a:latin typeface="+mj-lt"/>
                          <a:ea typeface="+mn-ea"/>
                          <a:cs typeface="+mn-cs"/>
                        </a:rPr>
                      </a:br>
                      <a:br>
                        <a:rPr lang="en-US" sz="1400" b="0" i="1" kern="1200" dirty="0">
                          <a:solidFill>
                            <a:srgbClr val="FFFFFF"/>
                          </a:solidFill>
                          <a:latin typeface="+mj-lt"/>
                          <a:ea typeface="+mn-ea"/>
                          <a:cs typeface="+mn-cs"/>
                        </a:rPr>
                      </a:br>
                      <a:endParaRPr lang="en-US" sz="1400" b="0" i="1" kern="1200" dirty="0">
                        <a:solidFill>
                          <a:srgbClr val="FFFFFF"/>
                        </a:solidFill>
                        <a:latin typeface="+mj-lt"/>
                        <a:ea typeface="+mn-ea"/>
                        <a:cs typeface="+mn-cs"/>
                      </a:endParaRPr>
                    </a:p>
                  </a:txBody>
                  <a:tcPr marL="1828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547846"/>
                    </a:solidFill>
                  </a:tcPr>
                </a:tc>
                <a:extLst>
                  <a:ext uri="{0D108BD9-81ED-4DB2-BD59-A6C34878D82A}">
                    <a16:rowId xmlns:a16="http://schemas.microsoft.com/office/drawing/2014/main" val="10001"/>
                  </a:ext>
                </a:extLst>
              </a:tr>
              <a:tr h="370840">
                <a:tc>
                  <a:txBody>
                    <a:bodyPr/>
                    <a:lstStyle/>
                    <a:p>
                      <a:pPr marL="114300" indent="-114300" algn="l">
                        <a:spcBef>
                          <a:spcPts val="0"/>
                        </a:spcBef>
                        <a:spcAft>
                          <a:spcPts val="600"/>
                        </a:spcAft>
                        <a:buClr>
                          <a:schemeClr val="tx2"/>
                        </a:buClr>
                        <a:buFontTx/>
                        <a:buChar char="•"/>
                        <a:tabLst>
                          <a:tab pos="3886200" algn="dec"/>
                          <a:tab pos="5032375" algn="dec"/>
                          <a:tab pos="6169025" algn="dec"/>
                          <a:tab pos="7315200" algn="dec"/>
                        </a:tabLst>
                      </a:pPr>
                      <a:r>
                        <a:rPr lang="en-US" sz="1400" b="0" dirty="0">
                          <a:solidFill>
                            <a:schemeClr val="accent4"/>
                          </a:solidFill>
                          <a:latin typeface="+mn-lt"/>
                        </a:rPr>
                        <a:t>Growth stocks/funds</a:t>
                      </a:r>
                    </a:p>
                    <a:p>
                      <a:pPr marL="114300" indent="-114300" algn="l">
                        <a:spcBef>
                          <a:spcPts val="0"/>
                        </a:spcBef>
                        <a:spcAft>
                          <a:spcPts val="600"/>
                        </a:spcAft>
                        <a:buClr>
                          <a:schemeClr val="tx2"/>
                        </a:buClr>
                        <a:buFontTx/>
                        <a:buChar char="•"/>
                        <a:tabLst>
                          <a:tab pos="3886200" algn="dec"/>
                          <a:tab pos="5032375" algn="dec"/>
                          <a:tab pos="6169025" algn="dec"/>
                          <a:tab pos="7315200" algn="dec"/>
                        </a:tabLst>
                      </a:pPr>
                      <a:r>
                        <a:rPr lang="en-US" sz="1400" b="0" dirty="0">
                          <a:solidFill>
                            <a:schemeClr val="accent4"/>
                          </a:solidFill>
                          <a:latin typeface="+mn-lt"/>
                        </a:rPr>
                        <a:t>Real estate</a:t>
                      </a:r>
                    </a:p>
                    <a:p>
                      <a:pPr marL="114300" indent="-114300" algn="l">
                        <a:spcBef>
                          <a:spcPts val="0"/>
                        </a:spcBef>
                        <a:spcAft>
                          <a:spcPts val="600"/>
                        </a:spcAft>
                        <a:buClr>
                          <a:schemeClr val="tx2"/>
                        </a:buClr>
                        <a:buFontTx/>
                        <a:buChar char="•"/>
                        <a:tabLst>
                          <a:tab pos="3886200" algn="dec"/>
                          <a:tab pos="5032375" algn="dec"/>
                          <a:tab pos="6169025" algn="dec"/>
                          <a:tab pos="7315200" algn="dec"/>
                        </a:tabLst>
                      </a:pPr>
                      <a:r>
                        <a:rPr lang="en-US" sz="1400" b="0" dirty="0">
                          <a:solidFill>
                            <a:schemeClr val="accent4"/>
                          </a:solidFill>
                          <a:latin typeface="+mn-lt"/>
                        </a:rPr>
                        <a:t>Commodities</a:t>
                      </a:r>
                    </a:p>
                    <a:p>
                      <a:pPr marL="0" indent="0" algn="l">
                        <a:spcBef>
                          <a:spcPts val="0"/>
                        </a:spcBef>
                        <a:spcAft>
                          <a:spcPts val="600"/>
                        </a:spcAft>
                        <a:buClr>
                          <a:schemeClr val="tx2"/>
                        </a:buClr>
                        <a:buFontTx/>
                        <a:buNone/>
                        <a:tabLst>
                          <a:tab pos="3886200" algn="dec"/>
                          <a:tab pos="5032375" algn="dec"/>
                          <a:tab pos="6169025" algn="dec"/>
                          <a:tab pos="7315200" algn="dec"/>
                        </a:tabLst>
                      </a:pPr>
                      <a:br>
                        <a:rPr lang="en-US" sz="1400" b="0" dirty="0">
                          <a:solidFill>
                            <a:schemeClr val="accent4"/>
                          </a:solidFill>
                          <a:latin typeface="+mn-lt"/>
                        </a:rPr>
                      </a:br>
                      <a:endParaRPr lang="en-US" sz="1400" b="0" dirty="0">
                        <a:solidFill>
                          <a:schemeClr val="accent4"/>
                        </a:solidFill>
                        <a:latin typeface="+mn-lt"/>
                      </a:endParaRPr>
                    </a:p>
                    <a:p>
                      <a:pPr marL="114300" indent="-114300" algn="l">
                        <a:spcBef>
                          <a:spcPts val="0"/>
                        </a:spcBef>
                        <a:spcAft>
                          <a:spcPts val="600"/>
                        </a:spcAft>
                        <a:buClr>
                          <a:schemeClr val="tx1"/>
                        </a:buClr>
                        <a:buFontTx/>
                        <a:buChar char="•"/>
                        <a:tabLst>
                          <a:tab pos="3886200" algn="dec"/>
                          <a:tab pos="5032375" algn="dec"/>
                          <a:tab pos="6169025" algn="dec"/>
                          <a:tab pos="7315200" algn="dec"/>
                        </a:tabLst>
                      </a:pPr>
                      <a:endParaRPr lang="en-US" sz="1400" b="0" dirty="0">
                        <a:solidFill>
                          <a:schemeClr val="accent4"/>
                        </a:solidFill>
                        <a:latin typeface="+mn-lt"/>
                      </a:endParaRPr>
                    </a:p>
                    <a:p>
                      <a:pPr marL="114300" indent="-114300" algn="l">
                        <a:spcBef>
                          <a:spcPts val="0"/>
                        </a:spcBef>
                        <a:spcAft>
                          <a:spcPts val="600"/>
                        </a:spcAft>
                        <a:buClr>
                          <a:schemeClr val="tx1"/>
                        </a:buClr>
                        <a:buFontTx/>
                        <a:buChar char="•"/>
                        <a:tabLst>
                          <a:tab pos="3886200" algn="dec"/>
                          <a:tab pos="5032375" algn="dec"/>
                          <a:tab pos="6169025" algn="dec"/>
                          <a:tab pos="7315200" algn="dec"/>
                        </a:tabLst>
                      </a:pPr>
                      <a:endParaRPr lang="en-US" sz="1400" b="0" dirty="0">
                        <a:solidFill>
                          <a:schemeClr val="accent4"/>
                        </a:solidFill>
                        <a:latin typeface="+mn-lt"/>
                      </a:endParaRPr>
                    </a:p>
                  </a:txBody>
                  <a:tcPr marL="1828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7488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6D64-184B-4207-8266-2C54380482AC}"/>
              </a:ext>
            </a:extLst>
          </p:cNvPr>
          <p:cNvSpPr>
            <a:spLocks noGrp="1"/>
          </p:cNvSpPr>
          <p:nvPr>
            <p:ph type="title"/>
          </p:nvPr>
        </p:nvSpPr>
        <p:spPr/>
        <p:txBody>
          <a:bodyPr/>
          <a:lstStyle/>
          <a:p>
            <a:r>
              <a:rPr lang="en-US" dirty="0"/>
              <a:t>Match expenses with income sources</a:t>
            </a:r>
          </a:p>
        </p:txBody>
      </p:sp>
      <p:sp>
        <p:nvSpPr>
          <p:cNvPr id="15" name="Text Placeholder 14">
            <a:extLst>
              <a:ext uri="{FF2B5EF4-FFF2-40B4-BE49-F238E27FC236}">
                <a16:creationId xmlns:a16="http://schemas.microsoft.com/office/drawing/2014/main" id="{EF33BB6B-6229-414F-88D7-8A81F6248C98}"/>
              </a:ext>
            </a:extLst>
          </p:cNvPr>
          <p:cNvSpPr>
            <a:spLocks noGrp="1"/>
          </p:cNvSpPr>
          <p:nvPr>
            <p:ph type="body" sz="quarter" idx="10"/>
          </p:nvPr>
        </p:nvSpPr>
        <p:spPr/>
        <p:txBody>
          <a:bodyPr/>
          <a:lstStyle/>
          <a:p>
            <a:endParaRPr lang="en-US"/>
          </a:p>
        </p:txBody>
      </p:sp>
      <p:grpSp>
        <p:nvGrpSpPr>
          <p:cNvPr id="46" name="Group 45">
            <a:extLst>
              <a:ext uri="{FF2B5EF4-FFF2-40B4-BE49-F238E27FC236}">
                <a16:creationId xmlns:a16="http://schemas.microsoft.com/office/drawing/2014/main" id="{DAEED99B-66A0-4C8D-B5B9-A7B8107449F8}"/>
              </a:ext>
            </a:extLst>
          </p:cNvPr>
          <p:cNvGrpSpPr/>
          <p:nvPr/>
        </p:nvGrpSpPr>
        <p:grpSpPr>
          <a:xfrm>
            <a:off x="3519735" y="1919344"/>
            <a:ext cx="1573306" cy="1573306"/>
            <a:chOff x="5068083" y="2460280"/>
            <a:chExt cx="2309102" cy="2309612"/>
          </a:xfrm>
          <a:solidFill>
            <a:srgbClr val="7030A0"/>
          </a:solidFill>
        </p:grpSpPr>
        <p:sp>
          <p:nvSpPr>
            <p:cNvPr id="14" name="Oval 13">
              <a:extLst>
                <a:ext uri="{FF2B5EF4-FFF2-40B4-BE49-F238E27FC236}">
                  <a16:creationId xmlns:a16="http://schemas.microsoft.com/office/drawing/2014/main" id="{0F91CBB8-24CE-4467-8361-A06BA1FC817A}"/>
                </a:ext>
              </a:extLst>
            </p:cNvPr>
            <p:cNvSpPr/>
            <p:nvPr/>
          </p:nvSpPr>
          <p:spPr bwMode="auto">
            <a:xfrm>
              <a:off x="5138951" y="2477068"/>
              <a:ext cx="2238234" cy="2238234"/>
            </a:xfrm>
            <a:prstGeom prst="ellipse">
              <a:avLst/>
            </a:prstGeom>
            <a:solidFill>
              <a:schemeClr val="bg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pic>
          <p:nvPicPr>
            <p:cNvPr id="23" name="Graphic 22" descr="Train">
              <a:extLst>
                <a:ext uri="{FF2B5EF4-FFF2-40B4-BE49-F238E27FC236}">
                  <a16:creationId xmlns:a16="http://schemas.microsoft.com/office/drawing/2014/main" id="{D745F096-B5F3-4E97-A980-C85C6B3E01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6496" y="2766178"/>
              <a:ext cx="757472" cy="757472"/>
            </a:xfrm>
            <a:prstGeom prst="rect">
              <a:avLst/>
            </a:prstGeom>
          </p:spPr>
        </p:pic>
        <p:pic>
          <p:nvPicPr>
            <p:cNvPr id="24" name="Graphic 23" descr="House">
              <a:extLst>
                <a:ext uri="{FF2B5EF4-FFF2-40B4-BE49-F238E27FC236}">
                  <a16:creationId xmlns:a16="http://schemas.microsoft.com/office/drawing/2014/main" id="{5D105141-3862-4216-92E7-7184264E29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1935" y="3452634"/>
              <a:ext cx="757472" cy="757472"/>
            </a:xfrm>
            <a:prstGeom prst="rect">
              <a:avLst/>
            </a:prstGeom>
          </p:spPr>
        </p:pic>
        <p:pic>
          <p:nvPicPr>
            <p:cNvPr id="25" name="Graphic 24" descr="Stethoscope">
              <a:extLst>
                <a:ext uri="{FF2B5EF4-FFF2-40B4-BE49-F238E27FC236}">
                  <a16:creationId xmlns:a16="http://schemas.microsoft.com/office/drawing/2014/main" id="{4EDD7088-BBEE-4324-8A27-A47ED00B1F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42095" y="3844254"/>
              <a:ext cx="757472" cy="757472"/>
            </a:xfrm>
            <a:prstGeom prst="rect">
              <a:avLst/>
            </a:prstGeom>
          </p:spPr>
        </p:pic>
        <p:pic>
          <p:nvPicPr>
            <p:cNvPr id="26" name="Graphic 25" descr="Medical">
              <a:extLst>
                <a:ext uri="{FF2B5EF4-FFF2-40B4-BE49-F238E27FC236}">
                  <a16:creationId xmlns:a16="http://schemas.microsoft.com/office/drawing/2014/main" id="{ABBA33D9-0BE9-467C-8C0C-C00038CC0A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13707" y="3159457"/>
              <a:ext cx="539086" cy="539086"/>
            </a:xfrm>
            <a:prstGeom prst="rect">
              <a:avLst/>
            </a:prstGeom>
          </p:spPr>
        </p:pic>
        <p:pic>
          <p:nvPicPr>
            <p:cNvPr id="27" name="Graphic 26" descr="Tools">
              <a:extLst>
                <a:ext uri="{FF2B5EF4-FFF2-40B4-BE49-F238E27FC236}">
                  <a16:creationId xmlns:a16="http://schemas.microsoft.com/office/drawing/2014/main" id="{DEC2AC8C-29F0-487E-AE38-F12160842D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14018" y="3092144"/>
              <a:ext cx="493806" cy="493806"/>
            </a:xfrm>
            <a:prstGeom prst="rect">
              <a:avLst/>
            </a:prstGeom>
          </p:spPr>
        </p:pic>
        <p:pic>
          <p:nvPicPr>
            <p:cNvPr id="28" name="Graphic 27" descr="Calculator">
              <a:extLst>
                <a:ext uri="{FF2B5EF4-FFF2-40B4-BE49-F238E27FC236}">
                  <a16:creationId xmlns:a16="http://schemas.microsoft.com/office/drawing/2014/main" id="{BE51E872-5B12-48C2-8641-9C8E2EF3AD0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31023" y="3570027"/>
              <a:ext cx="757472" cy="757472"/>
            </a:xfrm>
            <a:prstGeom prst="rect">
              <a:avLst/>
            </a:prstGeom>
          </p:spPr>
        </p:pic>
        <p:grpSp>
          <p:nvGrpSpPr>
            <p:cNvPr id="35" name="Group 34">
              <a:extLst>
                <a:ext uri="{FF2B5EF4-FFF2-40B4-BE49-F238E27FC236}">
                  <a16:creationId xmlns:a16="http://schemas.microsoft.com/office/drawing/2014/main" id="{98058ACD-EDF8-49E5-8BF3-C20ED01D215F}"/>
                </a:ext>
              </a:extLst>
            </p:cNvPr>
            <p:cNvGrpSpPr/>
            <p:nvPr/>
          </p:nvGrpSpPr>
          <p:grpSpPr>
            <a:xfrm>
              <a:off x="6023641" y="2460280"/>
              <a:ext cx="494788" cy="716238"/>
              <a:chOff x="6755517" y="5153168"/>
              <a:chExt cx="914525" cy="1323832"/>
            </a:xfrm>
            <a:grpFill/>
          </p:grpSpPr>
          <p:pic>
            <p:nvPicPr>
              <p:cNvPr id="30" name="Graphic 29" descr="Bowl">
                <a:extLst>
                  <a:ext uri="{FF2B5EF4-FFF2-40B4-BE49-F238E27FC236}">
                    <a16:creationId xmlns:a16="http://schemas.microsoft.com/office/drawing/2014/main" id="{4FFF1CA2-CEBE-4037-BFE6-219734425FF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55642" y="5562600"/>
                <a:ext cx="914400" cy="914400"/>
              </a:xfrm>
              <a:prstGeom prst="rect">
                <a:avLst/>
              </a:prstGeom>
            </p:spPr>
          </p:pic>
          <p:pic>
            <p:nvPicPr>
              <p:cNvPr id="32" name="Graphic 31" descr="Pasta">
                <a:extLst>
                  <a:ext uri="{FF2B5EF4-FFF2-40B4-BE49-F238E27FC236}">
                    <a16:creationId xmlns:a16="http://schemas.microsoft.com/office/drawing/2014/main" id="{90056843-8BE3-4FA0-980E-582DD832FBE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755517" y="5153168"/>
                <a:ext cx="914400" cy="914400"/>
              </a:xfrm>
              <a:prstGeom prst="rect">
                <a:avLst/>
              </a:prstGeom>
            </p:spPr>
          </p:pic>
        </p:grpSp>
        <p:pic>
          <p:nvPicPr>
            <p:cNvPr id="34" name="Graphic 33" descr="Apple">
              <a:extLst>
                <a:ext uri="{FF2B5EF4-FFF2-40B4-BE49-F238E27FC236}">
                  <a16:creationId xmlns:a16="http://schemas.microsoft.com/office/drawing/2014/main" id="{38F734A6-05BB-42A3-8257-5F1C80DD2F5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068083" y="3275462"/>
              <a:ext cx="534324" cy="534324"/>
            </a:xfrm>
            <a:prstGeom prst="rect">
              <a:avLst/>
            </a:prstGeom>
          </p:spPr>
        </p:pic>
        <p:pic>
          <p:nvPicPr>
            <p:cNvPr id="38" name="Graphic 37" descr="Taxi">
              <a:extLst>
                <a:ext uri="{FF2B5EF4-FFF2-40B4-BE49-F238E27FC236}">
                  <a16:creationId xmlns:a16="http://schemas.microsoft.com/office/drawing/2014/main" id="{A622CF8C-FB5A-4F8A-9B66-D9469C5DEA3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363571" y="2535072"/>
              <a:ext cx="747214" cy="747214"/>
            </a:xfrm>
            <a:prstGeom prst="rect">
              <a:avLst/>
            </a:prstGeom>
          </p:spPr>
        </p:pic>
        <p:pic>
          <p:nvPicPr>
            <p:cNvPr id="40" name="Graphic 39" descr="Network">
              <a:extLst>
                <a:ext uri="{FF2B5EF4-FFF2-40B4-BE49-F238E27FC236}">
                  <a16:creationId xmlns:a16="http://schemas.microsoft.com/office/drawing/2014/main" id="{125F55AA-8ED5-4ACF-A273-DBA639C8B0E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21260683">
              <a:off x="6042546" y="4138683"/>
              <a:ext cx="631209" cy="631209"/>
            </a:xfrm>
            <a:prstGeom prst="rect">
              <a:avLst/>
            </a:prstGeom>
          </p:spPr>
        </p:pic>
      </p:grpSp>
      <p:sp>
        <p:nvSpPr>
          <p:cNvPr id="44" name="TextBox 43">
            <a:extLst>
              <a:ext uri="{FF2B5EF4-FFF2-40B4-BE49-F238E27FC236}">
                <a16:creationId xmlns:a16="http://schemas.microsoft.com/office/drawing/2014/main" id="{3476FBBB-012F-4C41-8EE9-D9030DECA07D}"/>
              </a:ext>
            </a:extLst>
          </p:cNvPr>
          <p:cNvSpPr txBox="1"/>
          <p:nvPr/>
        </p:nvSpPr>
        <p:spPr>
          <a:xfrm>
            <a:off x="1088648" y="4505406"/>
            <a:ext cx="1533216" cy="744306"/>
          </a:xfrm>
          <a:prstGeom prst="rect">
            <a:avLst/>
          </a:prstGeom>
          <a:noFill/>
        </p:spPr>
        <p:txBody>
          <a:bodyPr wrap="square" rtlCol="0">
            <a:spAutoFit/>
          </a:bodyPr>
          <a:lstStyle/>
          <a:p>
            <a:pPr marL="102260" indent="-102260" algn="l">
              <a:buClr>
                <a:srgbClr val="50AEE1"/>
              </a:buClr>
              <a:buFont typeface="Arial" panose="020B0604020202020204" pitchFamily="34" charset="0"/>
              <a:buChar char="•"/>
            </a:pPr>
            <a:r>
              <a:rPr lang="en-US" sz="1059" dirty="0">
                <a:solidFill>
                  <a:srgbClr val="000000"/>
                </a:solidFill>
                <a:latin typeface="+mn-lt"/>
              </a:rPr>
              <a:t>Portfolio withdrawals</a:t>
            </a:r>
          </a:p>
          <a:p>
            <a:pPr marL="102260" indent="-102260" algn="l">
              <a:buClr>
                <a:srgbClr val="50AEE1"/>
              </a:buClr>
              <a:buFont typeface="Arial" panose="020B0604020202020204" pitchFamily="34" charset="0"/>
              <a:buChar char="•"/>
            </a:pPr>
            <a:r>
              <a:rPr lang="en-US" sz="1059" dirty="0">
                <a:solidFill>
                  <a:srgbClr val="000000"/>
                </a:solidFill>
                <a:latin typeface="+mn-lt"/>
              </a:rPr>
              <a:t>Employment income </a:t>
            </a:r>
          </a:p>
          <a:p>
            <a:pPr marL="102260" indent="-102260" algn="l">
              <a:buClr>
                <a:srgbClr val="50AEE1"/>
              </a:buClr>
              <a:buFont typeface="Arial" panose="020B0604020202020204" pitchFamily="34" charset="0"/>
              <a:buChar char="•"/>
            </a:pPr>
            <a:r>
              <a:rPr lang="en-US" sz="1059" dirty="0">
                <a:solidFill>
                  <a:srgbClr val="000000"/>
                </a:solidFill>
                <a:latin typeface="+mn-lt"/>
              </a:rPr>
              <a:t>Gifts </a:t>
            </a:r>
          </a:p>
          <a:p>
            <a:pPr marL="102260" indent="-102260" algn="l">
              <a:buClr>
                <a:srgbClr val="50AEE1"/>
              </a:buClr>
              <a:buFont typeface="Arial" panose="020B0604020202020204" pitchFamily="34" charset="0"/>
              <a:buChar char="•"/>
            </a:pPr>
            <a:r>
              <a:rPr lang="en-US" sz="1059" dirty="0">
                <a:solidFill>
                  <a:srgbClr val="000000"/>
                </a:solidFill>
                <a:latin typeface="+mn-lt"/>
              </a:rPr>
              <a:t>Bequests</a:t>
            </a:r>
          </a:p>
        </p:txBody>
      </p:sp>
      <p:sp>
        <p:nvSpPr>
          <p:cNvPr id="45" name="TextBox 44">
            <a:extLst>
              <a:ext uri="{FF2B5EF4-FFF2-40B4-BE49-F238E27FC236}">
                <a16:creationId xmlns:a16="http://schemas.microsoft.com/office/drawing/2014/main" id="{EA967066-1D8E-43B4-9EE4-6CB79F1D1478}"/>
              </a:ext>
            </a:extLst>
          </p:cNvPr>
          <p:cNvSpPr txBox="1"/>
          <p:nvPr/>
        </p:nvSpPr>
        <p:spPr>
          <a:xfrm>
            <a:off x="921441" y="3516086"/>
            <a:ext cx="1977812" cy="852541"/>
          </a:xfrm>
          <a:prstGeom prst="rect">
            <a:avLst/>
          </a:prstGeom>
          <a:noFill/>
        </p:spPr>
        <p:txBody>
          <a:bodyPr wrap="square" rtlCol="0">
            <a:spAutoFit/>
          </a:bodyPr>
          <a:lstStyle/>
          <a:p>
            <a:pPr algn="l"/>
            <a:r>
              <a:rPr lang="en-US" sz="1235" dirty="0">
                <a:solidFill>
                  <a:srgbClr val="000000"/>
                </a:solidFill>
                <a:latin typeface="Source Sans Pro Semibold" panose="020B0603030403020204" pitchFamily="34" charset="0"/>
              </a:rPr>
              <a:t>Discretionary expenses</a:t>
            </a:r>
          </a:p>
          <a:p>
            <a:pPr marL="149887" indent="-149887" algn="l">
              <a:buFont typeface="Arial" panose="020B0604020202020204" pitchFamily="34" charset="0"/>
              <a:buChar char="•"/>
            </a:pPr>
            <a:r>
              <a:rPr lang="en-US" sz="1235" dirty="0">
                <a:solidFill>
                  <a:srgbClr val="000000"/>
                </a:solidFill>
                <a:latin typeface="+mn-lt"/>
              </a:rPr>
              <a:t>Travel</a:t>
            </a:r>
          </a:p>
          <a:p>
            <a:pPr marL="149887" indent="-149887" algn="l">
              <a:buFont typeface="Arial" panose="020B0604020202020204" pitchFamily="34" charset="0"/>
              <a:buChar char="•"/>
            </a:pPr>
            <a:r>
              <a:rPr lang="en-US" sz="1235" dirty="0">
                <a:solidFill>
                  <a:srgbClr val="000000"/>
                </a:solidFill>
                <a:latin typeface="+mn-lt"/>
              </a:rPr>
              <a:t>Entertainment</a:t>
            </a:r>
          </a:p>
          <a:p>
            <a:pPr marL="149887" indent="-149887" algn="l">
              <a:buFont typeface="Arial" panose="020B0604020202020204" pitchFamily="34" charset="0"/>
              <a:buChar char="•"/>
            </a:pPr>
            <a:r>
              <a:rPr lang="en-US" sz="1235" dirty="0">
                <a:solidFill>
                  <a:srgbClr val="000000"/>
                </a:solidFill>
                <a:latin typeface="+mn-lt"/>
              </a:rPr>
              <a:t>Other discretionary</a:t>
            </a:r>
          </a:p>
        </p:txBody>
      </p:sp>
      <p:grpSp>
        <p:nvGrpSpPr>
          <p:cNvPr id="41" name="Group 40">
            <a:extLst>
              <a:ext uri="{FF2B5EF4-FFF2-40B4-BE49-F238E27FC236}">
                <a16:creationId xmlns:a16="http://schemas.microsoft.com/office/drawing/2014/main" id="{EB1FBD53-8F00-4A9A-9D76-28A0B234CE19}"/>
              </a:ext>
            </a:extLst>
          </p:cNvPr>
          <p:cNvGrpSpPr/>
          <p:nvPr/>
        </p:nvGrpSpPr>
        <p:grpSpPr>
          <a:xfrm>
            <a:off x="921442" y="1981993"/>
            <a:ext cx="1538813" cy="1576459"/>
            <a:chOff x="914400" y="2019300"/>
            <a:chExt cx="2293640" cy="2349754"/>
          </a:xfrm>
        </p:grpSpPr>
        <p:sp>
          <p:nvSpPr>
            <p:cNvPr id="36" name="Oval 35">
              <a:extLst>
                <a:ext uri="{FF2B5EF4-FFF2-40B4-BE49-F238E27FC236}">
                  <a16:creationId xmlns:a16="http://schemas.microsoft.com/office/drawing/2014/main" id="{8B5C23C5-4B61-4424-BC45-5947FA6ABFE1}"/>
                </a:ext>
              </a:extLst>
            </p:cNvPr>
            <p:cNvSpPr/>
            <p:nvPr/>
          </p:nvSpPr>
          <p:spPr bwMode="auto">
            <a:xfrm>
              <a:off x="914400" y="2019300"/>
              <a:ext cx="2238235" cy="2238234"/>
            </a:xfrm>
            <a:prstGeom prst="ellipse">
              <a:avLst/>
            </a:prstGeom>
            <a:solidFill>
              <a:schemeClr val="bg1">
                <a:lumMod val="20000"/>
                <a:lumOff val="80000"/>
              </a:schemeClr>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pic>
          <p:nvPicPr>
            <p:cNvPr id="6" name="Graphic 5" descr="Airplane">
              <a:extLst>
                <a:ext uri="{FF2B5EF4-FFF2-40B4-BE49-F238E27FC236}">
                  <a16:creationId xmlns:a16="http://schemas.microsoft.com/office/drawing/2014/main" id="{9556DB16-CA99-4AF1-8502-5EFC94CF561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18900000">
              <a:off x="1086870" y="3337194"/>
              <a:ext cx="832760" cy="832760"/>
            </a:xfrm>
            <a:prstGeom prst="rect">
              <a:avLst/>
            </a:prstGeom>
          </p:spPr>
        </p:pic>
        <p:pic>
          <p:nvPicPr>
            <p:cNvPr id="7" name="Graphic 6" descr="Martini">
              <a:extLst>
                <a:ext uri="{FF2B5EF4-FFF2-40B4-BE49-F238E27FC236}">
                  <a16:creationId xmlns:a16="http://schemas.microsoft.com/office/drawing/2014/main" id="{69B5108B-8DAB-4D22-9208-6A66DF284B7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673295" y="3480243"/>
              <a:ext cx="888811" cy="888811"/>
            </a:xfrm>
            <a:prstGeom prst="rect">
              <a:avLst/>
            </a:prstGeom>
          </p:spPr>
        </p:pic>
        <p:pic>
          <p:nvPicPr>
            <p:cNvPr id="8" name="Graphic 7" descr="Fork and knife">
              <a:extLst>
                <a:ext uri="{FF2B5EF4-FFF2-40B4-BE49-F238E27FC236}">
                  <a16:creationId xmlns:a16="http://schemas.microsoft.com/office/drawing/2014/main" id="{5D40F764-4F57-48CF-B009-BA8C45A30D6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rot="452011">
              <a:off x="1798041" y="2019300"/>
              <a:ext cx="804428" cy="804428"/>
            </a:xfrm>
            <a:prstGeom prst="rect">
              <a:avLst/>
            </a:prstGeom>
          </p:spPr>
        </p:pic>
        <p:pic>
          <p:nvPicPr>
            <p:cNvPr id="9" name="Graphic 8" descr="Hike">
              <a:extLst>
                <a:ext uri="{FF2B5EF4-FFF2-40B4-BE49-F238E27FC236}">
                  <a16:creationId xmlns:a16="http://schemas.microsoft.com/office/drawing/2014/main" id="{32CE743B-6451-46EE-A45D-4EE29C11B33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335211" y="2320559"/>
              <a:ext cx="872829" cy="872829"/>
            </a:xfrm>
            <a:prstGeom prst="rect">
              <a:avLst/>
            </a:prstGeom>
          </p:spPr>
        </p:pic>
        <p:pic>
          <p:nvPicPr>
            <p:cNvPr id="10" name="Graphic 9" descr="Trailer">
              <a:extLst>
                <a:ext uri="{FF2B5EF4-FFF2-40B4-BE49-F238E27FC236}">
                  <a16:creationId xmlns:a16="http://schemas.microsoft.com/office/drawing/2014/main" id="{8C5B9F65-1C95-48B2-81A2-D52ECDC4BA0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295975" y="2972057"/>
              <a:ext cx="822538" cy="822538"/>
            </a:xfrm>
            <a:prstGeom prst="rect">
              <a:avLst/>
            </a:prstGeom>
          </p:spPr>
        </p:pic>
        <p:pic>
          <p:nvPicPr>
            <p:cNvPr id="11" name="Graphic 10" descr="Dance">
              <a:extLst>
                <a:ext uri="{FF2B5EF4-FFF2-40B4-BE49-F238E27FC236}">
                  <a16:creationId xmlns:a16="http://schemas.microsoft.com/office/drawing/2014/main" id="{84B98BC3-219E-45CA-917E-5A9C38B78151}"/>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rot="21023193">
              <a:off x="914400" y="2694996"/>
              <a:ext cx="914400" cy="914400"/>
            </a:xfrm>
            <a:prstGeom prst="rect">
              <a:avLst/>
            </a:prstGeom>
          </p:spPr>
        </p:pic>
        <p:pic>
          <p:nvPicPr>
            <p:cNvPr id="12" name="Graphic 11" descr="Drama">
              <a:extLst>
                <a:ext uri="{FF2B5EF4-FFF2-40B4-BE49-F238E27FC236}">
                  <a16:creationId xmlns:a16="http://schemas.microsoft.com/office/drawing/2014/main" id="{853558E4-408A-465F-9B7A-AA6F2D5D7311}"/>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669883" y="2798231"/>
              <a:ext cx="794982" cy="794982"/>
            </a:xfrm>
            <a:prstGeom prst="rect">
              <a:avLst/>
            </a:prstGeom>
          </p:spPr>
        </p:pic>
        <p:pic>
          <p:nvPicPr>
            <p:cNvPr id="13" name="Graphic 12" descr="Map with pin">
              <a:extLst>
                <a:ext uri="{FF2B5EF4-FFF2-40B4-BE49-F238E27FC236}">
                  <a16:creationId xmlns:a16="http://schemas.microsoft.com/office/drawing/2014/main" id="{27D0BCEA-E856-4B8F-AE78-C6FE9B71DF12}"/>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142737" y="2165884"/>
              <a:ext cx="741277" cy="741277"/>
            </a:xfrm>
            <a:prstGeom prst="rect">
              <a:avLst/>
            </a:prstGeom>
          </p:spPr>
        </p:pic>
        <p:pic>
          <p:nvPicPr>
            <p:cNvPr id="17" name="Graphic 16" descr="Ring">
              <a:extLst>
                <a:ext uri="{FF2B5EF4-FFF2-40B4-BE49-F238E27FC236}">
                  <a16:creationId xmlns:a16="http://schemas.microsoft.com/office/drawing/2014/main" id="{F3E3AB15-9322-4B6A-9CBC-A04272DF6806}"/>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317016" y="3582977"/>
              <a:ext cx="556148" cy="556148"/>
            </a:xfrm>
            <a:prstGeom prst="rect">
              <a:avLst/>
            </a:prstGeom>
          </p:spPr>
        </p:pic>
      </p:grpSp>
      <p:grpSp>
        <p:nvGrpSpPr>
          <p:cNvPr id="77" name="Group 76">
            <a:extLst>
              <a:ext uri="{FF2B5EF4-FFF2-40B4-BE49-F238E27FC236}">
                <a16:creationId xmlns:a16="http://schemas.microsoft.com/office/drawing/2014/main" id="{874669CA-8FD0-427D-9074-B88E014D01E4}"/>
              </a:ext>
            </a:extLst>
          </p:cNvPr>
          <p:cNvGrpSpPr/>
          <p:nvPr/>
        </p:nvGrpSpPr>
        <p:grpSpPr>
          <a:xfrm>
            <a:off x="6152521" y="1930781"/>
            <a:ext cx="1525020" cy="1524683"/>
            <a:chOff x="7033492" y="3483175"/>
            <a:chExt cx="1728356" cy="1727974"/>
          </a:xfrm>
        </p:grpSpPr>
        <p:sp>
          <p:nvSpPr>
            <p:cNvPr id="55" name="Oval 54">
              <a:extLst>
                <a:ext uri="{FF2B5EF4-FFF2-40B4-BE49-F238E27FC236}">
                  <a16:creationId xmlns:a16="http://schemas.microsoft.com/office/drawing/2014/main" id="{1811C8D1-C2A7-40DC-B1E1-745C60B3EE73}"/>
                </a:ext>
              </a:extLst>
            </p:cNvPr>
            <p:cNvSpPr/>
            <p:nvPr/>
          </p:nvSpPr>
          <p:spPr bwMode="auto">
            <a:xfrm>
              <a:off x="7033492" y="3483175"/>
              <a:ext cx="1728356" cy="1727974"/>
            </a:xfrm>
            <a:prstGeom prst="ellipse">
              <a:avLst/>
            </a:prstGeom>
            <a:solidFill>
              <a:schemeClr val="bg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pic>
          <p:nvPicPr>
            <p:cNvPr id="47" name="Graphic 46" descr="Warning">
              <a:extLst>
                <a:ext uri="{FF2B5EF4-FFF2-40B4-BE49-F238E27FC236}">
                  <a16:creationId xmlns:a16="http://schemas.microsoft.com/office/drawing/2014/main" id="{AEFB97AF-EC00-4908-BE2C-EE4744A1DD85}"/>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603406" y="4517285"/>
              <a:ext cx="661414" cy="661414"/>
            </a:xfrm>
            <a:prstGeom prst="rect">
              <a:avLst/>
            </a:prstGeom>
          </p:spPr>
        </p:pic>
        <p:pic>
          <p:nvPicPr>
            <p:cNvPr id="48" name="Graphic 47" descr="Coins">
              <a:extLst>
                <a:ext uri="{FF2B5EF4-FFF2-40B4-BE49-F238E27FC236}">
                  <a16:creationId xmlns:a16="http://schemas.microsoft.com/office/drawing/2014/main" id="{B9DF90AA-F117-41EB-8969-8A2FC68DF093}"/>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7206020" y="3654187"/>
              <a:ext cx="641444" cy="641444"/>
            </a:xfrm>
            <a:prstGeom prst="rect">
              <a:avLst/>
            </a:prstGeom>
          </p:spPr>
        </p:pic>
        <p:pic>
          <p:nvPicPr>
            <p:cNvPr id="49" name="Graphic 48" descr="Piggy Bank">
              <a:extLst>
                <a:ext uri="{FF2B5EF4-FFF2-40B4-BE49-F238E27FC236}">
                  <a16:creationId xmlns:a16="http://schemas.microsoft.com/office/drawing/2014/main" id="{F6FEF3B7-E4C7-4FF6-9972-00D508064777}"/>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7799947" y="3487127"/>
              <a:ext cx="702608" cy="702608"/>
            </a:xfrm>
            <a:prstGeom prst="rect">
              <a:avLst/>
            </a:prstGeom>
          </p:spPr>
        </p:pic>
        <p:pic>
          <p:nvPicPr>
            <p:cNvPr id="50" name="Graphic 49" descr="Contract">
              <a:extLst>
                <a:ext uri="{FF2B5EF4-FFF2-40B4-BE49-F238E27FC236}">
                  <a16:creationId xmlns:a16="http://schemas.microsoft.com/office/drawing/2014/main" id="{C420AB09-BAD7-4323-92C4-43E98066064D}"/>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7135992" y="4264925"/>
              <a:ext cx="634622" cy="634622"/>
            </a:xfrm>
            <a:prstGeom prst="rect">
              <a:avLst/>
            </a:prstGeom>
          </p:spPr>
        </p:pic>
        <p:grpSp>
          <p:nvGrpSpPr>
            <p:cNvPr id="51" name="Group 50">
              <a:extLst>
                <a:ext uri="{FF2B5EF4-FFF2-40B4-BE49-F238E27FC236}">
                  <a16:creationId xmlns:a16="http://schemas.microsoft.com/office/drawing/2014/main" id="{680B5C3C-DFF1-4646-8B73-E3061DCD7577}"/>
                </a:ext>
              </a:extLst>
            </p:cNvPr>
            <p:cNvGrpSpPr/>
            <p:nvPr/>
          </p:nvGrpSpPr>
          <p:grpSpPr>
            <a:xfrm>
              <a:off x="7990388" y="3991845"/>
              <a:ext cx="750752" cy="750752"/>
              <a:chOff x="8001000" y="4445382"/>
              <a:chExt cx="914400" cy="914400"/>
            </a:xfrm>
            <a:solidFill>
              <a:srgbClr val="006600"/>
            </a:solidFill>
          </p:grpSpPr>
          <p:pic>
            <p:nvPicPr>
              <p:cNvPr id="52" name="Graphic 51" descr="Home">
                <a:extLst>
                  <a:ext uri="{FF2B5EF4-FFF2-40B4-BE49-F238E27FC236}">
                    <a16:creationId xmlns:a16="http://schemas.microsoft.com/office/drawing/2014/main" id="{6AE91B99-1A28-44AC-8FBC-461A7346ADC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8001000" y="4445382"/>
                <a:ext cx="914400" cy="914400"/>
              </a:xfrm>
              <a:prstGeom prst="rect">
                <a:avLst/>
              </a:prstGeom>
            </p:spPr>
          </p:pic>
          <p:sp>
            <p:nvSpPr>
              <p:cNvPr id="53" name="TextBox 52">
                <a:extLst>
                  <a:ext uri="{FF2B5EF4-FFF2-40B4-BE49-F238E27FC236}">
                    <a16:creationId xmlns:a16="http://schemas.microsoft.com/office/drawing/2014/main" id="{0EE0BA90-C949-4CD1-B329-62CB246206F7}"/>
                  </a:ext>
                </a:extLst>
              </p:cNvPr>
              <p:cNvSpPr txBox="1"/>
              <p:nvPr/>
            </p:nvSpPr>
            <p:spPr>
              <a:xfrm>
                <a:off x="8271140" y="4658696"/>
                <a:ext cx="358909" cy="389798"/>
              </a:xfrm>
              <a:prstGeom prst="rect">
                <a:avLst/>
              </a:prstGeom>
              <a:noFill/>
            </p:spPr>
            <p:txBody>
              <a:bodyPr wrap="none" rtlCol="0">
                <a:spAutoFit/>
              </a:bodyPr>
              <a:lstStyle/>
              <a:p>
                <a:pPr algn="l"/>
                <a:r>
                  <a:rPr lang="en-US" sz="1235" b="1" dirty="0">
                    <a:solidFill>
                      <a:srgbClr val="FFFFFF"/>
                    </a:solidFill>
                    <a:latin typeface="+mn-lt"/>
                  </a:rPr>
                  <a:t>$</a:t>
                </a:r>
              </a:p>
            </p:txBody>
          </p:sp>
        </p:grpSp>
      </p:grpSp>
      <p:sp>
        <p:nvSpPr>
          <p:cNvPr id="69" name="TextBox 68">
            <a:extLst>
              <a:ext uri="{FF2B5EF4-FFF2-40B4-BE49-F238E27FC236}">
                <a16:creationId xmlns:a16="http://schemas.microsoft.com/office/drawing/2014/main" id="{6971BF0E-6478-4C57-B80B-12FFE5E91370}"/>
              </a:ext>
            </a:extLst>
          </p:cNvPr>
          <p:cNvSpPr txBox="1"/>
          <p:nvPr/>
        </p:nvSpPr>
        <p:spPr>
          <a:xfrm>
            <a:off x="3573093" y="3516086"/>
            <a:ext cx="1467068" cy="1232645"/>
          </a:xfrm>
          <a:prstGeom prst="rect">
            <a:avLst/>
          </a:prstGeom>
          <a:noFill/>
        </p:spPr>
        <p:txBody>
          <a:bodyPr wrap="none" rtlCol="0">
            <a:spAutoFit/>
          </a:bodyPr>
          <a:lstStyle/>
          <a:p>
            <a:pPr algn="l"/>
            <a:r>
              <a:rPr lang="en-US" sz="1235" dirty="0">
                <a:solidFill>
                  <a:srgbClr val="000000"/>
                </a:solidFill>
                <a:latin typeface="Source Sans Pro Semibold" panose="020B0603030403020204" pitchFamily="34" charset="0"/>
              </a:rPr>
              <a:t>Essential expenses</a:t>
            </a:r>
          </a:p>
          <a:p>
            <a:pPr marL="149887" indent="-149887" algn="l">
              <a:buFont typeface="Arial" panose="020B0604020202020204" pitchFamily="34" charset="0"/>
              <a:buChar char="•"/>
            </a:pPr>
            <a:r>
              <a:rPr lang="en-US" sz="1235" dirty="0">
                <a:solidFill>
                  <a:srgbClr val="000000"/>
                </a:solidFill>
                <a:latin typeface="+mn-lt"/>
              </a:rPr>
              <a:t>Housing/utilities</a:t>
            </a:r>
          </a:p>
          <a:p>
            <a:pPr marL="149887" indent="-149887" algn="l">
              <a:buFont typeface="Arial" panose="020B0604020202020204" pitchFamily="34" charset="0"/>
              <a:buChar char="•"/>
            </a:pPr>
            <a:r>
              <a:rPr lang="en-US" sz="1235" dirty="0">
                <a:solidFill>
                  <a:srgbClr val="000000"/>
                </a:solidFill>
                <a:latin typeface="+mn-lt"/>
              </a:rPr>
              <a:t>Food</a:t>
            </a:r>
          </a:p>
          <a:p>
            <a:pPr marL="149887" indent="-149887" algn="l">
              <a:buFont typeface="Arial" panose="020B0604020202020204" pitchFamily="34" charset="0"/>
              <a:buChar char="•"/>
            </a:pPr>
            <a:r>
              <a:rPr lang="en-US" sz="1235" dirty="0">
                <a:solidFill>
                  <a:srgbClr val="000000"/>
                </a:solidFill>
                <a:latin typeface="+mn-lt"/>
              </a:rPr>
              <a:t>Health care</a:t>
            </a:r>
          </a:p>
          <a:p>
            <a:pPr marL="149887" indent="-149887" algn="l">
              <a:buFont typeface="Arial" panose="020B0604020202020204" pitchFamily="34" charset="0"/>
              <a:buChar char="•"/>
            </a:pPr>
            <a:r>
              <a:rPr lang="en-US" sz="1235" dirty="0">
                <a:solidFill>
                  <a:srgbClr val="000000"/>
                </a:solidFill>
                <a:latin typeface="+mn-lt"/>
              </a:rPr>
              <a:t>Transportation</a:t>
            </a:r>
          </a:p>
          <a:p>
            <a:pPr marL="149887" indent="-149887" algn="l">
              <a:buFont typeface="Arial" panose="020B0604020202020204" pitchFamily="34" charset="0"/>
              <a:buChar char="•"/>
            </a:pPr>
            <a:r>
              <a:rPr lang="en-US" sz="1235" dirty="0">
                <a:solidFill>
                  <a:srgbClr val="000000"/>
                </a:solidFill>
                <a:latin typeface="+mn-lt"/>
              </a:rPr>
              <a:t>Taxes</a:t>
            </a:r>
            <a:endParaRPr lang="en-US" sz="1059" dirty="0">
              <a:solidFill>
                <a:srgbClr val="000000"/>
              </a:solidFill>
              <a:latin typeface="+mn-lt"/>
            </a:endParaRPr>
          </a:p>
        </p:txBody>
      </p:sp>
      <p:sp>
        <p:nvSpPr>
          <p:cNvPr id="71" name="TextBox 70">
            <a:extLst>
              <a:ext uri="{FF2B5EF4-FFF2-40B4-BE49-F238E27FC236}">
                <a16:creationId xmlns:a16="http://schemas.microsoft.com/office/drawing/2014/main" id="{C7F8B85F-F87F-465C-A84F-C468A7F58E8A}"/>
              </a:ext>
            </a:extLst>
          </p:cNvPr>
          <p:cNvSpPr txBox="1"/>
          <p:nvPr/>
        </p:nvSpPr>
        <p:spPr>
          <a:xfrm>
            <a:off x="3740299" y="4883505"/>
            <a:ext cx="1497397" cy="1070293"/>
          </a:xfrm>
          <a:prstGeom prst="rect">
            <a:avLst/>
          </a:prstGeom>
          <a:noFill/>
        </p:spPr>
        <p:txBody>
          <a:bodyPr wrap="square" rtlCol="0">
            <a:spAutoFit/>
          </a:bodyPr>
          <a:lstStyle/>
          <a:p>
            <a:pPr marL="102260" indent="-102260" algn="l">
              <a:buClr>
                <a:srgbClr val="7030A0"/>
              </a:buClr>
              <a:buFont typeface="Arial" panose="020B0604020202020204" pitchFamily="34" charset="0"/>
              <a:buChar char="•"/>
            </a:pPr>
            <a:r>
              <a:rPr lang="en-US" sz="1059" dirty="0">
                <a:solidFill>
                  <a:srgbClr val="000000"/>
                </a:solidFill>
                <a:latin typeface="+mn-lt"/>
              </a:rPr>
              <a:t>Social Security</a:t>
            </a:r>
          </a:p>
          <a:p>
            <a:pPr marL="102260" indent="-102260" algn="l">
              <a:buClr>
                <a:srgbClr val="7030A0"/>
              </a:buClr>
              <a:buFont typeface="Arial" panose="020B0604020202020204" pitchFamily="34" charset="0"/>
              <a:buChar char="•"/>
            </a:pPr>
            <a:r>
              <a:rPr lang="en-US" sz="1059" dirty="0">
                <a:solidFill>
                  <a:srgbClr val="000000"/>
                </a:solidFill>
                <a:latin typeface="+mn-lt"/>
              </a:rPr>
              <a:t>Pension income</a:t>
            </a:r>
          </a:p>
          <a:p>
            <a:pPr marL="102260" indent="-102260" algn="l">
              <a:buClr>
                <a:srgbClr val="7030A0"/>
              </a:buClr>
              <a:buFont typeface="Arial" panose="020B0604020202020204" pitchFamily="34" charset="0"/>
              <a:buChar char="•"/>
            </a:pPr>
            <a:r>
              <a:rPr lang="en-US" sz="1059" dirty="0">
                <a:solidFill>
                  <a:srgbClr val="000000"/>
                </a:solidFill>
                <a:latin typeface="+mn-lt"/>
              </a:rPr>
              <a:t>Annuities  </a:t>
            </a:r>
          </a:p>
          <a:p>
            <a:pPr marL="102260" indent="-102260" algn="l">
              <a:buClr>
                <a:srgbClr val="7030A0"/>
              </a:buClr>
              <a:buFont typeface="Arial" panose="020B0604020202020204" pitchFamily="34" charset="0"/>
              <a:buChar char="•"/>
            </a:pPr>
            <a:r>
              <a:rPr lang="en-US" sz="1059" dirty="0">
                <a:solidFill>
                  <a:srgbClr val="000000"/>
                </a:solidFill>
                <a:latin typeface="+mn-lt"/>
              </a:rPr>
              <a:t>Fixed income</a:t>
            </a:r>
            <a:r>
              <a:rPr lang="en-US" sz="1059" dirty="0">
                <a:solidFill>
                  <a:srgbClr val="000000"/>
                </a:solidFill>
                <a:latin typeface="+mn-lt"/>
                <a:sym typeface="Symbol" panose="05050102010706020507" pitchFamily="18" charset="2"/>
              </a:rPr>
              <a:t> </a:t>
            </a:r>
          </a:p>
          <a:p>
            <a:pPr marL="102260" indent="-102260" algn="l">
              <a:buClr>
                <a:srgbClr val="7030A0"/>
              </a:buClr>
              <a:buFont typeface="Arial" panose="020B0604020202020204" pitchFamily="34" charset="0"/>
              <a:buChar char="•"/>
            </a:pPr>
            <a:r>
              <a:rPr lang="en-US" sz="1059" dirty="0">
                <a:solidFill>
                  <a:srgbClr val="000000"/>
                </a:solidFill>
                <a:latin typeface="+mn-lt"/>
                <a:sym typeface="Symbol" panose="05050102010706020507" pitchFamily="18" charset="2"/>
              </a:rPr>
              <a:t>RMDs </a:t>
            </a:r>
          </a:p>
          <a:p>
            <a:pPr marL="102260" indent="-102260" algn="l">
              <a:buClr>
                <a:srgbClr val="7030A0"/>
              </a:buClr>
              <a:buFont typeface="Arial" panose="020B0604020202020204" pitchFamily="34" charset="0"/>
              <a:buChar char="•"/>
            </a:pPr>
            <a:r>
              <a:rPr lang="en-US" sz="1059" dirty="0">
                <a:solidFill>
                  <a:srgbClr val="000000"/>
                </a:solidFill>
                <a:latin typeface="+mn-lt"/>
                <a:sym typeface="Symbol" panose="05050102010706020507" pitchFamily="18" charset="2"/>
              </a:rPr>
              <a:t>Dividends</a:t>
            </a:r>
            <a:endParaRPr lang="en-US" sz="1059" dirty="0">
              <a:solidFill>
                <a:srgbClr val="000000"/>
              </a:solidFill>
              <a:latin typeface="+mn-lt"/>
            </a:endParaRPr>
          </a:p>
        </p:txBody>
      </p:sp>
      <p:sp>
        <p:nvSpPr>
          <p:cNvPr id="75" name="TextBox 74">
            <a:extLst>
              <a:ext uri="{FF2B5EF4-FFF2-40B4-BE49-F238E27FC236}">
                <a16:creationId xmlns:a16="http://schemas.microsoft.com/office/drawing/2014/main" id="{ECBE24CD-6DAE-44CE-8298-52A336CF50CC}"/>
              </a:ext>
            </a:extLst>
          </p:cNvPr>
          <p:cNvSpPr txBox="1"/>
          <p:nvPr/>
        </p:nvSpPr>
        <p:spPr>
          <a:xfrm>
            <a:off x="6069214" y="3516086"/>
            <a:ext cx="2102389" cy="1232645"/>
          </a:xfrm>
          <a:prstGeom prst="rect">
            <a:avLst/>
          </a:prstGeom>
          <a:noFill/>
        </p:spPr>
        <p:txBody>
          <a:bodyPr wrap="square" rtlCol="0">
            <a:spAutoFit/>
          </a:bodyPr>
          <a:lstStyle/>
          <a:p>
            <a:pPr algn="l"/>
            <a:r>
              <a:rPr lang="en-US" sz="1235" dirty="0">
                <a:solidFill>
                  <a:srgbClr val="000000"/>
                </a:solidFill>
                <a:latin typeface="Source Sans Pro Semibold" panose="020B0603030403020204" pitchFamily="34" charset="0"/>
              </a:rPr>
              <a:t>Emergency expenses</a:t>
            </a:r>
          </a:p>
          <a:p>
            <a:pPr marL="149887" indent="-149887" algn="l">
              <a:buFont typeface="Arial" panose="020B0604020202020204" pitchFamily="34" charset="0"/>
              <a:buChar char="•"/>
            </a:pPr>
            <a:r>
              <a:rPr lang="en-US" sz="1235" dirty="0">
                <a:solidFill>
                  <a:srgbClr val="000000"/>
                </a:solidFill>
                <a:latin typeface="+mn-lt"/>
              </a:rPr>
              <a:t>Health-related “shock”</a:t>
            </a:r>
          </a:p>
          <a:p>
            <a:pPr marL="149887" indent="-149887" algn="l">
              <a:buFont typeface="Arial" panose="020B0604020202020204" pitchFamily="34" charset="0"/>
              <a:buChar char="•"/>
            </a:pPr>
            <a:r>
              <a:rPr lang="en-US" sz="1235" dirty="0">
                <a:solidFill>
                  <a:srgbClr val="000000"/>
                </a:solidFill>
                <a:latin typeface="+mn-lt"/>
              </a:rPr>
              <a:t>Long-term care</a:t>
            </a:r>
          </a:p>
          <a:p>
            <a:pPr marL="149887" indent="-149887" algn="l">
              <a:buFont typeface="Arial" panose="020B0604020202020204" pitchFamily="34" charset="0"/>
              <a:buChar char="•"/>
            </a:pPr>
            <a:r>
              <a:rPr lang="en-US" sz="1235" dirty="0">
                <a:solidFill>
                  <a:srgbClr val="000000"/>
                </a:solidFill>
                <a:latin typeface="+mn-lt"/>
              </a:rPr>
              <a:t>Family emergency</a:t>
            </a:r>
          </a:p>
          <a:p>
            <a:pPr marL="149887" indent="-149887" algn="l">
              <a:buFont typeface="Arial" panose="020B0604020202020204" pitchFamily="34" charset="0"/>
              <a:buChar char="•"/>
            </a:pPr>
            <a:r>
              <a:rPr lang="en-US" sz="1235" dirty="0">
                <a:solidFill>
                  <a:srgbClr val="000000"/>
                </a:solidFill>
                <a:latin typeface="+mn-lt"/>
              </a:rPr>
              <a:t>Other unforeseen events (legal issue, etc.)</a:t>
            </a:r>
          </a:p>
        </p:txBody>
      </p:sp>
      <p:sp>
        <p:nvSpPr>
          <p:cNvPr id="86" name="Right Brace 85">
            <a:extLst>
              <a:ext uri="{FF2B5EF4-FFF2-40B4-BE49-F238E27FC236}">
                <a16:creationId xmlns:a16="http://schemas.microsoft.com/office/drawing/2014/main" id="{6EC70A38-EDB1-487E-88D7-E30901A390FF}"/>
              </a:ext>
            </a:extLst>
          </p:cNvPr>
          <p:cNvSpPr/>
          <p:nvPr/>
        </p:nvSpPr>
        <p:spPr bwMode="auto">
          <a:xfrm rot="5400000">
            <a:off x="1710641" y="3604806"/>
            <a:ext cx="137160" cy="1613647"/>
          </a:xfrm>
          <a:prstGeom prst="rightBrace">
            <a:avLst>
              <a:gd name="adj1" fmla="val 118627"/>
              <a:gd name="adj2" fmla="val 50000"/>
            </a:avLst>
          </a:prstGeom>
          <a:noFill/>
          <a:ln w="25400" cap="flat" cmpd="sng" algn="ctr">
            <a:solidFill>
              <a:srgbClr val="50AEE1"/>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87" name="Right Brace 86">
            <a:extLst>
              <a:ext uri="{FF2B5EF4-FFF2-40B4-BE49-F238E27FC236}">
                <a16:creationId xmlns:a16="http://schemas.microsoft.com/office/drawing/2014/main" id="{24E79FAC-DDB3-43D6-AF7C-4FDF410A08F2}"/>
              </a:ext>
            </a:extLst>
          </p:cNvPr>
          <p:cNvSpPr/>
          <p:nvPr/>
        </p:nvSpPr>
        <p:spPr bwMode="auto">
          <a:xfrm rot="5400000">
            <a:off x="4362292" y="3982904"/>
            <a:ext cx="137160" cy="1613647"/>
          </a:xfrm>
          <a:prstGeom prst="rightBrace">
            <a:avLst>
              <a:gd name="adj1" fmla="val 118627"/>
              <a:gd name="adj2" fmla="val 50000"/>
            </a:avLst>
          </a:prstGeom>
          <a:noFill/>
          <a:ln w="25400" cap="flat" cmpd="sng" algn="ctr">
            <a:solidFill>
              <a:srgbClr val="7030A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54" name="TextBox 53">
            <a:extLst>
              <a:ext uri="{FF2B5EF4-FFF2-40B4-BE49-F238E27FC236}">
                <a16:creationId xmlns:a16="http://schemas.microsoft.com/office/drawing/2014/main" id="{1E6557FD-FEA1-4FB9-A3E4-DAFBCCAE635B}"/>
              </a:ext>
            </a:extLst>
          </p:cNvPr>
          <p:cNvSpPr txBox="1"/>
          <p:nvPr/>
        </p:nvSpPr>
        <p:spPr>
          <a:xfrm>
            <a:off x="6319727" y="4883505"/>
            <a:ext cx="1497397" cy="581313"/>
          </a:xfrm>
          <a:prstGeom prst="rect">
            <a:avLst/>
          </a:prstGeom>
          <a:noFill/>
        </p:spPr>
        <p:txBody>
          <a:bodyPr wrap="square" rtlCol="0">
            <a:spAutoFit/>
          </a:bodyPr>
          <a:lstStyle/>
          <a:p>
            <a:pPr marL="102260" indent="-102260" algn="l">
              <a:buClr>
                <a:srgbClr val="006500"/>
              </a:buClr>
              <a:buFont typeface="Arial" panose="020B0604020202020204" pitchFamily="34" charset="0"/>
              <a:buChar char="•"/>
            </a:pPr>
            <a:r>
              <a:rPr lang="en-US" sz="1059" dirty="0">
                <a:solidFill>
                  <a:srgbClr val="000000"/>
                </a:solidFill>
                <a:latin typeface="+mn-lt"/>
              </a:rPr>
              <a:t>Insurance</a:t>
            </a:r>
          </a:p>
          <a:p>
            <a:pPr marL="102260" indent="-102260" algn="l">
              <a:buClr>
                <a:srgbClr val="006500"/>
              </a:buClr>
              <a:buFont typeface="Arial" panose="020B0604020202020204" pitchFamily="34" charset="0"/>
              <a:buChar char="•"/>
            </a:pPr>
            <a:r>
              <a:rPr lang="en-US" sz="1059" dirty="0">
                <a:solidFill>
                  <a:srgbClr val="000000"/>
                </a:solidFill>
                <a:latin typeface="+mn-lt"/>
              </a:rPr>
              <a:t>Emergency savings</a:t>
            </a:r>
          </a:p>
          <a:p>
            <a:pPr marL="102260" indent="-102260" algn="l">
              <a:buClr>
                <a:srgbClr val="006500"/>
              </a:buClr>
              <a:buFont typeface="Arial" panose="020B0604020202020204" pitchFamily="34" charset="0"/>
              <a:buChar char="•"/>
            </a:pPr>
            <a:r>
              <a:rPr lang="en-US" sz="1059" dirty="0">
                <a:solidFill>
                  <a:srgbClr val="000000"/>
                </a:solidFill>
                <a:latin typeface="+mn-lt"/>
              </a:rPr>
              <a:t>Home equity</a:t>
            </a:r>
          </a:p>
        </p:txBody>
      </p:sp>
      <p:sp>
        <p:nvSpPr>
          <p:cNvPr id="56" name="Right Brace 55">
            <a:extLst>
              <a:ext uri="{FF2B5EF4-FFF2-40B4-BE49-F238E27FC236}">
                <a16:creationId xmlns:a16="http://schemas.microsoft.com/office/drawing/2014/main" id="{DF47EA64-2FDB-4605-8B1A-FC58182E11C1}"/>
              </a:ext>
            </a:extLst>
          </p:cNvPr>
          <p:cNvSpPr/>
          <p:nvPr/>
        </p:nvSpPr>
        <p:spPr bwMode="auto">
          <a:xfrm rot="5400000">
            <a:off x="6941720" y="3982904"/>
            <a:ext cx="137160" cy="1613647"/>
          </a:xfrm>
          <a:prstGeom prst="rightBrace">
            <a:avLst>
              <a:gd name="adj1" fmla="val 118627"/>
              <a:gd name="adj2" fmla="val 50000"/>
            </a:avLst>
          </a:prstGeom>
          <a:noFill/>
          <a:ln w="25400" cap="flat" cmpd="sng" algn="ctr">
            <a:solidFill>
              <a:srgbClr val="0065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Tree>
    <p:extLst>
      <p:ext uri="{BB962C8B-B14F-4D97-AF65-F5344CB8AC3E}">
        <p14:creationId xmlns:p14="http://schemas.microsoft.com/office/powerpoint/2010/main" val="1138779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5" name="Rectangle 5"/>
          <p:cNvSpPr>
            <a:spLocks noGrp="1" noChangeArrowheads="1"/>
          </p:cNvSpPr>
          <p:nvPr>
            <p:ph type="title"/>
          </p:nvPr>
        </p:nvSpPr>
        <p:spPr/>
        <p:txBody>
          <a:bodyPr/>
          <a:lstStyle/>
          <a:p>
            <a:r>
              <a:rPr lang="en-US"/>
              <a:t>Closing thoughts</a:t>
            </a:r>
          </a:p>
        </p:txBody>
      </p:sp>
      <p:sp>
        <p:nvSpPr>
          <p:cNvPr id="2" name="Content Placeholder 1"/>
          <p:cNvSpPr>
            <a:spLocks noGrp="1"/>
          </p:cNvSpPr>
          <p:nvPr>
            <p:ph idx="1"/>
          </p:nvPr>
        </p:nvSpPr>
        <p:spPr>
          <a:xfrm>
            <a:off x="1009934" y="1953304"/>
            <a:ext cx="7448266" cy="3798974"/>
          </a:xfrm>
        </p:spPr>
        <p:txBody>
          <a:bodyPr/>
          <a:lstStyle/>
          <a:p>
            <a:pPr marL="0" indent="0">
              <a:buNone/>
            </a:pPr>
            <a:r>
              <a:rPr lang="en-US" dirty="0"/>
              <a:t>It’s critical for investors to prepare for certain (and uncertain!) risks</a:t>
            </a:r>
          </a:p>
          <a:p>
            <a:pPr marL="0" indent="0">
              <a:buNone/>
            </a:pPr>
            <a:r>
              <a:rPr lang="en-US" dirty="0"/>
              <a:t>A thoughtful income strategy can help you address these challenges and attain the lifestyle in retirement you desire</a:t>
            </a:r>
          </a:p>
          <a:p>
            <a:pPr marL="0" indent="0">
              <a:buNone/>
            </a:pPr>
            <a:r>
              <a:rPr lang="en-US" dirty="0"/>
              <a:t>Meet with your financial advisor to assess your personal situation</a:t>
            </a:r>
          </a:p>
        </p:txBody>
      </p:sp>
      <p:sp>
        <p:nvSpPr>
          <p:cNvPr id="6" name="Text Placeholder 5"/>
          <p:cNvSpPr>
            <a:spLocks noGrp="1"/>
          </p:cNvSpPr>
          <p:nvPr>
            <p:ph type="body" sz="quarter" idx="10"/>
          </p:nvPr>
        </p:nvSpPr>
        <p:spPr/>
        <p:txBody>
          <a:bodyPr/>
          <a:lstStyle/>
          <a:p>
            <a:endParaRPr lang="en-US"/>
          </a:p>
        </p:txBody>
      </p:sp>
      <p:sp>
        <p:nvSpPr>
          <p:cNvPr id="5" name="TextBox 4"/>
          <p:cNvSpPr txBox="1"/>
          <p:nvPr/>
        </p:nvSpPr>
        <p:spPr>
          <a:xfrm>
            <a:off x="429796" y="1890596"/>
            <a:ext cx="748923" cy="769441"/>
          </a:xfrm>
          <a:prstGeom prst="rect">
            <a:avLst/>
          </a:prstGeom>
          <a:noFill/>
        </p:spPr>
        <p:txBody>
          <a:bodyPr wrap="none" rtlCol="0">
            <a:spAutoFit/>
          </a:bodyPr>
          <a:lstStyle/>
          <a:p>
            <a:pPr algn="l"/>
            <a:r>
              <a:rPr lang="en-US" sz="4400" dirty="0">
                <a:solidFill>
                  <a:srgbClr val="285A21"/>
                </a:solidFill>
                <a:latin typeface="+mn-lt"/>
              </a:rPr>
              <a:t>✓</a:t>
            </a:r>
          </a:p>
        </p:txBody>
      </p:sp>
      <p:sp>
        <p:nvSpPr>
          <p:cNvPr id="10" name="TextBox 9"/>
          <p:cNvSpPr txBox="1"/>
          <p:nvPr/>
        </p:nvSpPr>
        <p:spPr>
          <a:xfrm>
            <a:off x="378995" y="3095899"/>
            <a:ext cx="748923" cy="769441"/>
          </a:xfrm>
          <a:prstGeom prst="rect">
            <a:avLst/>
          </a:prstGeom>
          <a:noFill/>
        </p:spPr>
        <p:txBody>
          <a:bodyPr wrap="none" rtlCol="0">
            <a:spAutoFit/>
          </a:bodyPr>
          <a:lstStyle/>
          <a:p>
            <a:pPr algn="l"/>
            <a:r>
              <a:rPr lang="en-US" sz="4400" dirty="0">
                <a:solidFill>
                  <a:srgbClr val="285A21"/>
                </a:solidFill>
                <a:latin typeface="+mn-lt"/>
              </a:rPr>
              <a:t>✓</a:t>
            </a:r>
          </a:p>
        </p:txBody>
      </p:sp>
      <p:sp>
        <p:nvSpPr>
          <p:cNvPr id="11" name="TextBox 10"/>
          <p:cNvSpPr txBox="1"/>
          <p:nvPr/>
        </p:nvSpPr>
        <p:spPr>
          <a:xfrm>
            <a:off x="366295" y="4243627"/>
            <a:ext cx="748923" cy="769441"/>
          </a:xfrm>
          <a:prstGeom prst="rect">
            <a:avLst/>
          </a:prstGeom>
          <a:noFill/>
        </p:spPr>
        <p:txBody>
          <a:bodyPr wrap="none" rtlCol="0">
            <a:spAutoFit/>
          </a:bodyPr>
          <a:lstStyle/>
          <a:p>
            <a:pPr algn="l"/>
            <a:r>
              <a:rPr lang="en-US" sz="4400" dirty="0">
                <a:solidFill>
                  <a:srgbClr val="285A21"/>
                </a:solidFill>
                <a:latin typeface="+mn-lt"/>
              </a:rPr>
              <a:t>✓</a:t>
            </a:r>
          </a:p>
        </p:txBody>
      </p:sp>
    </p:spTree>
    <p:extLst>
      <p:ext uri="{BB962C8B-B14F-4D97-AF65-F5344CB8AC3E}">
        <p14:creationId xmlns:p14="http://schemas.microsoft.com/office/powerpoint/2010/main" val="132495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r>
              <a:rPr lang="en-US"/>
              <a:t>Additional resources</a:t>
            </a:r>
          </a:p>
        </p:txBody>
      </p:sp>
      <p:sp>
        <p:nvSpPr>
          <p:cNvPr id="2" name="Content Placeholder 1"/>
          <p:cNvSpPr>
            <a:spLocks noGrp="1"/>
          </p:cNvSpPr>
          <p:nvPr>
            <p:ph idx="1"/>
          </p:nvPr>
        </p:nvSpPr>
        <p:spPr/>
        <p:txBody>
          <a:bodyPr/>
          <a:lstStyle/>
          <a:p>
            <a:pPr marL="0" indent="0">
              <a:spcBef>
                <a:spcPts val="1200"/>
              </a:spcBef>
              <a:buNone/>
            </a:pPr>
            <a:r>
              <a:rPr lang="en-US" dirty="0">
                <a:solidFill>
                  <a:srgbClr val="0073BC"/>
                </a:solidFill>
                <a:latin typeface="+mj-lt"/>
              </a:rPr>
              <a:t>On the web</a:t>
            </a:r>
          </a:p>
          <a:p>
            <a:pPr>
              <a:spcBef>
                <a:spcPts val="1200"/>
              </a:spcBef>
            </a:pPr>
            <a:r>
              <a:rPr lang="en-US" sz="2200" dirty="0">
                <a:latin typeface="+mj-lt"/>
              </a:rPr>
              <a:t>AARP, </a:t>
            </a:r>
            <a:r>
              <a:rPr lang="en-US" sz="2200" dirty="0"/>
              <a:t>www.aarp.org</a:t>
            </a:r>
          </a:p>
          <a:p>
            <a:pPr>
              <a:spcBef>
                <a:spcPts val="1200"/>
              </a:spcBef>
            </a:pPr>
            <a:r>
              <a:rPr lang="en-US" sz="2200" dirty="0">
                <a:latin typeface="+mj-lt"/>
              </a:rPr>
              <a:t>Social Security Administration, </a:t>
            </a:r>
            <a:r>
              <a:rPr lang="en-US" sz="2200" dirty="0"/>
              <a:t>www.ssa.gov</a:t>
            </a:r>
          </a:p>
          <a:p>
            <a:pPr>
              <a:spcBef>
                <a:spcPts val="1200"/>
              </a:spcBef>
            </a:pPr>
            <a:r>
              <a:rPr lang="en-US" sz="2200" dirty="0">
                <a:latin typeface="+mj-lt"/>
              </a:rPr>
              <a:t>American Savings Education Council,</a:t>
            </a:r>
            <a:r>
              <a:rPr lang="en-US" sz="2200" dirty="0"/>
              <a:t> www.asec.org</a:t>
            </a:r>
          </a:p>
          <a:p>
            <a:pPr>
              <a:spcBef>
                <a:spcPts val="1200"/>
              </a:spcBef>
            </a:pPr>
            <a:r>
              <a:rPr lang="en-US" sz="2200" dirty="0" err="1">
                <a:latin typeface="+mj-lt"/>
              </a:rPr>
              <a:t>ElderWeb</a:t>
            </a:r>
            <a:r>
              <a:rPr lang="en-US" sz="2200" dirty="0">
                <a:latin typeface="+mj-lt"/>
              </a:rPr>
              <a:t>,</a:t>
            </a:r>
            <a:r>
              <a:rPr lang="en-US" sz="2200" dirty="0"/>
              <a:t> www.elderweb.com</a:t>
            </a:r>
          </a:p>
          <a:p>
            <a:pPr>
              <a:spcBef>
                <a:spcPts val="1200"/>
              </a:spcBef>
            </a:pPr>
            <a:r>
              <a:rPr lang="en-US" sz="2200" dirty="0">
                <a:latin typeface="+mj-lt"/>
              </a:rPr>
              <a:t>Medicare, </a:t>
            </a:r>
            <a:r>
              <a:rPr lang="en-US" sz="2200" dirty="0"/>
              <a:t>www.medicare.gov</a:t>
            </a:r>
          </a:p>
          <a:p>
            <a:pPr>
              <a:spcBef>
                <a:spcPts val="1200"/>
              </a:spcBef>
            </a:pPr>
            <a:r>
              <a:rPr lang="en-US" sz="2200" dirty="0">
                <a:latin typeface="+mj-lt"/>
              </a:rPr>
              <a:t>National Association of Home Care Providers, </a:t>
            </a:r>
            <a:r>
              <a:rPr lang="en-US" sz="2200" dirty="0"/>
              <a:t>www.nahc.org</a:t>
            </a: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2568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a:t>For informational purposes only. Not an investment recommendation.</a:t>
            </a:r>
          </a:p>
          <a:p>
            <a:r>
              <a:rPr lang="en-US" dirty="0"/>
              <a:t>This information is not meant as tax or legal advice. Please consult with the appropriate tax or legal professional regarding your particular circumstances before making any investment decisions. Putnam does not provide tax or legal advice.</a:t>
            </a:r>
          </a:p>
          <a:p>
            <a:r>
              <a:rPr lang="en-US" dirty="0">
                <a:latin typeface="Source Sans Pro Semibold" panose="020B0603030403020204" pitchFamily="34" charset="0"/>
              </a:rPr>
              <a:t>Investors should carefully consider the investment objectives, risks, charges, and expenses of a fund before investing. For a prospectus, or a summary prospectus if available, containing this and other information for any Putnam fund or product, call your financial representative or call Putnam at </a:t>
            </a:r>
            <a:br>
              <a:rPr lang="en-US" dirty="0">
                <a:latin typeface="Source Sans Pro Semibold" panose="020B0603030403020204" pitchFamily="34" charset="0"/>
              </a:rPr>
            </a:br>
            <a:r>
              <a:rPr lang="en-US" dirty="0">
                <a:latin typeface="Source Sans Pro Semibold" panose="020B0603030403020204" pitchFamily="34" charset="0"/>
              </a:rPr>
              <a:t>1-800-225-1581. Please read the prospectus carefully before investing. </a:t>
            </a:r>
          </a:p>
        </p:txBody>
      </p:sp>
    </p:spTree>
    <p:extLst>
      <p:ext uri="{BB962C8B-B14F-4D97-AF65-F5344CB8AC3E}">
        <p14:creationId xmlns:p14="http://schemas.microsoft.com/office/powerpoint/2010/main" val="2376846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5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C190-F2D6-4D49-82F6-87EA485F2FF9}"/>
              </a:ext>
            </a:extLst>
          </p:cNvPr>
          <p:cNvSpPr>
            <a:spLocks noGrp="1"/>
          </p:cNvSpPr>
          <p:nvPr>
            <p:ph type="ctrTitle"/>
          </p:nvPr>
        </p:nvSpPr>
        <p:spPr/>
        <p:txBody>
          <a:bodyPr/>
          <a:lstStyle/>
          <a:p>
            <a:r>
              <a:rPr lang="en-US" dirty="0"/>
              <a:t>Challenges to prepare </a:t>
            </a:r>
            <a:br>
              <a:rPr lang="en-US" dirty="0"/>
            </a:br>
            <a:r>
              <a:rPr lang="en-US" dirty="0"/>
              <a:t>for in retirement</a:t>
            </a:r>
          </a:p>
        </p:txBody>
      </p:sp>
    </p:spTree>
    <p:extLst>
      <p:ext uri="{BB962C8B-B14F-4D97-AF65-F5344CB8AC3E}">
        <p14:creationId xmlns:p14="http://schemas.microsoft.com/office/powerpoint/2010/main" val="128099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Isosceles Triangle 77">
            <a:extLst>
              <a:ext uri="{FF2B5EF4-FFF2-40B4-BE49-F238E27FC236}">
                <a16:creationId xmlns:a16="http://schemas.microsoft.com/office/drawing/2014/main" id="{94A0DA1F-33DB-4376-A9C3-1D7374EBBC26}"/>
              </a:ext>
            </a:extLst>
          </p:cNvPr>
          <p:cNvSpPr/>
          <p:nvPr/>
        </p:nvSpPr>
        <p:spPr bwMode="auto">
          <a:xfrm>
            <a:off x="6396507" y="5690546"/>
            <a:ext cx="1912654" cy="445559"/>
          </a:xfrm>
          <a:custGeom>
            <a:avLst/>
            <a:gdLst>
              <a:gd name="connsiteX0" fmla="*/ 0 w 2167675"/>
              <a:gd name="connsiteY0" fmla="*/ 463016 h 463016"/>
              <a:gd name="connsiteX1" fmla="*/ 1427652 w 2167675"/>
              <a:gd name="connsiteY1" fmla="*/ 0 h 463016"/>
              <a:gd name="connsiteX2" fmla="*/ 2167675 w 2167675"/>
              <a:gd name="connsiteY2" fmla="*/ 463016 h 463016"/>
              <a:gd name="connsiteX3" fmla="*/ 0 w 2167675"/>
              <a:gd name="connsiteY3" fmla="*/ 463016 h 463016"/>
              <a:gd name="connsiteX0" fmla="*/ 0 w 2167675"/>
              <a:gd name="connsiteY0" fmla="*/ 504967 h 504967"/>
              <a:gd name="connsiteX1" fmla="*/ 1275927 w 2167675"/>
              <a:gd name="connsiteY1" fmla="*/ 0 h 504967"/>
              <a:gd name="connsiteX2" fmla="*/ 1427652 w 2167675"/>
              <a:gd name="connsiteY2" fmla="*/ 41951 h 504967"/>
              <a:gd name="connsiteX3" fmla="*/ 2167675 w 2167675"/>
              <a:gd name="connsiteY3" fmla="*/ 504967 h 504967"/>
              <a:gd name="connsiteX4" fmla="*/ 0 w 2167675"/>
              <a:gd name="connsiteY4" fmla="*/ 504967 h 504967"/>
              <a:gd name="connsiteX0" fmla="*/ 0 w 2167675"/>
              <a:gd name="connsiteY0" fmla="*/ 504967 h 504967"/>
              <a:gd name="connsiteX1" fmla="*/ 1275927 w 2167675"/>
              <a:gd name="connsiteY1" fmla="*/ 0 h 504967"/>
              <a:gd name="connsiteX2" fmla="*/ 1427652 w 2167675"/>
              <a:gd name="connsiteY2" fmla="*/ 41951 h 504967"/>
              <a:gd name="connsiteX3" fmla="*/ 1569354 w 2167675"/>
              <a:gd name="connsiteY3" fmla="*/ 156950 h 504967"/>
              <a:gd name="connsiteX4" fmla="*/ 2167675 w 2167675"/>
              <a:gd name="connsiteY4" fmla="*/ 504967 h 504967"/>
              <a:gd name="connsiteX5" fmla="*/ 0 w 2167675"/>
              <a:gd name="connsiteY5" fmla="*/ 504967 h 50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7675" h="504967">
                <a:moveTo>
                  <a:pt x="0" y="504967"/>
                </a:moveTo>
                <a:cubicBezTo>
                  <a:pt x="425309" y="361666"/>
                  <a:pt x="850618" y="143301"/>
                  <a:pt x="1275927" y="0"/>
                </a:cubicBezTo>
                <a:lnTo>
                  <a:pt x="1427652" y="41951"/>
                </a:lnTo>
                <a:cubicBezTo>
                  <a:pt x="1474886" y="66636"/>
                  <a:pt x="1522120" y="132265"/>
                  <a:pt x="1569354" y="156950"/>
                </a:cubicBezTo>
                <a:lnTo>
                  <a:pt x="2167675" y="504967"/>
                </a:lnTo>
                <a:lnTo>
                  <a:pt x="0" y="504967"/>
                </a:lnTo>
                <a:close/>
              </a:path>
            </a:pathLst>
          </a:custGeom>
          <a:solidFill>
            <a:srgbClr val="006600">
              <a:alpha val="4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75" name="Isosceles Triangle 74">
            <a:extLst>
              <a:ext uri="{FF2B5EF4-FFF2-40B4-BE49-F238E27FC236}">
                <a16:creationId xmlns:a16="http://schemas.microsoft.com/office/drawing/2014/main" id="{0A498946-AF5F-4372-9D76-1774CC6C3D61}"/>
              </a:ext>
            </a:extLst>
          </p:cNvPr>
          <p:cNvSpPr/>
          <p:nvPr/>
        </p:nvSpPr>
        <p:spPr bwMode="auto">
          <a:xfrm>
            <a:off x="6124213" y="5416222"/>
            <a:ext cx="1535524" cy="715602"/>
          </a:xfrm>
          <a:custGeom>
            <a:avLst/>
            <a:gdLst>
              <a:gd name="connsiteX0" fmla="*/ 0 w 1740260"/>
              <a:gd name="connsiteY0" fmla="*/ 722306 h 722306"/>
              <a:gd name="connsiteX1" fmla="*/ 923991 w 1740260"/>
              <a:gd name="connsiteY1" fmla="*/ 0 h 722306"/>
              <a:gd name="connsiteX2" fmla="*/ 1740260 w 1740260"/>
              <a:gd name="connsiteY2" fmla="*/ 722306 h 722306"/>
              <a:gd name="connsiteX3" fmla="*/ 0 w 1740260"/>
              <a:gd name="connsiteY3" fmla="*/ 722306 h 722306"/>
              <a:gd name="connsiteX0" fmla="*/ 0 w 1740260"/>
              <a:gd name="connsiteY0" fmla="*/ 773071 h 773071"/>
              <a:gd name="connsiteX1" fmla="*/ 840724 w 1740260"/>
              <a:gd name="connsiteY1" fmla="*/ 0 h 773071"/>
              <a:gd name="connsiteX2" fmla="*/ 923991 w 1740260"/>
              <a:gd name="connsiteY2" fmla="*/ 50765 h 773071"/>
              <a:gd name="connsiteX3" fmla="*/ 1740260 w 1740260"/>
              <a:gd name="connsiteY3" fmla="*/ 773071 h 773071"/>
              <a:gd name="connsiteX4" fmla="*/ 0 w 1740260"/>
              <a:gd name="connsiteY4" fmla="*/ 773071 h 773071"/>
              <a:gd name="connsiteX0" fmla="*/ 0 w 1740260"/>
              <a:gd name="connsiteY0" fmla="*/ 811016 h 811016"/>
              <a:gd name="connsiteX1" fmla="*/ 840724 w 1740260"/>
              <a:gd name="connsiteY1" fmla="*/ 37945 h 811016"/>
              <a:gd name="connsiteX2" fmla="*/ 958110 w 1740260"/>
              <a:gd name="connsiteY2" fmla="*/ 0 h 811016"/>
              <a:gd name="connsiteX3" fmla="*/ 1740260 w 1740260"/>
              <a:gd name="connsiteY3" fmla="*/ 811016 h 811016"/>
              <a:gd name="connsiteX4" fmla="*/ 0 w 1740260"/>
              <a:gd name="connsiteY4" fmla="*/ 811016 h 81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0260" h="811016">
                <a:moveTo>
                  <a:pt x="0" y="811016"/>
                </a:moveTo>
                <a:cubicBezTo>
                  <a:pt x="289340" y="580621"/>
                  <a:pt x="551384" y="268340"/>
                  <a:pt x="840724" y="37945"/>
                </a:cubicBezTo>
                <a:lnTo>
                  <a:pt x="958110" y="0"/>
                </a:lnTo>
                <a:lnTo>
                  <a:pt x="1740260" y="811016"/>
                </a:lnTo>
                <a:lnTo>
                  <a:pt x="0" y="811016"/>
                </a:lnTo>
                <a:close/>
              </a:path>
            </a:pathLst>
          </a:custGeom>
          <a:solidFill>
            <a:srgbClr val="006600">
              <a:alpha val="49804"/>
            </a:srgbClr>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74" name="Isosceles Triangle 73">
            <a:extLst>
              <a:ext uri="{FF2B5EF4-FFF2-40B4-BE49-F238E27FC236}">
                <a16:creationId xmlns:a16="http://schemas.microsoft.com/office/drawing/2014/main" id="{343EF6A5-BCFE-4315-9724-0618DECD061B}"/>
              </a:ext>
            </a:extLst>
          </p:cNvPr>
          <p:cNvSpPr/>
          <p:nvPr/>
        </p:nvSpPr>
        <p:spPr bwMode="auto">
          <a:xfrm>
            <a:off x="5444106" y="5213145"/>
            <a:ext cx="2054525" cy="922961"/>
          </a:xfrm>
          <a:custGeom>
            <a:avLst/>
            <a:gdLst>
              <a:gd name="connsiteX0" fmla="*/ 0 w 2328462"/>
              <a:gd name="connsiteY0" fmla="*/ 1030981 h 1030981"/>
              <a:gd name="connsiteX1" fmla="*/ 1233526 w 2328462"/>
              <a:gd name="connsiteY1" fmla="*/ 0 h 1030981"/>
              <a:gd name="connsiteX2" fmla="*/ 2328462 w 2328462"/>
              <a:gd name="connsiteY2" fmla="*/ 1030981 h 1030981"/>
              <a:gd name="connsiteX3" fmla="*/ 0 w 2328462"/>
              <a:gd name="connsiteY3" fmla="*/ 1030981 h 1030981"/>
              <a:gd name="connsiteX0" fmla="*/ 0 w 2328462"/>
              <a:gd name="connsiteY0" fmla="*/ 955918 h 955918"/>
              <a:gd name="connsiteX1" fmla="*/ 1233526 w 2328462"/>
              <a:gd name="connsiteY1" fmla="*/ 0 h 955918"/>
              <a:gd name="connsiteX2" fmla="*/ 2328462 w 2328462"/>
              <a:gd name="connsiteY2" fmla="*/ 955918 h 955918"/>
              <a:gd name="connsiteX3" fmla="*/ 0 w 2328462"/>
              <a:gd name="connsiteY3" fmla="*/ 955918 h 955918"/>
              <a:gd name="connsiteX0" fmla="*/ 0 w 2328462"/>
              <a:gd name="connsiteY0" fmla="*/ 1013339 h 1013339"/>
              <a:gd name="connsiteX1" fmla="*/ 1233526 w 2328462"/>
              <a:gd name="connsiteY1" fmla="*/ 57421 h 1013339"/>
              <a:gd name="connsiteX2" fmla="*/ 1297614 w 2328462"/>
              <a:gd name="connsiteY2" fmla="*/ 1434 h 1013339"/>
              <a:gd name="connsiteX3" fmla="*/ 2328462 w 2328462"/>
              <a:gd name="connsiteY3" fmla="*/ 1013339 h 1013339"/>
              <a:gd name="connsiteX4" fmla="*/ 0 w 2328462"/>
              <a:gd name="connsiteY4" fmla="*/ 1013339 h 1013339"/>
              <a:gd name="connsiteX0" fmla="*/ 0 w 2328462"/>
              <a:gd name="connsiteY0" fmla="*/ 1046023 h 1046023"/>
              <a:gd name="connsiteX1" fmla="*/ 1167960 w 2328462"/>
              <a:gd name="connsiteY1" fmla="*/ 0 h 1046023"/>
              <a:gd name="connsiteX2" fmla="*/ 1233526 w 2328462"/>
              <a:gd name="connsiteY2" fmla="*/ 90105 h 1046023"/>
              <a:gd name="connsiteX3" fmla="*/ 1297614 w 2328462"/>
              <a:gd name="connsiteY3" fmla="*/ 34118 h 1046023"/>
              <a:gd name="connsiteX4" fmla="*/ 2328462 w 2328462"/>
              <a:gd name="connsiteY4" fmla="*/ 1046023 h 1046023"/>
              <a:gd name="connsiteX5" fmla="*/ 0 w 2328462"/>
              <a:gd name="connsiteY5" fmla="*/ 1046023 h 10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8462" h="1046023">
                <a:moveTo>
                  <a:pt x="0" y="1046023"/>
                </a:moveTo>
                <a:cubicBezTo>
                  <a:pt x="387045" y="738292"/>
                  <a:pt x="780915" y="307731"/>
                  <a:pt x="1167960" y="0"/>
                </a:cubicBezTo>
                <a:lnTo>
                  <a:pt x="1233526" y="90105"/>
                </a:lnTo>
                <a:cubicBezTo>
                  <a:pt x="1254889" y="103287"/>
                  <a:pt x="1276251" y="20936"/>
                  <a:pt x="1297614" y="34118"/>
                </a:cubicBezTo>
                <a:lnTo>
                  <a:pt x="2328462" y="1046023"/>
                </a:lnTo>
                <a:lnTo>
                  <a:pt x="0" y="1046023"/>
                </a:lnTo>
                <a:close/>
              </a:path>
            </a:pathLst>
          </a:custGeom>
          <a:solidFill>
            <a:srgbClr val="006600">
              <a:alpha val="4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72" name="Isosceles Triangle 71">
            <a:extLst>
              <a:ext uri="{FF2B5EF4-FFF2-40B4-BE49-F238E27FC236}">
                <a16:creationId xmlns:a16="http://schemas.microsoft.com/office/drawing/2014/main" id="{4A722FA8-9FA3-478C-9068-22043EC8EC99}"/>
              </a:ext>
            </a:extLst>
          </p:cNvPr>
          <p:cNvSpPr/>
          <p:nvPr/>
        </p:nvSpPr>
        <p:spPr bwMode="auto">
          <a:xfrm>
            <a:off x="4835380" y="4880845"/>
            <a:ext cx="1543615" cy="1228715"/>
          </a:xfrm>
          <a:custGeom>
            <a:avLst/>
            <a:gdLst>
              <a:gd name="connsiteX0" fmla="*/ 0 w 1749430"/>
              <a:gd name="connsiteY0" fmla="*/ 1372072 h 1372072"/>
              <a:gd name="connsiteX1" fmla="*/ 928580 w 1749430"/>
              <a:gd name="connsiteY1" fmla="*/ 0 h 1372072"/>
              <a:gd name="connsiteX2" fmla="*/ 1749430 w 1749430"/>
              <a:gd name="connsiteY2" fmla="*/ 1372072 h 1372072"/>
              <a:gd name="connsiteX3" fmla="*/ 0 w 1749430"/>
              <a:gd name="connsiteY3" fmla="*/ 1372072 h 1372072"/>
              <a:gd name="connsiteX0" fmla="*/ 0 w 1749430"/>
              <a:gd name="connsiteY0" fmla="*/ 1372072 h 1372072"/>
              <a:gd name="connsiteX1" fmla="*/ 928580 w 1749430"/>
              <a:gd name="connsiteY1" fmla="*/ 0 h 1372072"/>
              <a:gd name="connsiteX2" fmla="*/ 1175460 w 1749430"/>
              <a:gd name="connsiteY2" fmla="*/ 269393 h 1372072"/>
              <a:gd name="connsiteX3" fmla="*/ 1749430 w 1749430"/>
              <a:gd name="connsiteY3" fmla="*/ 1372072 h 1372072"/>
              <a:gd name="connsiteX4" fmla="*/ 0 w 1749430"/>
              <a:gd name="connsiteY4" fmla="*/ 1372072 h 1372072"/>
              <a:gd name="connsiteX0" fmla="*/ 0 w 1749430"/>
              <a:gd name="connsiteY0" fmla="*/ 1372072 h 1372072"/>
              <a:gd name="connsiteX1" fmla="*/ 827442 w 1749430"/>
              <a:gd name="connsiteY1" fmla="*/ 139739 h 1372072"/>
              <a:gd name="connsiteX2" fmla="*/ 928580 w 1749430"/>
              <a:gd name="connsiteY2" fmla="*/ 0 h 1372072"/>
              <a:gd name="connsiteX3" fmla="*/ 1175460 w 1749430"/>
              <a:gd name="connsiteY3" fmla="*/ 269393 h 1372072"/>
              <a:gd name="connsiteX4" fmla="*/ 1749430 w 1749430"/>
              <a:gd name="connsiteY4" fmla="*/ 1372072 h 1372072"/>
              <a:gd name="connsiteX5" fmla="*/ 0 w 1749430"/>
              <a:gd name="connsiteY5" fmla="*/ 1372072 h 1372072"/>
              <a:gd name="connsiteX0" fmla="*/ 0 w 1749430"/>
              <a:gd name="connsiteY0" fmla="*/ 1372072 h 1372072"/>
              <a:gd name="connsiteX1" fmla="*/ 841090 w 1749430"/>
              <a:gd name="connsiteY1" fmla="*/ 173858 h 1372072"/>
              <a:gd name="connsiteX2" fmla="*/ 928580 w 1749430"/>
              <a:gd name="connsiteY2" fmla="*/ 0 h 1372072"/>
              <a:gd name="connsiteX3" fmla="*/ 1175460 w 1749430"/>
              <a:gd name="connsiteY3" fmla="*/ 269393 h 1372072"/>
              <a:gd name="connsiteX4" fmla="*/ 1749430 w 1749430"/>
              <a:gd name="connsiteY4" fmla="*/ 1372072 h 1372072"/>
              <a:gd name="connsiteX5" fmla="*/ 0 w 1749430"/>
              <a:gd name="connsiteY5" fmla="*/ 1372072 h 1372072"/>
              <a:gd name="connsiteX0" fmla="*/ 0 w 1749430"/>
              <a:gd name="connsiteY0" fmla="*/ 1372072 h 1372072"/>
              <a:gd name="connsiteX1" fmla="*/ 772851 w 1749430"/>
              <a:gd name="connsiteY1" fmla="*/ 146562 h 1372072"/>
              <a:gd name="connsiteX2" fmla="*/ 928580 w 1749430"/>
              <a:gd name="connsiteY2" fmla="*/ 0 h 1372072"/>
              <a:gd name="connsiteX3" fmla="*/ 1175460 w 1749430"/>
              <a:gd name="connsiteY3" fmla="*/ 269393 h 1372072"/>
              <a:gd name="connsiteX4" fmla="*/ 1749430 w 1749430"/>
              <a:gd name="connsiteY4" fmla="*/ 1372072 h 1372072"/>
              <a:gd name="connsiteX5" fmla="*/ 0 w 1749430"/>
              <a:gd name="connsiteY5" fmla="*/ 1372072 h 1372072"/>
              <a:gd name="connsiteX0" fmla="*/ 0 w 1749430"/>
              <a:gd name="connsiteY0" fmla="*/ 1392544 h 1392544"/>
              <a:gd name="connsiteX1" fmla="*/ 772851 w 1749430"/>
              <a:gd name="connsiteY1" fmla="*/ 167034 h 1392544"/>
              <a:gd name="connsiteX2" fmla="*/ 846693 w 1749430"/>
              <a:gd name="connsiteY2" fmla="*/ 0 h 1392544"/>
              <a:gd name="connsiteX3" fmla="*/ 1175460 w 1749430"/>
              <a:gd name="connsiteY3" fmla="*/ 289865 h 1392544"/>
              <a:gd name="connsiteX4" fmla="*/ 1749430 w 1749430"/>
              <a:gd name="connsiteY4" fmla="*/ 1392544 h 1392544"/>
              <a:gd name="connsiteX5" fmla="*/ 0 w 1749430"/>
              <a:gd name="connsiteY5" fmla="*/ 1392544 h 13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9430" h="1392544">
                <a:moveTo>
                  <a:pt x="0" y="1392544"/>
                </a:moveTo>
                <a:cubicBezTo>
                  <a:pt x="273539" y="981766"/>
                  <a:pt x="499312" y="577812"/>
                  <a:pt x="772851" y="167034"/>
                </a:cubicBezTo>
                <a:cubicBezTo>
                  <a:pt x="802014" y="109081"/>
                  <a:pt x="817530" y="57953"/>
                  <a:pt x="846693" y="0"/>
                </a:cubicBezTo>
                <a:cubicBezTo>
                  <a:pt x="910789" y="112544"/>
                  <a:pt x="1111364" y="177321"/>
                  <a:pt x="1175460" y="289865"/>
                </a:cubicBezTo>
                <a:lnTo>
                  <a:pt x="1749430" y="1392544"/>
                </a:lnTo>
                <a:lnTo>
                  <a:pt x="0" y="1392544"/>
                </a:lnTo>
                <a:close/>
              </a:path>
            </a:pathLst>
          </a:custGeom>
          <a:solidFill>
            <a:srgbClr val="006600">
              <a:alpha val="49804"/>
            </a:srgbClr>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2" name="Title 1">
            <a:extLst>
              <a:ext uri="{FF2B5EF4-FFF2-40B4-BE49-F238E27FC236}">
                <a16:creationId xmlns:a16="http://schemas.microsoft.com/office/drawing/2014/main" id="{AE756FBA-867C-4710-BB87-12CF717CDC48}"/>
              </a:ext>
            </a:extLst>
          </p:cNvPr>
          <p:cNvSpPr>
            <a:spLocks noGrp="1"/>
          </p:cNvSpPr>
          <p:nvPr>
            <p:ph type="title"/>
          </p:nvPr>
        </p:nvSpPr>
        <p:spPr/>
        <p:txBody>
          <a:bodyPr/>
          <a:lstStyle/>
          <a:p>
            <a:r>
              <a:rPr lang="en-US" dirty="0"/>
              <a:t>It’s easier going up the mountain </a:t>
            </a:r>
            <a:br>
              <a:rPr lang="en-US" dirty="0"/>
            </a:br>
            <a:r>
              <a:rPr lang="en-US" dirty="0"/>
              <a:t>than down</a:t>
            </a:r>
          </a:p>
        </p:txBody>
      </p:sp>
      <p:sp>
        <p:nvSpPr>
          <p:cNvPr id="10" name="Text Placeholder 9">
            <a:extLst>
              <a:ext uri="{FF2B5EF4-FFF2-40B4-BE49-F238E27FC236}">
                <a16:creationId xmlns:a16="http://schemas.microsoft.com/office/drawing/2014/main" id="{7C342722-5F96-41A0-812F-19C0C4D26932}"/>
              </a:ext>
            </a:extLst>
          </p:cNvPr>
          <p:cNvSpPr>
            <a:spLocks noGrp="1"/>
          </p:cNvSpPr>
          <p:nvPr>
            <p:ph type="body" sz="quarter" idx="10"/>
          </p:nvPr>
        </p:nvSpPr>
        <p:spPr/>
        <p:txBody>
          <a:bodyPr/>
          <a:lstStyle/>
          <a:p>
            <a:endParaRPr lang="en-US"/>
          </a:p>
        </p:txBody>
      </p:sp>
      <p:sp>
        <p:nvSpPr>
          <p:cNvPr id="63" name="Isosceles Triangle 62">
            <a:extLst>
              <a:ext uri="{FF2B5EF4-FFF2-40B4-BE49-F238E27FC236}">
                <a16:creationId xmlns:a16="http://schemas.microsoft.com/office/drawing/2014/main" id="{9FB063A2-ABD4-45DB-95C0-3069AD2B58DB}"/>
              </a:ext>
            </a:extLst>
          </p:cNvPr>
          <p:cNvSpPr/>
          <p:nvPr/>
        </p:nvSpPr>
        <p:spPr bwMode="auto">
          <a:xfrm>
            <a:off x="2494505" y="3503840"/>
            <a:ext cx="2267181" cy="2632265"/>
          </a:xfrm>
          <a:custGeom>
            <a:avLst/>
            <a:gdLst>
              <a:gd name="connsiteX0" fmla="*/ 0 w 2569472"/>
              <a:gd name="connsiteY0" fmla="*/ 2481768 h 2481768"/>
              <a:gd name="connsiteX1" fmla="*/ 1369349 w 2569472"/>
              <a:gd name="connsiteY1" fmla="*/ 0 h 2481768"/>
              <a:gd name="connsiteX2" fmla="*/ 2569472 w 2569472"/>
              <a:gd name="connsiteY2" fmla="*/ 2481768 h 2481768"/>
              <a:gd name="connsiteX3" fmla="*/ 0 w 2569472"/>
              <a:gd name="connsiteY3" fmla="*/ 2481768 h 2481768"/>
              <a:gd name="connsiteX0" fmla="*/ 0 w 2569472"/>
              <a:gd name="connsiteY0" fmla="*/ 2545341 h 2545341"/>
              <a:gd name="connsiteX1" fmla="*/ 1369349 w 2569472"/>
              <a:gd name="connsiteY1" fmla="*/ 63573 h 2545341"/>
              <a:gd name="connsiteX2" fmla="*/ 1472561 w 2569472"/>
              <a:gd name="connsiteY2" fmla="*/ 11709 h 2545341"/>
              <a:gd name="connsiteX3" fmla="*/ 2569472 w 2569472"/>
              <a:gd name="connsiteY3" fmla="*/ 2545341 h 2545341"/>
              <a:gd name="connsiteX4" fmla="*/ 0 w 2569472"/>
              <a:gd name="connsiteY4" fmla="*/ 2545341 h 2545341"/>
              <a:gd name="connsiteX0" fmla="*/ 0 w 2569472"/>
              <a:gd name="connsiteY0" fmla="*/ 2547279 h 2547279"/>
              <a:gd name="connsiteX1" fmla="*/ 1322436 w 2569472"/>
              <a:gd name="connsiteY1" fmla="*/ 0 h 2547279"/>
              <a:gd name="connsiteX2" fmla="*/ 1369349 w 2569472"/>
              <a:gd name="connsiteY2" fmla="*/ 65511 h 2547279"/>
              <a:gd name="connsiteX3" fmla="*/ 1472561 w 2569472"/>
              <a:gd name="connsiteY3" fmla="*/ 13647 h 2547279"/>
              <a:gd name="connsiteX4" fmla="*/ 2569472 w 2569472"/>
              <a:gd name="connsiteY4" fmla="*/ 2547279 h 2547279"/>
              <a:gd name="connsiteX5" fmla="*/ 0 w 2569472"/>
              <a:gd name="connsiteY5" fmla="*/ 2547279 h 254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472" h="2547279">
                <a:moveTo>
                  <a:pt x="0" y="2547279"/>
                </a:moveTo>
                <a:cubicBezTo>
                  <a:pt x="433988" y="1748228"/>
                  <a:pt x="888448" y="799051"/>
                  <a:pt x="1322436" y="0"/>
                </a:cubicBezTo>
                <a:lnTo>
                  <a:pt x="1369349" y="65511"/>
                </a:lnTo>
                <a:cubicBezTo>
                  <a:pt x="1396929" y="121011"/>
                  <a:pt x="1444981" y="-41853"/>
                  <a:pt x="1472561" y="13647"/>
                </a:cubicBezTo>
                <a:lnTo>
                  <a:pt x="2569472" y="2547279"/>
                </a:lnTo>
                <a:lnTo>
                  <a:pt x="0" y="2547279"/>
                </a:lnTo>
                <a:close/>
              </a:path>
            </a:pathLst>
          </a:custGeom>
          <a:solidFill>
            <a:srgbClr val="006600">
              <a:alpha val="4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sp>
        <p:nvSpPr>
          <p:cNvPr id="65" name="Isosceles Triangle 64">
            <a:extLst>
              <a:ext uri="{FF2B5EF4-FFF2-40B4-BE49-F238E27FC236}">
                <a16:creationId xmlns:a16="http://schemas.microsoft.com/office/drawing/2014/main" id="{CC918E56-1DAC-4AF4-8A5B-08393527D780}"/>
              </a:ext>
            </a:extLst>
          </p:cNvPr>
          <p:cNvSpPr/>
          <p:nvPr/>
        </p:nvSpPr>
        <p:spPr bwMode="auto">
          <a:xfrm>
            <a:off x="3059206" y="4126970"/>
            <a:ext cx="1912656" cy="1992395"/>
          </a:xfrm>
          <a:custGeom>
            <a:avLst/>
            <a:gdLst>
              <a:gd name="connsiteX0" fmla="*/ 0 w 2167677"/>
              <a:gd name="connsiteY0" fmla="*/ 2258048 h 2258048"/>
              <a:gd name="connsiteX1" fmla="*/ 1221963 w 2167677"/>
              <a:gd name="connsiteY1" fmla="*/ 0 h 2258048"/>
              <a:gd name="connsiteX2" fmla="*/ 2167677 w 2167677"/>
              <a:gd name="connsiteY2" fmla="*/ 2258048 h 2258048"/>
              <a:gd name="connsiteX3" fmla="*/ 0 w 2167677"/>
              <a:gd name="connsiteY3" fmla="*/ 2258048 h 2258048"/>
              <a:gd name="connsiteX0" fmla="*/ 0 w 2167677"/>
              <a:gd name="connsiteY0" fmla="*/ 2258048 h 2258048"/>
              <a:gd name="connsiteX1" fmla="*/ 1221963 w 2167677"/>
              <a:gd name="connsiteY1" fmla="*/ 0 h 2258048"/>
              <a:gd name="connsiteX2" fmla="*/ 1289766 w 2167677"/>
              <a:gd name="connsiteY2" fmla="*/ 72908 h 2258048"/>
              <a:gd name="connsiteX3" fmla="*/ 2167677 w 2167677"/>
              <a:gd name="connsiteY3" fmla="*/ 2258048 h 2258048"/>
              <a:gd name="connsiteX4" fmla="*/ 0 w 2167677"/>
              <a:gd name="connsiteY4" fmla="*/ 2258048 h 2258048"/>
              <a:gd name="connsiteX0" fmla="*/ 0 w 2167677"/>
              <a:gd name="connsiteY0" fmla="*/ 2258048 h 2258048"/>
              <a:gd name="connsiteX1" fmla="*/ 1085050 w 2167677"/>
              <a:gd name="connsiteY1" fmla="*/ 182090 h 2258048"/>
              <a:gd name="connsiteX2" fmla="*/ 1221963 w 2167677"/>
              <a:gd name="connsiteY2" fmla="*/ 0 h 2258048"/>
              <a:gd name="connsiteX3" fmla="*/ 1289766 w 2167677"/>
              <a:gd name="connsiteY3" fmla="*/ 72908 h 2258048"/>
              <a:gd name="connsiteX4" fmla="*/ 2167677 w 2167677"/>
              <a:gd name="connsiteY4" fmla="*/ 2258048 h 2258048"/>
              <a:gd name="connsiteX5" fmla="*/ 0 w 2167677"/>
              <a:gd name="connsiteY5" fmla="*/ 2258048 h 225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7677" h="2258048">
                <a:moveTo>
                  <a:pt x="0" y="2258048"/>
                </a:moveTo>
                <a:cubicBezTo>
                  <a:pt x="373056" y="1568337"/>
                  <a:pt x="711994" y="871801"/>
                  <a:pt x="1085050" y="182090"/>
                </a:cubicBezTo>
                <a:lnTo>
                  <a:pt x="1221963" y="0"/>
                </a:lnTo>
                <a:cubicBezTo>
                  <a:pt x="1230916" y="26577"/>
                  <a:pt x="1280813" y="46331"/>
                  <a:pt x="1289766" y="72908"/>
                </a:cubicBezTo>
                <a:lnTo>
                  <a:pt x="2167677" y="2258048"/>
                </a:lnTo>
                <a:lnTo>
                  <a:pt x="0" y="2258048"/>
                </a:lnTo>
                <a:close/>
              </a:path>
            </a:pathLst>
          </a:custGeom>
          <a:solidFill>
            <a:srgbClr val="006600">
              <a:alpha val="4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66" name="Isosceles Triangle 65">
            <a:extLst>
              <a:ext uri="{FF2B5EF4-FFF2-40B4-BE49-F238E27FC236}">
                <a16:creationId xmlns:a16="http://schemas.microsoft.com/office/drawing/2014/main" id="{BE35D8F3-D163-4CCA-9863-DF2F612AD8E2}"/>
              </a:ext>
            </a:extLst>
          </p:cNvPr>
          <p:cNvSpPr/>
          <p:nvPr/>
        </p:nvSpPr>
        <p:spPr bwMode="auto">
          <a:xfrm>
            <a:off x="3731579" y="4457205"/>
            <a:ext cx="1912656" cy="1678901"/>
          </a:xfrm>
          <a:custGeom>
            <a:avLst/>
            <a:gdLst>
              <a:gd name="connsiteX0" fmla="*/ 0 w 2167677"/>
              <a:gd name="connsiteY0" fmla="*/ 1889107 h 1889107"/>
              <a:gd name="connsiteX1" fmla="*/ 1257361 w 2167677"/>
              <a:gd name="connsiteY1" fmla="*/ 0 h 1889107"/>
              <a:gd name="connsiteX2" fmla="*/ 2167677 w 2167677"/>
              <a:gd name="connsiteY2" fmla="*/ 1889107 h 1889107"/>
              <a:gd name="connsiteX3" fmla="*/ 0 w 2167677"/>
              <a:gd name="connsiteY3" fmla="*/ 1889107 h 1889107"/>
              <a:gd name="connsiteX0" fmla="*/ 0 w 2167677"/>
              <a:gd name="connsiteY0" fmla="*/ 1912523 h 1912523"/>
              <a:gd name="connsiteX1" fmla="*/ 1257361 w 2167677"/>
              <a:gd name="connsiteY1" fmla="*/ 23416 h 1912523"/>
              <a:gd name="connsiteX2" fmla="*/ 1327791 w 2167677"/>
              <a:gd name="connsiteY2" fmla="*/ 6689 h 1912523"/>
              <a:gd name="connsiteX3" fmla="*/ 2167677 w 2167677"/>
              <a:gd name="connsiteY3" fmla="*/ 1912523 h 1912523"/>
              <a:gd name="connsiteX4" fmla="*/ 0 w 2167677"/>
              <a:gd name="connsiteY4" fmla="*/ 1912523 h 1912523"/>
              <a:gd name="connsiteX0" fmla="*/ 0 w 2167677"/>
              <a:gd name="connsiteY0" fmla="*/ 1913734 h 1913734"/>
              <a:gd name="connsiteX1" fmla="*/ 984406 w 2167677"/>
              <a:gd name="connsiteY1" fmla="*/ 10979 h 1913734"/>
              <a:gd name="connsiteX2" fmla="*/ 1327791 w 2167677"/>
              <a:gd name="connsiteY2" fmla="*/ 7900 h 1913734"/>
              <a:gd name="connsiteX3" fmla="*/ 2167677 w 2167677"/>
              <a:gd name="connsiteY3" fmla="*/ 1913734 h 1913734"/>
              <a:gd name="connsiteX4" fmla="*/ 0 w 2167677"/>
              <a:gd name="connsiteY4" fmla="*/ 1913734 h 1913734"/>
              <a:gd name="connsiteX0" fmla="*/ 0 w 2167677"/>
              <a:gd name="connsiteY0" fmla="*/ 1902755 h 1902755"/>
              <a:gd name="connsiteX1" fmla="*/ 984406 w 2167677"/>
              <a:gd name="connsiteY1" fmla="*/ 0 h 1902755"/>
              <a:gd name="connsiteX2" fmla="*/ 1102603 w 2167677"/>
              <a:gd name="connsiteY2" fmla="*/ 37864 h 1902755"/>
              <a:gd name="connsiteX3" fmla="*/ 2167677 w 2167677"/>
              <a:gd name="connsiteY3" fmla="*/ 1902755 h 1902755"/>
              <a:gd name="connsiteX4" fmla="*/ 0 w 2167677"/>
              <a:gd name="connsiteY4" fmla="*/ 1902755 h 1902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77" h="1902755">
                <a:moveTo>
                  <a:pt x="0" y="1902755"/>
                </a:moveTo>
                <a:lnTo>
                  <a:pt x="984406" y="0"/>
                </a:lnTo>
                <a:cubicBezTo>
                  <a:pt x="1001059" y="28544"/>
                  <a:pt x="1085950" y="9320"/>
                  <a:pt x="1102603" y="37864"/>
                </a:cubicBezTo>
                <a:lnTo>
                  <a:pt x="2167677" y="1902755"/>
                </a:lnTo>
                <a:lnTo>
                  <a:pt x="0" y="1902755"/>
                </a:lnTo>
                <a:close/>
              </a:path>
            </a:pathLst>
          </a:custGeom>
          <a:solidFill>
            <a:srgbClr val="006600">
              <a:alpha val="4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71" name="Isosceles Triangle 70">
            <a:extLst>
              <a:ext uri="{FF2B5EF4-FFF2-40B4-BE49-F238E27FC236}">
                <a16:creationId xmlns:a16="http://schemas.microsoft.com/office/drawing/2014/main" id="{D1F97260-2546-4A69-A8EB-EE662FDBA4E7}"/>
              </a:ext>
            </a:extLst>
          </p:cNvPr>
          <p:cNvSpPr/>
          <p:nvPr/>
        </p:nvSpPr>
        <p:spPr bwMode="auto">
          <a:xfrm>
            <a:off x="4576287" y="4710710"/>
            <a:ext cx="1316495" cy="1425396"/>
          </a:xfrm>
          <a:custGeom>
            <a:avLst/>
            <a:gdLst>
              <a:gd name="connsiteX0" fmla="*/ 0 w 1492028"/>
              <a:gd name="connsiteY0" fmla="*/ 1611297 h 1611297"/>
              <a:gd name="connsiteX1" fmla="*/ 861288 w 1492028"/>
              <a:gd name="connsiteY1" fmla="*/ 0 h 1611297"/>
              <a:gd name="connsiteX2" fmla="*/ 1492028 w 1492028"/>
              <a:gd name="connsiteY2" fmla="*/ 1611297 h 1611297"/>
              <a:gd name="connsiteX3" fmla="*/ 0 w 1492028"/>
              <a:gd name="connsiteY3" fmla="*/ 1611297 h 1611297"/>
              <a:gd name="connsiteX0" fmla="*/ 0 w 1492028"/>
              <a:gd name="connsiteY0" fmla="*/ 1611297 h 1611297"/>
              <a:gd name="connsiteX1" fmla="*/ 650235 w 1492028"/>
              <a:gd name="connsiteY1" fmla="*/ 224077 h 1611297"/>
              <a:gd name="connsiteX2" fmla="*/ 861288 w 1492028"/>
              <a:gd name="connsiteY2" fmla="*/ 0 h 1611297"/>
              <a:gd name="connsiteX3" fmla="*/ 1492028 w 1492028"/>
              <a:gd name="connsiteY3" fmla="*/ 1611297 h 1611297"/>
              <a:gd name="connsiteX4" fmla="*/ 0 w 1492028"/>
              <a:gd name="connsiteY4" fmla="*/ 1611297 h 1611297"/>
              <a:gd name="connsiteX0" fmla="*/ 0 w 1492028"/>
              <a:gd name="connsiteY0" fmla="*/ 1611297 h 1611297"/>
              <a:gd name="connsiteX1" fmla="*/ 650235 w 1492028"/>
              <a:gd name="connsiteY1" fmla="*/ 224077 h 1611297"/>
              <a:gd name="connsiteX2" fmla="*/ 861288 w 1492028"/>
              <a:gd name="connsiteY2" fmla="*/ 0 h 1611297"/>
              <a:gd name="connsiteX3" fmla="*/ 1011900 w 1492028"/>
              <a:gd name="connsiteY3" fmla="*/ 292316 h 1611297"/>
              <a:gd name="connsiteX4" fmla="*/ 1492028 w 1492028"/>
              <a:gd name="connsiteY4" fmla="*/ 1611297 h 1611297"/>
              <a:gd name="connsiteX5" fmla="*/ 0 w 1492028"/>
              <a:gd name="connsiteY5" fmla="*/ 1611297 h 1611297"/>
              <a:gd name="connsiteX0" fmla="*/ 0 w 1492028"/>
              <a:gd name="connsiteY0" fmla="*/ 1615449 h 1615449"/>
              <a:gd name="connsiteX1" fmla="*/ 650235 w 1492028"/>
              <a:gd name="connsiteY1" fmla="*/ 228229 h 1615449"/>
              <a:gd name="connsiteX2" fmla="*/ 861288 w 1492028"/>
              <a:gd name="connsiteY2" fmla="*/ 4152 h 1615449"/>
              <a:gd name="connsiteX3" fmla="*/ 930014 w 1492028"/>
              <a:gd name="connsiteY3" fmla="*/ 91751 h 1615449"/>
              <a:gd name="connsiteX4" fmla="*/ 1011900 w 1492028"/>
              <a:gd name="connsiteY4" fmla="*/ 296468 h 1615449"/>
              <a:gd name="connsiteX5" fmla="*/ 1492028 w 1492028"/>
              <a:gd name="connsiteY5" fmla="*/ 1615449 h 1615449"/>
              <a:gd name="connsiteX6" fmla="*/ 0 w 1492028"/>
              <a:gd name="connsiteY6" fmla="*/ 1615449 h 161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028" h="1615449">
                <a:moveTo>
                  <a:pt x="0" y="1615449"/>
                </a:moveTo>
                <a:cubicBezTo>
                  <a:pt x="234942" y="1171239"/>
                  <a:pt x="415293" y="672439"/>
                  <a:pt x="650235" y="228229"/>
                </a:cubicBezTo>
                <a:lnTo>
                  <a:pt x="861288" y="4152"/>
                </a:lnTo>
                <a:cubicBezTo>
                  <a:pt x="905643" y="-16320"/>
                  <a:pt x="904912" y="43032"/>
                  <a:pt x="930014" y="91751"/>
                </a:cubicBezTo>
                <a:cubicBezTo>
                  <a:pt x="955116" y="140470"/>
                  <a:pt x="915956" y="44793"/>
                  <a:pt x="1011900" y="296468"/>
                </a:cubicBezTo>
                <a:lnTo>
                  <a:pt x="1492028" y="1615449"/>
                </a:lnTo>
                <a:lnTo>
                  <a:pt x="0" y="1615449"/>
                </a:lnTo>
                <a:close/>
              </a:path>
            </a:pathLst>
          </a:custGeom>
          <a:solidFill>
            <a:srgbClr val="006600">
              <a:alpha val="4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82" name="TextBox 81">
            <a:extLst>
              <a:ext uri="{FF2B5EF4-FFF2-40B4-BE49-F238E27FC236}">
                <a16:creationId xmlns:a16="http://schemas.microsoft.com/office/drawing/2014/main" id="{4C5A1BC2-0BAE-4A97-BC0E-2FAB9A194CE5}"/>
              </a:ext>
            </a:extLst>
          </p:cNvPr>
          <p:cNvSpPr txBox="1"/>
          <p:nvPr/>
        </p:nvSpPr>
        <p:spPr>
          <a:xfrm>
            <a:off x="1826557" y="1720640"/>
            <a:ext cx="1726625" cy="374590"/>
          </a:xfrm>
          <a:prstGeom prst="rect">
            <a:avLst/>
          </a:prstGeom>
          <a:noFill/>
        </p:spPr>
        <p:txBody>
          <a:bodyPr wrap="square" rtlCol="0">
            <a:spAutoFit/>
          </a:bodyPr>
          <a:lstStyle/>
          <a:p>
            <a:pPr>
              <a:lnSpc>
                <a:spcPts val="1059"/>
              </a:lnSpc>
            </a:pPr>
            <a:r>
              <a:rPr lang="en-US" sz="1059" dirty="0">
                <a:solidFill>
                  <a:schemeClr val="bg2"/>
                </a:solidFill>
                <a:latin typeface="+mn-lt"/>
              </a:rPr>
              <a:t>General sense of</a:t>
            </a:r>
            <a:br>
              <a:rPr lang="en-US" sz="1059" dirty="0">
                <a:solidFill>
                  <a:schemeClr val="bg2"/>
                </a:solidFill>
                <a:latin typeface="+mn-lt"/>
              </a:rPr>
            </a:br>
            <a:r>
              <a:rPr lang="en-US" sz="1059" dirty="0">
                <a:solidFill>
                  <a:schemeClr val="bg2"/>
                </a:solidFill>
                <a:latin typeface="+mn-lt"/>
              </a:rPr>
              <a:t>retirement date</a:t>
            </a:r>
          </a:p>
        </p:txBody>
      </p:sp>
      <p:sp>
        <p:nvSpPr>
          <p:cNvPr id="83" name="TextBox 82">
            <a:extLst>
              <a:ext uri="{FF2B5EF4-FFF2-40B4-BE49-F238E27FC236}">
                <a16:creationId xmlns:a16="http://schemas.microsoft.com/office/drawing/2014/main" id="{EDCBAED7-7DA5-4F44-AAC0-F092DE36126C}"/>
              </a:ext>
            </a:extLst>
          </p:cNvPr>
          <p:cNvSpPr txBox="1"/>
          <p:nvPr/>
        </p:nvSpPr>
        <p:spPr>
          <a:xfrm>
            <a:off x="1795349" y="3049241"/>
            <a:ext cx="833015" cy="374590"/>
          </a:xfrm>
          <a:prstGeom prst="rect">
            <a:avLst/>
          </a:prstGeom>
          <a:noFill/>
        </p:spPr>
        <p:txBody>
          <a:bodyPr wrap="square" rtlCol="0">
            <a:spAutoFit/>
          </a:bodyPr>
          <a:lstStyle/>
          <a:p>
            <a:pPr>
              <a:lnSpc>
                <a:spcPts val="1059"/>
              </a:lnSpc>
            </a:pPr>
            <a:r>
              <a:rPr lang="en-US" sz="1059" dirty="0">
                <a:solidFill>
                  <a:schemeClr val="bg2"/>
                </a:solidFill>
                <a:latin typeface="+mn-lt"/>
              </a:rPr>
              <a:t>Automated savings</a:t>
            </a:r>
          </a:p>
        </p:txBody>
      </p:sp>
      <p:sp>
        <p:nvSpPr>
          <p:cNvPr id="84" name="TextBox 83">
            <a:extLst>
              <a:ext uri="{FF2B5EF4-FFF2-40B4-BE49-F238E27FC236}">
                <a16:creationId xmlns:a16="http://schemas.microsoft.com/office/drawing/2014/main" id="{28C5E7E1-4003-42DA-A466-9D1100E856A9}"/>
              </a:ext>
            </a:extLst>
          </p:cNvPr>
          <p:cNvSpPr txBox="1"/>
          <p:nvPr/>
        </p:nvSpPr>
        <p:spPr>
          <a:xfrm>
            <a:off x="1240420" y="3743718"/>
            <a:ext cx="858759" cy="515654"/>
          </a:xfrm>
          <a:prstGeom prst="rect">
            <a:avLst/>
          </a:prstGeom>
          <a:noFill/>
        </p:spPr>
        <p:txBody>
          <a:bodyPr wrap="square" rtlCol="0">
            <a:spAutoFit/>
          </a:bodyPr>
          <a:lstStyle/>
          <a:p>
            <a:pPr>
              <a:lnSpc>
                <a:spcPts val="1059"/>
              </a:lnSpc>
            </a:pPr>
            <a:r>
              <a:rPr lang="en-US" sz="1059" dirty="0">
                <a:solidFill>
                  <a:schemeClr val="bg2"/>
                </a:solidFill>
                <a:latin typeface="+mn-lt"/>
              </a:rPr>
              <a:t>Diversify with asset allocation</a:t>
            </a:r>
          </a:p>
        </p:txBody>
      </p:sp>
      <p:sp>
        <p:nvSpPr>
          <p:cNvPr id="85" name="TextBox 84">
            <a:extLst>
              <a:ext uri="{FF2B5EF4-FFF2-40B4-BE49-F238E27FC236}">
                <a16:creationId xmlns:a16="http://schemas.microsoft.com/office/drawing/2014/main" id="{BB7CBD95-17CC-4237-AC09-C98DBB9B8E15}"/>
              </a:ext>
            </a:extLst>
          </p:cNvPr>
          <p:cNvSpPr txBox="1"/>
          <p:nvPr/>
        </p:nvSpPr>
        <p:spPr>
          <a:xfrm>
            <a:off x="790725" y="4417491"/>
            <a:ext cx="872108" cy="656718"/>
          </a:xfrm>
          <a:prstGeom prst="rect">
            <a:avLst/>
          </a:prstGeom>
          <a:noFill/>
        </p:spPr>
        <p:txBody>
          <a:bodyPr wrap="square" rtlCol="0">
            <a:spAutoFit/>
          </a:bodyPr>
          <a:lstStyle/>
          <a:p>
            <a:pPr>
              <a:lnSpc>
                <a:spcPts val="1059"/>
              </a:lnSpc>
            </a:pPr>
            <a:r>
              <a:rPr lang="en-US" sz="1059" dirty="0">
                <a:solidFill>
                  <a:schemeClr val="bg2"/>
                </a:solidFill>
                <a:latin typeface="+mn-lt"/>
              </a:rPr>
              <a:t>Take advantage of tax benefits</a:t>
            </a:r>
          </a:p>
        </p:txBody>
      </p:sp>
      <p:sp>
        <p:nvSpPr>
          <p:cNvPr id="86" name="TextBox 85">
            <a:extLst>
              <a:ext uri="{FF2B5EF4-FFF2-40B4-BE49-F238E27FC236}">
                <a16:creationId xmlns:a16="http://schemas.microsoft.com/office/drawing/2014/main" id="{A10FE3DB-B3AE-4DAC-899C-F1F73B19DDC2}"/>
              </a:ext>
            </a:extLst>
          </p:cNvPr>
          <p:cNvSpPr txBox="1"/>
          <p:nvPr/>
        </p:nvSpPr>
        <p:spPr>
          <a:xfrm rot="17894993">
            <a:off x="-198580" y="2992182"/>
            <a:ext cx="2781531" cy="369332"/>
          </a:xfrm>
          <a:prstGeom prst="rect">
            <a:avLst/>
          </a:prstGeom>
          <a:solidFill>
            <a:srgbClr val="FFFFFF"/>
          </a:solidFill>
        </p:spPr>
        <p:txBody>
          <a:bodyPr wrap="none" rtlCol="0">
            <a:spAutoFit/>
          </a:bodyPr>
          <a:lstStyle/>
          <a:p>
            <a:pPr algn="l"/>
            <a:r>
              <a:rPr lang="en-US" sz="1800" b="1" dirty="0">
                <a:solidFill>
                  <a:schemeClr val="bg2"/>
                </a:solidFill>
                <a:latin typeface="+mj-lt"/>
              </a:rPr>
              <a:t>SAVING FOR RETIREMENT</a:t>
            </a:r>
          </a:p>
        </p:txBody>
      </p:sp>
      <p:sp>
        <p:nvSpPr>
          <p:cNvPr id="89" name="TextBox 88">
            <a:extLst>
              <a:ext uri="{FF2B5EF4-FFF2-40B4-BE49-F238E27FC236}">
                <a16:creationId xmlns:a16="http://schemas.microsoft.com/office/drawing/2014/main" id="{8083A821-3783-4AB4-8649-6959A494E377}"/>
              </a:ext>
            </a:extLst>
          </p:cNvPr>
          <p:cNvSpPr txBox="1"/>
          <p:nvPr/>
        </p:nvSpPr>
        <p:spPr>
          <a:xfrm rot="2283934">
            <a:off x="4009658" y="2888776"/>
            <a:ext cx="3403496" cy="338554"/>
          </a:xfrm>
          <a:prstGeom prst="rect">
            <a:avLst/>
          </a:prstGeom>
          <a:solidFill>
            <a:srgbClr val="FFFFFF"/>
          </a:solidFill>
        </p:spPr>
        <p:txBody>
          <a:bodyPr wrap="none" rtlCol="0">
            <a:spAutoFit/>
          </a:bodyPr>
          <a:lstStyle/>
          <a:p>
            <a:pPr algn="r"/>
            <a:r>
              <a:rPr lang="en-US" sz="1600" b="1" dirty="0">
                <a:solidFill>
                  <a:srgbClr val="006600"/>
                </a:solidFill>
                <a:latin typeface="+mj-lt"/>
              </a:rPr>
              <a:t>MANAGING INCOME IN RETIREMENT</a:t>
            </a:r>
          </a:p>
        </p:txBody>
      </p:sp>
      <p:sp>
        <p:nvSpPr>
          <p:cNvPr id="90" name="TextBox 89">
            <a:extLst>
              <a:ext uri="{FF2B5EF4-FFF2-40B4-BE49-F238E27FC236}">
                <a16:creationId xmlns:a16="http://schemas.microsoft.com/office/drawing/2014/main" id="{F6112C3A-B025-47FC-894E-B859DB311699}"/>
              </a:ext>
            </a:extLst>
          </p:cNvPr>
          <p:cNvSpPr txBox="1"/>
          <p:nvPr/>
        </p:nvSpPr>
        <p:spPr>
          <a:xfrm>
            <a:off x="3303513" y="2401219"/>
            <a:ext cx="779107" cy="374590"/>
          </a:xfrm>
          <a:prstGeom prst="rect">
            <a:avLst/>
          </a:prstGeom>
          <a:noFill/>
        </p:spPr>
        <p:txBody>
          <a:bodyPr wrap="square" rtlCol="0">
            <a:spAutoFit/>
          </a:bodyPr>
          <a:lstStyle/>
          <a:p>
            <a:pPr>
              <a:lnSpc>
                <a:spcPts val="1059"/>
              </a:lnSpc>
            </a:pPr>
            <a:r>
              <a:rPr lang="en-US" sz="1059" dirty="0">
                <a:solidFill>
                  <a:srgbClr val="006600"/>
                </a:solidFill>
                <a:latin typeface="+mn-lt"/>
              </a:rPr>
              <a:t>Uncertain </a:t>
            </a:r>
            <a:br>
              <a:rPr lang="en-US" sz="1059" dirty="0">
                <a:solidFill>
                  <a:srgbClr val="006600"/>
                </a:solidFill>
                <a:latin typeface="+mn-lt"/>
              </a:rPr>
            </a:br>
            <a:r>
              <a:rPr lang="en-US" sz="1059" dirty="0">
                <a:solidFill>
                  <a:srgbClr val="006600"/>
                </a:solidFill>
                <a:latin typeface="+mn-lt"/>
              </a:rPr>
              <a:t>longevity</a:t>
            </a:r>
          </a:p>
        </p:txBody>
      </p:sp>
      <p:sp>
        <p:nvSpPr>
          <p:cNvPr id="91" name="TextBox 90">
            <a:extLst>
              <a:ext uri="{FF2B5EF4-FFF2-40B4-BE49-F238E27FC236}">
                <a16:creationId xmlns:a16="http://schemas.microsoft.com/office/drawing/2014/main" id="{5959CB2D-FEC7-48C7-8141-5C87FD98C645}"/>
              </a:ext>
            </a:extLst>
          </p:cNvPr>
          <p:cNvSpPr txBox="1"/>
          <p:nvPr/>
        </p:nvSpPr>
        <p:spPr>
          <a:xfrm>
            <a:off x="4048523" y="3153938"/>
            <a:ext cx="1100241" cy="515654"/>
          </a:xfrm>
          <a:prstGeom prst="rect">
            <a:avLst/>
          </a:prstGeom>
          <a:noFill/>
        </p:spPr>
        <p:txBody>
          <a:bodyPr wrap="square" rtlCol="0">
            <a:spAutoFit/>
          </a:bodyPr>
          <a:lstStyle/>
          <a:p>
            <a:pPr>
              <a:lnSpc>
                <a:spcPts val="1059"/>
              </a:lnSpc>
            </a:pPr>
            <a:r>
              <a:rPr lang="en-US" sz="1059" dirty="0">
                <a:solidFill>
                  <a:srgbClr val="006600"/>
                </a:solidFill>
                <a:latin typeface="+mn-lt"/>
              </a:rPr>
              <a:t>When to </a:t>
            </a:r>
            <a:br>
              <a:rPr lang="en-US" sz="1059" dirty="0">
                <a:solidFill>
                  <a:srgbClr val="006600"/>
                </a:solidFill>
                <a:latin typeface="+mn-lt"/>
              </a:rPr>
            </a:br>
            <a:r>
              <a:rPr lang="en-US" sz="1059" dirty="0">
                <a:solidFill>
                  <a:srgbClr val="006600"/>
                </a:solidFill>
                <a:latin typeface="+mn-lt"/>
              </a:rPr>
              <a:t>claim Social Security?</a:t>
            </a:r>
          </a:p>
        </p:txBody>
      </p:sp>
      <p:sp>
        <p:nvSpPr>
          <p:cNvPr id="92" name="TextBox 91">
            <a:extLst>
              <a:ext uri="{FF2B5EF4-FFF2-40B4-BE49-F238E27FC236}">
                <a16:creationId xmlns:a16="http://schemas.microsoft.com/office/drawing/2014/main" id="{CC42210B-BE0C-4FA7-9B45-B010D0C3B6E4}"/>
              </a:ext>
            </a:extLst>
          </p:cNvPr>
          <p:cNvSpPr txBox="1"/>
          <p:nvPr/>
        </p:nvSpPr>
        <p:spPr>
          <a:xfrm>
            <a:off x="5821261" y="4527903"/>
            <a:ext cx="1302242" cy="374590"/>
          </a:xfrm>
          <a:prstGeom prst="rect">
            <a:avLst/>
          </a:prstGeom>
        </p:spPr>
        <p:txBody>
          <a:bodyPr wrap="square" rtlCol="0">
            <a:spAutoFit/>
          </a:bodyPr>
          <a:lstStyle/>
          <a:p>
            <a:pPr>
              <a:lnSpc>
                <a:spcPts val="1059"/>
              </a:lnSpc>
            </a:pPr>
            <a:r>
              <a:rPr lang="en-US" sz="1059" dirty="0">
                <a:solidFill>
                  <a:srgbClr val="006600"/>
                </a:solidFill>
                <a:latin typeface="+mn-lt"/>
              </a:rPr>
              <a:t>Sequence</a:t>
            </a:r>
          </a:p>
          <a:p>
            <a:pPr>
              <a:lnSpc>
                <a:spcPts val="1059"/>
              </a:lnSpc>
            </a:pPr>
            <a:r>
              <a:rPr lang="en-US" sz="1059" dirty="0">
                <a:solidFill>
                  <a:srgbClr val="006600"/>
                </a:solidFill>
                <a:latin typeface="+mn-lt"/>
              </a:rPr>
              <a:t>risk</a:t>
            </a:r>
          </a:p>
        </p:txBody>
      </p:sp>
      <p:sp>
        <p:nvSpPr>
          <p:cNvPr id="93" name="TextBox 92">
            <a:extLst>
              <a:ext uri="{FF2B5EF4-FFF2-40B4-BE49-F238E27FC236}">
                <a16:creationId xmlns:a16="http://schemas.microsoft.com/office/drawing/2014/main" id="{FE11FD56-753E-460A-9AFD-1FC20F8C4D51}"/>
              </a:ext>
            </a:extLst>
          </p:cNvPr>
          <p:cNvSpPr txBox="1"/>
          <p:nvPr/>
        </p:nvSpPr>
        <p:spPr>
          <a:xfrm>
            <a:off x="5611668" y="4169010"/>
            <a:ext cx="863224" cy="374590"/>
          </a:xfrm>
          <a:prstGeom prst="rect">
            <a:avLst/>
          </a:prstGeom>
        </p:spPr>
        <p:txBody>
          <a:bodyPr wrap="square" rtlCol="0">
            <a:spAutoFit/>
          </a:bodyPr>
          <a:lstStyle/>
          <a:p>
            <a:pPr>
              <a:lnSpc>
                <a:spcPts val="1059"/>
              </a:lnSpc>
            </a:pPr>
            <a:r>
              <a:rPr lang="en-US" sz="1059" dirty="0">
                <a:solidFill>
                  <a:srgbClr val="006600"/>
                </a:solidFill>
                <a:latin typeface="+mn-lt"/>
              </a:rPr>
              <a:t>Ability to </a:t>
            </a:r>
          </a:p>
          <a:p>
            <a:pPr>
              <a:lnSpc>
                <a:spcPts val="1059"/>
              </a:lnSpc>
            </a:pPr>
            <a:r>
              <a:rPr lang="en-US" sz="1059" dirty="0">
                <a:solidFill>
                  <a:srgbClr val="006600"/>
                </a:solidFill>
                <a:latin typeface="+mn-lt"/>
              </a:rPr>
              <a:t>work?</a:t>
            </a:r>
          </a:p>
        </p:txBody>
      </p:sp>
      <p:sp>
        <p:nvSpPr>
          <p:cNvPr id="94" name="TextBox 93">
            <a:extLst>
              <a:ext uri="{FF2B5EF4-FFF2-40B4-BE49-F238E27FC236}">
                <a16:creationId xmlns:a16="http://schemas.microsoft.com/office/drawing/2014/main" id="{38D80B37-E87C-4831-96A4-2EB5D44AAF05}"/>
              </a:ext>
            </a:extLst>
          </p:cNvPr>
          <p:cNvSpPr txBox="1"/>
          <p:nvPr/>
        </p:nvSpPr>
        <p:spPr>
          <a:xfrm>
            <a:off x="5205471" y="3969700"/>
            <a:ext cx="751375" cy="233525"/>
          </a:xfrm>
          <a:prstGeom prst="rect">
            <a:avLst/>
          </a:prstGeom>
          <a:noFill/>
        </p:spPr>
        <p:txBody>
          <a:bodyPr wrap="square" rtlCol="0">
            <a:spAutoFit/>
          </a:bodyPr>
          <a:lstStyle/>
          <a:p>
            <a:pPr>
              <a:lnSpc>
                <a:spcPts val="1059"/>
              </a:lnSpc>
            </a:pPr>
            <a:r>
              <a:rPr lang="en-US" sz="1059" dirty="0">
                <a:solidFill>
                  <a:srgbClr val="006600"/>
                </a:solidFill>
                <a:latin typeface="+mn-lt"/>
              </a:rPr>
              <a:t>Inflation?</a:t>
            </a:r>
          </a:p>
        </p:txBody>
      </p:sp>
      <p:sp>
        <p:nvSpPr>
          <p:cNvPr id="95" name="TextBox 94">
            <a:extLst>
              <a:ext uri="{FF2B5EF4-FFF2-40B4-BE49-F238E27FC236}">
                <a16:creationId xmlns:a16="http://schemas.microsoft.com/office/drawing/2014/main" id="{2C3A93F6-A234-49E9-8D44-6C43AA14A20B}"/>
              </a:ext>
            </a:extLst>
          </p:cNvPr>
          <p:cNvSpPr txBox="1"/>
          <p:nvPr/>
        </p:nvSpPr>
        <p:spPr>
          <a:xfrm>
            <a:off x="3648810" y="2708418"/>
            <a:ext cx="972109" cy="515654"/>
          </a:xfrm>
          <a:prstGeom prst="rect">
            <a:avLst/>
          </a:prstGeom>
          <a:noFill/>
        </p:spPr>
        <p:txBody>
          <a:bodyPr wrap="square" rtlCol="0">
            <a:spAutoFit/>
          </a:bodyPr>
          <a:lstStyle/>
          <a:p>
            <a:pPr>
              <a:lnSpc>
                <a:spcPts val="1059"/>
              </a:lnSpc>
            </a:pPr>
            <a:r>
              <a:rPr lang="en-US" sz="1059" dirty="0">
                <a:solidFill>
                  <a:srgbClr val="006600"/>
                </a:solidFill>
                <a:latin typeface="+mn-lt"/>
              </a:rPr>
              <a:t>When to withdraw and how much?</a:t>
            </a:r>
          </a:p>
        </p:txBody>
      </p:sp>
      <p:sp>
        <p:nvSpPr>
          <p:cNvPr id="96" name="TextBox 95">
            <a:extLst>
              <a:ext uri="{FF2B5EF4-FFF2-40B4-BE49-F238E27FC236}">
                <a16:creationId xmlns:a16="http://schemas.microsoft.com/office/drawing/2014/main" id="{27BF16D7-4853-4A3C-84D8-1E70E5CD33FE}"/>
              </a:ext>
            </a:extLst>
          </p:cNvPr>
          <p:cNvSpPr txBox="1"/>
          <p:nvPr/>
        </p:nvSpPr>
        <p:spPr>
          <a:xfrm>
            <a:off x="4352118" y="3637503"/>
            <a:ext cx="1598709" cy="374590"/>
          </a:xfrm>
          <a:prstGeom prst="rect">
            <a:avLst/>
          </a:prstGeom>
          <a:noFill/>
        </p:spPr>
        <p:txBody>
          <a:bodyPr wrap="square" rtlCol="0">
            <a:spAutoFit/>
          </a:bodyPr>
          <a:lstStyle/>
          <a:p>
            <a:pPr>
              <a:lnSpc>
                <a:spcPts val="1059"/>
              </a:lnSpc>
            </a:pPr>
            <a:r>
              <a:rPr lang="en-US" sz="1059" dirty="0">
                <a:solidFill>
                  <a:srgbClr val="006600"/>
                </a:solidFill>
                <a:latin typeface="+mn-lt"/>
              </a:rPr>
              <a:t>Reduction in </a:t>
            </a:r>
            <a:br>
              <a:rPr lang="en-US" sz="1059" dirty="0">
                <a:solidFill>
                  <a:srgbClr val="006600"/>
                </a:solidFill>
                <a:latin typeface="+mn-lt"/>
              </a:rPr>
            </a:br>
            <a:r>
              <a:rPr lang="en-US" sz="1059" dirty="0">
                <a:solidFill>
                  <a:srgbClr val="006600"/>
                </a:solidFill>
                <a:latin typeface="+mn-lt"/>
              </a:rPr>
              <a:t>federal benefits?</a:t>
            </a:r>
          </a:p>
        </p:txBody>
      </p:sp>
      <p:sp>
        <p:nvSpPr>
          <p:cNvPr id="97" name="TextBox 96">
            <a:extLst>
              <a:ext uri="{FF2B5EF4-FFF2-40B4-BE49-F238E27FC236}">
                <a16:creationId xmlns:a16="http://schemas.microsoft.com/office/drawing/2014/main" id="{C7290D6F-DA38-4E95-BC70-68DBC7F1548E}"/>
              </a:ext>
            </a:extLst>
          </p:cNvPr>
          <p:cNvSpPr txBox="1"/>
          <p:nvPr/>
        </p:nvSpPr>
        <p:spPr>
          <a:xfrm>
            <a:off x="6480469" y="4706853"/>
            <a:ext cx="980811" cy="515654"/>
          </a:xfrm>
          <a:prstGeom prst="rect">
            <a:avLst/>
          </a:prstGeom>
        </p:spPr>
        <p:txBody>
          <a:bodyPr wrap="square" rtlCol="0">
            <a:spAutoFit/>
          </a:bodyPr>
          <a:lstStyle/>
          <a:p>
            <a:pPr>
              <a:lnSpc>
                <a:spcPts val="1059"/>
              </a:lnSpc>
            </a:pPr>
            <a:r>
              <a:rPr lang="en-US" sz="1059" dirty="0">
                <a:solidFill>
                  <a:srgbClr val="006600"/>
                </a:solidFill>
                <a:latin typeface="+mn-lt"/>
              </a:rPr>
              <a:t>Higher</a:t>
            </a:r>
            <a:br>
              <a:rPr lang="en-US" sz="1059" dirty="0">
                <a:solidFill>
                  <a:srgbClr val="006600"/>
                </a:solidFill>
                <a:latin typeface="+mn-lt"/>
              </a:rPr>
            </a:br>
            <a:r>
              <a:rPr lang="en-US" sz="1059" dirty="0">
                <a:solidFill>
                  <a:srgbClr val="006600"/>
                </a:solidFill>
                <a:latin typeface="+mn-lt"/>
              </a:rPr>
              <a:t>health care costs</a:t>
            </a:r>
          </a:p>
        </p:txBody>
      </p:sp>
      <p:sp>
        <p:nvSpPr>
          <p:cNvPr id="98" name="TextBox 97">
            <a:extLst>
              <a:ext uri="{FF2B5EF4-FFF2-40B4-BE49-F238E27FC236}">
                <a16:creationId xmlns:a16="http://schemas.microsoft.com/office/drawing/2014/main" id="{AA06BF65-0982-4645-AE78-DEA01C85F095}"/>
              </a:ext>
            </a:extLst>
          </p:cNvPr>
          <p:cNvSpPr txBox="1"/>
          <p:nvPr/>
        </p:nvSpPr>
        <p:spPr>
          <a:xfrm>
            <a:off x="7396391" y="4900082"/>
            <a:ext cx="1158813" cy="515654"/>
          </a:xfrm>
          <a:prstGeom prst="rect">
            <a:avLst/>
          </a:prstGeom>
          <a:noFill/>
        </p:spPr>
        <p:txBody>
          <a:bodyPr wrap="square" rtlCol="0">
            <a:spAutoFit/>
          </a:bodyPr>
          <a:lstStyle/>
          <a:p>
            <a:pPr>
              <a:lnSpc>
                <a:spcPts val="1059"/>
              </a:lnSpc>
            </a:pPr>
            <a:r>
              <a:rPr lang="en-US" sz="1059" dirty="0">
                <a:solidFill>
                  <a:srgbClr val="006600"/>
                </a:solidFill>
                <a:latin typeface="+mn-lt"/>
              </a:rPr>
              <a:t>Changing income needs throughout retirement years</a:t>
            </a:r>
          </a:p>
        </p:txBody>
      </p:sp>
      <p:sp>
        <p:nvSpPr>
          <p:cNvPr id="99" name="TextBox 98">
            <a:extLst>
              <a:ext uri="{FF2B5EF4-FFF2-40B4-BE49-F238E27FC236}">
                <a16:creationId xmlns:a16="http://schemas.microsoft.com/office/drawing/2014/main" id="{6181EE12-FA3A-4BA4-AA32-CE62B7E1EE18}"/>
              </a:ext>
            </a:extLst>
          </p:cNvPr>
          <p:cNvSpPr txBox="1"/>
          <p:nvPr/>
        </p:nvSpPr>
        <p:spPr>
          <a:xfrm>
            <a:off x="2881131" y="2088400"/>
            <a:ext cx="723276" cy="374590"/>
          </a:xfrm>
          <a:prstGeom prst="rect">
            <a:avLst/>
          </a:prstGeom>
          <a:noFill/>
        </p:spPr>
        <p:txBody>
          <a:bodyPr wrap="none" rtlCol="0">
            <a:spAutoFit/>
          </a:bodyPr>
          <a:lstStyle/>
          <a:p>
            <a:pPr>
              <a:lnSpc>
                <a:spcPts val="1059"/>
              </a:lnSpc>
            </a:pPr>
            <a:r>
              <a:rPr lang="en-US" sz="1059" dirty="0">
                <a:solidFill>
                  <a:srgbClr val="006600"/>
                </a:solidFill>
                <a:latin typeface="+mn-lt"/>
              </a:rPr>
              <a:t>Annuitize </a:t>
            </a:r>
            <a:br>
              <a:rPr lang="en-US" sz="1059" dirty="0">
                <a:solidFill>
                  <a:srgbClr val="006600"/>
                </a:solidFill>
                <a:latin typeface="+mn-lt"/>
              </a:rPr>
            </a:br>
            <a:r>
              <a:rPr lang="en-US" sz="1059" dirty="0">
                <a:solidFill>
                  <a:srgbClr val="006600"/>
                </a:solidFill>
                <a:latin typeface="+mn-lt"/>
              </a:rPr>
              <a:t>or not?</a:t>
            </a:r>
          </a:p>
        </p:txBody>
      </p:sp>
      <p:cxnSp>
        <p:nvCxnSpPr>
          <p:cNvPr id="101" name="Straight Connector 100">
            <a:extLst>
              <a:ext uri="{FF2B5EF4-FFF2-40B4-BE49-F238E27FC236}">
                <a16:creationId xmlns:a16="http://schemas.microsoft.com/office/drawing/2014/main" id="{20BB9271-270F-49B1-AFF2-473F0CFDB5A1}"/>
              </a:ext>
            </a:extLst>
          </p:cNvPr>
          <p:cNvCxnSpPr>
            <a:cxnSpLocks/>
            <a:stCxn id="60" idx="1"/>
            <a:endCxn id="82" idx="2"/>
          </p:cNvCxnSpPr>
          <p:nvPr/>
        </p:nvCxnSpPr>
        <p:spPr bwMode="auto">
          <a:xfrm flipV="1">
            <a:off x="2685952" y="2095230"/>
            <a:ext cx="3918" cy="728689"/>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3" name="Straight Connector 102">
            <a:extLst>
              <a:ext uri="{FF2B5EF4-FFF2-40B4-BE49-F238E27FC236}">
                <a16:creationId xmlns:a16="http://schemas.microsoft.com/office/drawing/2014/main" id="{1E7EBBD4-09F3-4A74-B350-BC3D11ADFBF7}"/>
              </a:ext>
            </a:extLst>
          </p:cNvPr>
          <p:cNvCxnSpPr>
            <a:cxnSpLocks/>
            <a:stCxn id="59" idx="2"/>
            <a:endCxn id="83" idx="2"/>
          </p:cNvCxnSpPr>
          <p:nvPr/>
        </p:nvCxnSpPr>
        <p:spPr bwMode="auto">
          <a:xfrm flipH="1" flipV="1">
            <a:off x="2211857" y="3423831"/>
            <a:ext cx="153" cy="642915"/>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Connector 106">
            <a:extLst>
              <a:ext uri="{FF2B5EF4-FFF2-40B4-BE49-F238E27FC236}">
                <a16:creationId xmlns:a16="http://schemas.microsoft.com/office/drawing/2014/main" id="{83A981D9-E625-4DE1-9300-225F02B4AEF7}"/>
              </a:ext>
            </a:extLst>
          </p:cNvPr>
          <p:cNvCxnSpPr>
            <a:cxnSpLocks/>
            <a:stCxn id="56" idx="1"/>
            <a:endCxn id="84" idx="2"/>
          </p:cNvCxnSpPr>
          <p:nvPr/>
        </p:nvCxnSpPr>
        <p:spPr bwMode="auto">
          <a:xfrm flipV="1">
            <a:off x="1668386" y="4259372"/>
            <a:ext cx="1414" cy="780899"/>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1" name="Straight Connector 110">
            <a:extLst>
              <a:ext uri="{FF2B5EF4-FFF2-40B4-BE49-F238E27FC236}">
                <a16:creationId xmlns:a16="http://schemas.microsoft.com/office/drawing/2014/main" id="{5D8B4BC3-3479-4974-803D-7E6CB8773473}"/>
              </a:ext>
            </a:extLst>
          </p:cNvPr>
          <p:cNvCxnSpPr>
            <a:cxnSpLocks/>
            <a:stCxn id="55" idx="1"/>
            <a:endCxn id="85" idx="2"/>
          </p:cNvCxnSpPr>
          <p:nvPr/>
        </p:nvCxnSpPr>
        <p:spPr bwMode="auto">
          <a:xfrm flipV="1">
            <a:off x="1224783" y="5074209"/>
            <a:ext cx="1996" cy="399605"/>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0" name="Straight Connector 129">
            <a:extLst>
              <a:ext uri="{FF2B5EF4-FFF2-40B4-BE49-F238E27FC236}">
                <a16:creationId xmlns:a16="http://schemas.microsoft.com/office/drawing/2014/main" id="{B4E0F556-0AEA-4385-9199-5793D9483E24}"/>
              </a:ext>
            </a:extLst>
          </p:cNvPr>
          <p:cNvCxnSpPr>
            <a:cxnSpLocks/>
            <a:endCxn id="98" idx="2"/>
          </p:cNvCxnSpPr>
          <p:nvPr/>
        </p:nvCxnSpPr>
        <p:spPr bwMode="auto">
          <a:xfrm flipV="1">
            <a:off x="7975798" y="5415736"/>
            <a:ext cx="0" cy="439941"/>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 name="Straight Connector 145">
            <a:extLst>
              <a:ext uri="{FF2B5EF4-FFF2-40B4-BE49-F238E27FC236}">
                <a16:creationId xmlns:a16="http://schemas.microsoft.com/office/drawing/2014/main" id="{4A6C7FA9-5B69-436B-B663-A1051297C081}"/>
              </a:ext>
            </a:extLst>
          </p:cNvPr>
          <p:cNvCxnSpPr>
            <a:cxnSpLocks/>
            <a:stCxn id="172" idx="2"/>
            <a:endCxn id="99" idx="2"/>
          </p:cNvCxnSpPr>
          <p:nvPr/>
        </p:nvCxnSpPr>
        <p:spPr bwMode="auto">
          <a:xfrm flipH="1" flipV="1">
            <a:off x="3242769" y="2462990"/>
            <a:ext cx="3138" cy="668571"/>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5" name="Straight Connector 154">
            <a:extLst>
              <a:ext uri="{FF2B5EF4-FFF2-40B4-BE49-F238E27FC236}">
                <a16:creationId xmlns:a16="http://schemas.microsoft.com/office/drawing/2014/main" id="{7F1D13B4-B144-49FB-9187-D401DD67F858}"/>
              </a:ext>
            </a:extLst>
          </p:cNvPr>
          <p:cNvCxnSpPr>
            <a:cxnSpLocks/>
            <a:stCxn id="63" idx="2"/>
            <a:endCxn id="90" idx="2"/>
          </p:cNvCxnSpPr>
          <p:nvPr/>
        </p:nvCxnSpPr>
        <p:spPr bwMode="auto">
          <a:xfrm flipH="1" flipV="1">
            <a:off x="3693067" y="2775809"/>
            <a:ext cx="9687" cy="795728"/>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9" name="Straight Connector 158">
            <a:extLst>
              <a:ext uri="{FF2B5EF4-FFF2-40B4-BE49-F238E27FC236}">
                <a16:creationId xmlns:a16="http://schemas.microsoft.com/office/drawing/2014/main" id="{E833DBB9-3E53-4885-B3EA-D15E0A6E1228}"/>
              </a:ext>
            </a:extLst>
          </p:cNvPr>
          <p:cNvCxnSpPr>
            <a:cxnSpLocks/>
            <a:stCxn id="65" idx="2"/>
            <a:endCxn id="95" idx="2"/>
          </p:cNvCxnSpPr>
          <p:nvPr/>
        </p:nvCxnSpPr>
        <p:spPr bwMode="auto">
          <a:xfrm flipH="1" flipV="1">
            <a:off x="4134865" y="3224072"/>
            <a:ext cx="2544" cy="902898"/>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2" name="Straight Connector 161">
            <a:extLst>
              <a:ext uri="{FF2B5EF4-FFF2-40B4-BE49-F238E27FC236}">
                <a16:creationId xmlns:a16="http://schemas.microsoft.com/office/drawing/2014/main" id="{64F6C35F-0641-4A92-9989-7FD5247D2D55}"/>
              </a:ext>
            </a:extLst>
          </p:cNvPr>
          <p:cNvCxnSpPr>
            <a:cxnSpLocks/>
            <a:stCxn id="66" idx="1"/>
            <a:endCxn id="91" idx="2"/>
          </p:cNvCxnSpPr>
          <p:nvPr/>
        </p:nvCxnSpPr>
        <p:spPr bwMode="auto">
          <a:xfrm flipH="1" flipV="1">
            <a:off x="4598644" y="3669592"/>
            <a:ext cx="1528" cy="787613"/>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2" name="Isosceles Triangle 171">
            <a:extLst>
              <a:ext uri="{FF2B5EF4-FFF2-40B4-BE49-F238E27FC236}">
                <a16:creationId xmlns:a16="http://schemas.microsoft.com/office/drawing/2014/main" id="{0D39C1FF-565D-4BA0-B26C-36BC36660288}"/>
              </a:ext>
            </a:extLst>
          </p:cNvPr>
          <p:cNvSpPr/>
          <p:nvPr/>
        </p:nvSpPr>
        <p:spPr bwMode="auto">
          <a:xfrm>
            <a:off x="2725881" y="3131561"/>
            <a:ext cx="1613647" cy="3000393"/>
          </a:xfrm>
          <a:custGeom>
            <a:avLst/>
            <a:gdLst>
              <a:gd name="connsiteX0" fmla="*/ 0 w 1828800"/>
              <a:gd name="connsiteY0" fmla="*/ 2895600 h 2895600"/>
              <a:gd name="connsiteX1" fmla="*/ 723894 w 1828800"/>
              <a:gd name="connsiteY1" fmla="*/ 0 h 2895600"/>
              <a:gd name="connsiteX2" fmla="*/ 1828800 w 1828800"/>
              <a:gd name="connsiteY2" fmla="*/ 2895600 h 2895600"/>
              <a:gd name="connsiteX3" fmla="*/ 0 w 1828800"/>
              <a:gd name="connsiteY3" fmla="*/ 2895600 h 2895600"/>
              <a:gd name="connsiteX0" fmla="*/ 0 w 1828800"/>
              <a:gd name="connsiteY0" fmla="*/ 2895600 h 2895600"/>
              <a:gd name="connsiteX1" fmla="*/ 723894 w 1828800"/>
              <a:gd name="connsiteY1" fmla="*/ 0 h 2895600"/>
              <a:gd name="connsiteX2" fmla="*/ 916909 w 1828800"/>
              <a:gd name="connsiteY2" fmla="*/ 389737 h 2895600"/>
              <a:gd name="connsiteX3" fmla="*/ 1828800 w 1828800"/>
              <a:gd name="connsiteY3" fmla="*/ 2895600 h 2895600"/>
              <a:gd name="connsiteX4" fmla="*/ 0 w 1828800"/>
              <a:gd name="connsiteY4" fmla="*/ 2895600 h 2895600"/>
              <a:gd name="connsiteX0" fmla="*/ 0 w 1828800"/>
              <a:gd name="connsiteY0" fmla="*/ 2895600 h 2895600"/>
              <a:gd name="connsiteX1" fmla="*/ 589363 w 1828800"/>
              <a:gd name="connsiteY1" fmla="*/ 389737 h 2895600"/>
              <a:gd name="connsiteX2" fmla="*/ 723894 w 1828800"/>
              <a:gd name="connsiteY2" fmla="*/ 0 h 2895600"/>
              <a:gd name="connsiteX3" fmla="*/ 916909 w 1828800"/>
              <a:gd name="connsiteY3" fmla="*/ 389737 h 2895600"/>
              <a:gd name="connsiteX4" fmla="*/ 1828800 w 1828800"/>
              <a:gd name="connsiteY4" fmla="*/ 2895600 h 2895600"/>
              <a:gd name="connsiteX5" fmla="*/ 0 w 1828800"/>
              <a:gd name="connsiteY5" fmla="*/ 2895600 h 2895600"/>
              <a:gd name="connsiteX0" fmla="*/ 0 w 1828800"/>
              <a:gd name="connsiteY0" fmla="*/ 2911522 h 2911522"/>
              <a:gd name="connsiteX1" fmla="*/ 589363 w 1828800"/>
              <a:gd name="connsiteY1" fmla="*/ 405659 h 2911522"/>
              <a:gd name="connsiteX2" fmla="*/ 723894 w 1828800"/>
              <a:gd name="connsiteY2" fmla="*/ 15922 h 2911522"/>
              <a:gd name="connsiteX3" fmla="*/ 787255 w 1828800"/>
              <a:gd name="connsiteY3" fmla="*/ 105408 h 2911522"/>
              <a:gd name="connsiteX4" fmla="*/ 916909 w 1828800"/>
              <a:gd name="connsiteY4" fmla="*/ 405659 h 2911522"/>
              <a:gd name="connsiteX5" fmla="*/ 1828800 w 1828800"/>
              <a:gd name="connsiteY5" fmla="*/ 2911522 h 2911522"/>
              <a:gd name="connsiteX6" fmla="*/ 0 w 1828800"/>
              <a:gd name="connsiteY6" fmla="*/ 2911522 h 2911522"/>
              <a:gd name="connsiteX0" fmla="*/ 0 w 1828800"/>
              <a:gd name="connsiteY0" fmla="*/ 2956239 h 2956239"/>
              <a:gd name="connsiteX1" fmla="*/ 589363 w 1828800"/>
              <a:gd name="connsiteY1" fmla="*/ 450376 h 2956239"/>
              <a:gd name="connsiteX2" fmla="*/ 589363 w 1828800"/>
              <a:gd name="connsiteY2" fmla="*/ 0 h 2956239"/>
              <a:gd name="connsiteX3" fmla="*/ 723894 w 1828800"/>
              <a:gd name="connsiteY3" fmla="*/ 60639 h 2956239"/>
              <a:gd name="connsiteX4" fmla="*/ 787255 w 1828800"/>
              <a:gd name="connsiteY4" fmla="*/ 150125 h 2956239"/>
              <a:gd name="connsiteX5" fmla="*/ 916909 w 1828800"/>
              <a:gd name="connsiteY5" fmla="*/ 450376 h 2956239"/>
              <a:gd name="connsiteX6" fmla="*/ 1828800 w 1828800"/>
              <a:gd name="connsiteY6" fmla="*/ 2956239 h 2956239"/>
              <a:gd name="connsiteX7" fmla="*/ 0 w 1828800"/>
              <a:gd name="connsiteY7" fmla="*/ 2956239 h 2956239"/>
              <a:gd name="connsiteX0" fmla="*/ 0 w 1828800"/>
              <a:gd name="connsiteY0" fmla="*/ 2956239 h 2956239"/>
              <a:gd name="connsiteX1" fmla="*/ 480181 w 1828800"/>
              <a:gd name="connsiteY1" fmla="*/ 443553 h 2956239"/>
              <a:gd name="connsiteX2" fmla="*/ 589363 w 1828800"/>
              <a:gd name="connsiteY2" fmla="*/ 0 h 2956239"/>
              <a:gd name="connsiteX3" fmla="*/ 723894 w 1828800"/>
              <a:gd name="connsiteY3" fmla="*/ 60639 h 2956239"/>
              <a:gd name="connsiteX4" fmla="*/ 787255 w 1828800"/>
              <a:gd name="connsiteY4" fmla="*/ 150125 h 2956239"/>
              <a:gd name="connsiteX5" fmla="*/ 916909 w 1828800"/>
              <a:gd name="connsiteY5" fmla="*/ 450376 h 2956239"/>
              <a:gd name="connsiteX6" fmla="*/ 1828800 w 1828800"/>
              <a:gd name="connsiteY6" fmla="*/ 2956239 h 2956239"/>
              <a:gd name="connsiteX7" fmla="*/ 0 w 1828800"/>
              <a:gd name="connsiteY7" fmla="*/ 2956239 h 295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2956239">
                <a:moveTo>
                  <a:pt x="0" y="2956239"/>
                </a:moveTo>
                <a:cubicBezTo>
                  <a:pt x="203278" y="2120951"/>
                  <a:pt x="276903" y="1278841"/>
                  <a:pt x="480181" y="443553"/>
                </a:cubicBezTo>
                <a:cubicBezTo>
                  <a:pt x="498378" y="379864"/>
                  <a:pt x="571166" y="63689"/>
                  <a:pt x="589363" y="0"/>
                </a:cubicBezTo>
                <a:lnTo>
                  <a:pt x="723894" y="60639"/>
                </a:lnTo>
                <a:cubicBezTo>
                  <a:pt x="752327" y="11735"/>
                  <a:pt x="755086" y="85169"/>
                  <a:pt x="787255" y="150125"/>
                </a:cubicBezTo>
                <a:cubicBezTo>
                  <a:pt x="819424" y="215081"/>
                  <a:pt x="738769" y="-16172"/>
                  <a:pt x="916909" y="450376"/>
                </a:cubicBezTo>
                <a:lnTo>
                  <a:pt x="1828800" y="2956239"/>
                </a:lnTo>
                <a:lnTo>
                  <a:pt x="0" y="2956239"/>
                </a:lnTo>
                <a:close/>
              </a:path>
            </a:pathLst>
          </a:custGeom>
          <a:solidFill>
            <a:srgbClr val="0066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a:latin typeface="Gotham C2 Text" charset="0"/>
              <a:ea typeface="ＭＳ Ｐゴシック" charset="0"/>
            </a:endParaRPr>
          </a:p>
        </p:txBody>
      </p:sp>
      <p:sp>
        <p:nvSpPr>
          <p:cNvPr id="60" name="Isosceles Triangle 59">
            <a:extLst>
              <a:ext uri="{FF2B5EF4-FFF2-40B4-BE49-F238E27FC236}">
                <a16:creationId xmlns:a16="http://schemas.microsoft.com/office/drawing/2014/main" id="{790F2A65-0FA9-4CFA-A99F-6AFDB069612B}"/>
              </a:ext>
            </a:extLst>
          </p:cNvPr>
          <p:cNvSpPr/>
          <p:nvPr/>
        </p:nvSpPr>
        <p:spPr bwMode="auto">
          <a:xfrm>
            <a:off x="1737987" y="2823919"/>
            <a:ext cx="2245019" cy="3308035"/>
          </a:xfrm>
          <a:custGeom>
            <a:avLst/>
            <a:gdLst>
              <a:gd name="connsiteX0" fmla="*/ 0 w 2544355"/>
              <a:gd name="connsiteY0" fmla="*/ 2753404 h 2753404"/>
              <a:gd name="connsiteX1" fmla="*/ 1204014 w 2544355"/>
              <a:gd name="connsiteY1" fmla="*/ 0 h 2753404"/>
              <a:gd name="connsiteX2" fmla="*/ 2544355 w 2544355"/>
              <a:gd name="connsiteY2" fmla="*/ 2753404 h 2753404"/>
              <a:gd name="connsiteX3" fmla="*/ 0 w 2544355"/>
              <a:gd name="connsiteY3" fmla="*/ 2753404 h 2753404"/>
              <a:gd name="connsiteX0" fmla="*/ 0 w 2544355"/>
              <a:gd name="connsiteY0" fmla="*/ 2753404 h 2753404"/>
              <a:gd name="connsiteX1" fmla="*/ 1204014 w 2544355"/>
              <a:gd name="connsiteY1" fmla="*/ 0 h 2753404"/>
              <a:gd name="connsiteX2" fmla="*/ 1333663 w 2544355"/>
              <a:gd name="connsiteY2" fmla="*/ 117414 h 2753404"/>
              <a:gd name="connsiteX3" fmla="*/ 2544355 w 2544355"/>
              <a:gd name="connsiteY3" fmla="*/ 2753404 h 2753404"/>
              <a:gd name="connsiteX4" fmla="*/ 0 w 2544355"/>
              <a:gd name="connsiteY4" fmla="*/ 2753404 h 2753404"/>
              <a:gd name="connsiteX0" fmla="*/ 0 w 2544355"/>
              <a:gd name="connsiteY0" fmla="*/ 2767051 h 2767051"/>
              <a:gd name="connsiteX1" fmla="*/ 1074360 w 2544355"/>
              <a:gd name="connsiteY1" fmla="*/ 0 h 2767051"/>
              <a:gd name="connsiteX2" fmla="*/ 1333663 w 2544355"/>
              <a:gd name="connsiteY2" fmla="*/ 131061 h 2767051"/>
              <a:gd name="connsiteX3" fmla="*/ 2544355 w 2544355"/>
              <a:gd name="connsiteY3" fmla="*/ 2767051 h 2767051"/>
              <a:gd name="connsiteX4" fmla="*/ 0 w 2544355"/>
              <a:gd name="connsiteY4" fmla="*/ 2767051 h 276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355" h="2767051">
                <a:moveTo>
                  <a:pt x="0" y="2767051"/>
                </a:moveTo>
                <a:lnTo>
                  <a:pt x="1074360" y="0"/>
                </a:lnTo>
                <a:cubicBezTo>
                  <a:pt x="1110752" y="80081"/>
                  <a:pt x="1297271" y="50980"/>
                  <a:pt x="1333663" y="131061"/>
                </a:cubicBezTo>
                <a:lnTo>
                  <a:pt x="2544355" y="2767051"/>
                </a:lnTo>
                <a:lnTo>
                  <a:pt x="0" y="2767051"/>
                </a:lnTo>
                <a:close/>
              </a:path>
            </a:pathLst>
          </a:custGeom>
          <a:solidFill>
            <a:srgbClr val="1B7FBA"/>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56" name="Isosceles Triangle 55">
            <a:extLst>
              <a:ext uri="{FF2B5EF4-FFF2-40B4-BE49-F238E27FC236}">
                <a16:creationId xmlns:a16="http://schemas.microsoft.com/office/drawing/2014/main" id="{83666671-4693-4FBF-BBA9-97280BF146F7}"/>
              </a:ext>
            </a:extLst>
          </p:cNvPr>
          <p:cNvSpPr/>
          <p:nvPr/>
        </p:nvSpPr>
        <p:spPr bwMode="auto">
          <a:xfrm>
            <a:off x="1190347" y="5040271"/>
            <a:ext cx="1204583" cy="1091136"/>
          </a:xfrm>
          <a:custGeom>
            <a:avLst/>
            <a:gdLst>
              <a:gd name="connsiteX0" fmla="*/ 0 w 1365194"/>
              <a:gd name="connsiteY0" fmla="*/ 1193038 h 1193038"/>
              <a:gd name="connsiteX1" fmla="*/ 633204 w 1365194"/>
              <a:gd name="connsiteY1" fmla="*/ 0 h 1193038"/>
              <a:gd name="connsiteX2" fmla="*/ 1365194 w 1365194"/>
              <a:gd name="connsiteY2" fmla="*/ 1193038 h 1193038"/>
              <a:gd name="connsiteX3" fmla="*/ 0 w 1365194"/>
              <a:gd name="connsiteY3" fmla="*/ 1193038 h 1193038"/>
              <a:gd name="connsiteX0" fmla="*/ 0 w 1365194"/>
              <a:gd name="connsiteY0" fmla="*/ 1236621 h 1236621"/>
              <a:gd name="connsiteX1" fmla="*/ 541778 w 1365194"/>
              <a:gd name="connsiteY1" fmla="*/ 0 h 1236621"/>
              <a:gd name="connsiteX2" fmla="*/ 633204 w 1365194"/>
              <a:gd name="connsiteY2" fmla="*/ 43583 h 1236621"/>
              <a:gd name="connsiteX3" fmla="*/ 1365194 w 1365194"/>
              <a:gd name="connsiteY3" fmla="*/ 1236621 h 1236621"/>
              <a:gd name="connsiteX4" fmla="*/ 0 w 1365194"/>
              <a:gd name="connsiteY4" fmla="*/ 1236621 h 1236621"/>
              <a:gd name="connsiteX0" fmla="*/ 0 w 1365194"/>
              <a:gd name="connsiteY0" fmla="*/ 1236621 h 1236621"/>
              <a:gd name="connsiteX1" fmla="*/ 541778 w 1365194"/>
              <a:gd name="connsiteY1" fmla="*/ 0 h 1236621"/>
              <a:gd name="connsiteX2" fmla="*/ 633204 w 1365194"/>
              <a:gd name="connsiteY2" fmla="*/ 43583 h 1236621"/>
              <a:gd name="connsiteX3" fmla="*/ 766966 w 1365194"/>
              <a:gd name="connsiteY3" fmla="*/ 177422 h 1236621"/>
              <a:gd name="connsiteX4" fmla="*/ 1365194 w 1365194"/>
              <a:gd name="connsiteY4" fmla="*/ 1236621 h 1236621"/>
              <a:gd name="connsiteX5" fmla="*/ 0 w 1365194"/>
              <a:gd name="connsiteY5" fmla="*/ 1236621 h 123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194" h="1236621">
                <a:moveTo>
                  <a:pt x="0" y="1236621"/>
                </a:moveTo>
                <a:cubicBezTo>
                  <a:pt x="191966" y="869907"/>
                  <a:pt x="349812" y="366714"/>
                  <a:pt x="541778" y="0"/>
                </a:cubicBezTo>
                <a:lnTo>
                  <a:pt x="633204" y="43583"/>
                </a:lnTo>
                <a:cubicBezTo>
                  <a:pt x="668693" y="95020"/>
                  <a:pt x="731477" y="125985"/>
                  <a:pt x="766966" y="177422"/>
                </a:cubicBezTo>
                <a:lnTo>
                  <a:pt x="1365194" y="1236621"/>
                </a:lnTo>
                <a:lnTo>
                  <a:pt x="0" y="1236621"/>
                </a:lnTo>
                <a:close/>
              </a:path>
            </a:pathLst>
          </a:custGeom>
          <a:solidFill>
            <a:srgbClr val="1B7FBA">
              <a:alpha val="5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sp>
        <p:nvSpPr>
          <p:cNvPr id="59" name="Isosceles Triangle 58">
            <a:extLst>
              <a:ext uri="{FF2B5EF4-FFF2-40B4-BE49-F238E27FC236}">
                <a16:creationId xmlns:a16="http://schemas.microsoft.com/office/drawing/2014/main" id="{BDD8A5A7-74B1-4D01-B21D-D16642D3A847}"/>
              </a:ext>
            </a:extLst>
          </p:cNvPr>
          <p:cNvSpPr/>
          <p:nvPr/>
        </p:nvSpPr>
        <p:spPr bwMode="auto">
          <a:xfrm>
            <a:off x="1567615" y="4066746"/>
            <a:ext cx="1197109" cy="2065207"/>
          </a:xfrm>
          <a:custGeom>
            <a:avLst/>
            <a:gdLst>
              <a:gd name="connsiteX0" fmla="*/ 0 w 1356723"/>
              <a:gd name="connsiteY0" fmla="*/ 2333744 h 2333744"/>
              <a:gd name="connsiteX1" fmla="*/ 784905 w 1356723"/>
              <a:gd name="connsiteY1" fmla="*/ 0 h 2333744"/>
              <a:gd name="connsiteX2" fmla="*/ 1356723 w 1356723"/>
              <a:gd name="connsiteY2" fmla="*/ 2333744 h 2333744"/>
              <a:gd name="connsiteX3" fmla="*/ 0 w 1356723"/>
              <a:gd name="connsiteY3" fmla="*/ 2333744 h 2333744"/>
              <a:gd name="connsiteX0" fmla="*/ 0 w 1356723"/>
              <a:gd name="connsiteY0" fmla="*/ 2333744 h 2333744"/>
              <a:gd name="connsiteX1" fmla="*/ 784905 w 1356723"/>
              <a:gd name="connsiteY1" fmla="*/ 0 h 2333744"/>
              <a:gd name="connsiteX2" fmla="*/ 878483 w 1356723"/>
              <a:gd name="connsiteY2" fmla="*/ 270815 h 2333744"/>
              <a:gd name="connsiteX3" fmla="*/ 1356723 w 1356723"/>
              <a:gd name="connsiteY3" fmla="*/ 2333744 h 2333744"/>
              <a:gd name="connsiteX4" fmla="*/ 0 w 1356723"/>
              <a:gd name="connsiteY4" fmla="*/ 2333744 h 2333744"/>
              <a:gd name="connsiteX0" fmla="*/ 0 w 1356723"/>
              <a:gd name="connsiteY0" fmla="*/ 2333744 h 2333744"/>
              <a:gd name="connsiteX1" fmla="*/ 591880 w 1356723"/>
              <a:gd name="connsiteY1" fmla="*/ 448235 h 2333744"/>
              <a:gd name="connsiteX2" fmla="*/ 784905 w 1356723"/>
              <a:gd name="connsiteY2" fmla="*/ 0 h 2333744"/>
              <a:gd name="connsiteX3" fmla="*/ 878483 w 1356723"/>
              <a:gd name="connsiteY3" fmla="*/ 270815 h 2333744"/>
              <a:gd name="connsiteX4" fmla="*/ 1356723 w 1356723"/>
              <a:gd name="connsiteY4" fmla="*/ 2333744 h 2333744"/>
              <a:gd name="connsiteX5" fmla="*/ 0 w 1356723"/>
              <a:gd name="connsiteY5" fmla="*/ 2333744 h 2333744"/>
              <a:gd name="connsiteX0" fmla="*/ 0 w 1356723"/>
              <a:gd name="connsiteY0" fmla="*/ 2340568 h 2340568"/>
              <a:gd name="connsiteX1" fmla="*/ 591880 w 1356723"/>
              <a:gd name="connsiteY1" fmla="*/ 455059 h 2340568"/>
              <a:gd name="connsiteX2" fmla="*/ 730314 w 1356723"/>
              <a:gd name="connsiteY2" fmla="*/ 0 h 2340568"/>
              <a:gd name="connsiteX3" fmla="*/ 878483 w 1356723"/>
              <a:gd name="connsiteY3" fmla="*/ 277639 h 2340568"/>
              <a:gd name="connsiteX4" fmla="*/ 1356723 w 1356723"/>
              <a:gd name="connsiteY4" fmla="*/ 2340568 h 2340568"/>
              <a:gd name="connsiteX5" fmla="*/ 0 w 1356723"/>
              <a:gd name="connsiteY5" fmla="*/ 2340568 h 234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723" h="2340568">
                <a:moveTo>
                  <a:pt x="0" y="2340568"/>
                </a:moveTo>
                <a:cubicBezTo>
                  <a:pt x="201842" y="1723438"/>
                  <a:pt x="390038" y="1072189"/>
                  <a:pt x="591880" y="455059"/>
                </a:cubicBezTo>
                <a:lnTo>
                  <a:pt x="730314" y="0"/>
                </a:lnTo>
                <a:cubicBezTo>
                  <a:pt x="759232" y="113018"/>
                  <a:pt x="849565" y="164621"/>
                  <a:pt x="878483" y="277639"/>
                </a:cubicBezTo>
                <a:lnTo>
                  <a:pt x="1356723" y="2340568"/>
                </a:lnTo>
                <a:lnTo>
                  <a:pt x="0" y="2340568"/>
                </a:lnTo>
                <a:close/>
              </a:path>
            </a:pathLst>
          </a:custGeom>
          <a:solidFill>
            <a:srgbClr val="002060">
              <a:alpha val="5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0682" tIns="40341" rIns="80682" bIns="40341" numCol="1" spcCol="0" rtlCol="0" fromWordArt="0" anchor="t" anchorCtr="0" forceAA="0" compatLnSpc="1">
            <a:prstTxWarp prst="textNoShape">
              <a:avLst/>
            </a:prstTxWarp>
            <a:noAutofit/>
          </a:bodyPr>
          <a:lstStyle/>
          <a:p>
            <a:pPr algn="l" defTabSz="899320"/>
            <a:endParaRPr lang="en-US" sz="1557" dirty="0">
              <a:latin typeface="Gotham C2 Text" charset="0"/>
              <a:ea typeface="ＭＳ Ｐゴシック" charset="0"/>
            </a:endParaRPr>
          </a:p>
        </p:txBody>
      </p:sp>
      <p:cxnSp>
        <p:nvCxnSpPr>
          <p:cNvPr id="181" name="Straight Connector 180">
            <a:extLst>
              <a:ext uri="{FF2B5EF4-FFF2-40B4-BE49-F238E27FC236}">
                <a16:creationId xmlns:a16="http://schemas.microsoft.com/office/drawing/2014/main" id="{C5836F4D-808B-42E2-90AC-C68A5F24846D}"/>
              </a:ext>
            </a:extLst>
          </p:cNvPr>
          <p:cNvCxnSpPr>
            <a:cxnSpLocks/>
            <a:stCxn id="72" idx="2"/>
            <a:endCxn id="94" idx="2"/>
          </p:cNvCxnSpPr>
          <p:nvPr/>
        </p:nvCxnSpPr>
        <p:spPr bwMode="auto">
          <a:xfrm flipH="1" flipV="1">
            <a:off x="5581159" y="4203225"/>
            <a:ext cx="1303" cy="677620"/>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4" name="Straight Connector 183">
            <a:extLst>
              <a:ext uri="{FF2B5EF4-FFF2-40B4-BE49-F238E27FC236}">
                <a16:creationId xmlns:a16="http://schemas.microsoft.com/office/drawing/2014/main" id="{1B3A576E-95E7-4D68-8388-799B1B9AC45D}"/>
              </a:ext>
            </a:extLst>
          </p:cNvPr>
          <p:cNvCxnSpPr>
            <a:cxnSpLocks/>
            <a:stCxn id="75" idx="2"/>
            <a:endCxn id="97" idx="2"/>
          </p:cNvCxnSpPr>
          <p:nvPr/>
        </p:nvCxnSpPr>
        <p:spPr bwMode="auto">
          <a:xfrm flipV="1">
            <a:off x="6969604" y="5222507"/>
            <a:ext cx="1271" cy="193715"/>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9" name="Straight Connector 188">
            <a:extLst>
              <a:ext uri="{FF2B5EF4-FFF2-40B4-BE49-F238E27FC236}">
                <a16:creationId xmlns:a16="http://schemas.microsoft.com/office/drawing/2014/main" id="{CE51C2B2-5CEC-446B-8878-65DC2136BD73}"/>
              </a:ext>
            </a:extLst>
          </p:cNvPr>
          <p:cNvCxnSpPr>
            <a:cxnSpLocks/>
            <a:stCxn id="74" idx="1"/>
            <a:endCxn id="92" idx="2"/>
          </p:cNvCxnSpPr>
          <p:nvPr/>
        </p:nvCxnSpPr>
        <p:spPr bwMode="auto">
          <a:xfrm flipH="1" flipV="1">
            <a:off x="6472382" y="4902493"/>
            <a:ext cx="2277" cy="310652"/>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7" name="Isosceles Triangle 196">
            <a:extLst>
              <a:ext uri="{FF2B5EF4-FFF2-40B4-BE49-F238E27FC236}">
                <a16:creationId xmlns:a16="http://schemas.microsoft.com/office/drawing/2014/main" id="{0445A340-44FA-49B9-B723-ED270705E7C5}"/>
              </a:ext>
            </a:extLst>
          </p:cNvPr>
          <p:cNvSpPr/>
          <p:nvPr/>
        </p:nvSpPr>
        <p:spPr bwMode="auto">
          <a:xfrm>
            <a:off x="5221983" y="4988543"/>
            <a:ext cx="1543615" cy="1147563"/>
          </a:xfrm>
          <a:custGeom>
            <a:avLst/>
            <a:gdLst>
              <a:gd name="connsiteX0" fmla="*/ 0 w 1749430"/>
              <a:gd name="connsiteY0" fmla="*/ 1265238 h 1265238"/>
              <a:gd name="connsiteX1" fmla="*/ 1011118 w 1749430"/>
              <a:gd name="connsiteY1" fmla="*/ 0 h 1265238"/>
              <a:gd name="connsiteX2" fmla="*/ 1749430 w 1749430"/>
              <a:gd name="connsiteY2" fmla="*/ 1265238 h 1265238"/>
              <a:gd name="connsiteX3" fmla="*/ 0 w 1749430"/>
              <a:gd name="connsiteY3" fmla="*/ 1265238 h 1265238"/>
              <a:gd name="connsiteX0" fmla="*/ 0 w 1749430"/>
              <a:gd name="connsiteY0" fmla="*/ 1296901 h 1296901"/>
              <a:gd name="connsiteX1" fmla="*/ 1011118 w 1749430"/>
              <a:gd name="connsiteY1" fmla="*/ 31663 h 1296901"/>
              <a:gd name="connsiteX2" fmla="*/ 1092152 w 1749430"/>
              <a:gd name="connsiteY2" fmla="*/ 3153 h 1296901"/>
              <a:gd name="connsiteX3" fmla="*/ 1749430 w 1749430"/>
              <a:gd name="connsiteY3" fmla="*/ 1296901 h 1296901"/>
              <a:gd name="connsiteX4" fmla="*/ 0 w 1749430"/>
              <a:gd name="connsiteY4" fmla="*/ 1296901 h 1296901"/>
              <a:gd name="connsiteX0" fmla="*/ 0 w 1749430"/>
              <a:gd name="connsiteY0" fmla="*/ 1300571 h 1300571"/>
              <a:gd name="connsiteX1" fmla="*/ 928379 w 1749430"/>
              <a:gd name="connsiteY1" fmla="*/ 0 h 1300571"/>
              <a:gd name="connsiteX2" fmla="*/ 1011118 w 1749430"/>
              <a:gd name="connsiteY2" fmla="*/ 35333 h 1300571"/>
              <a:gd name="connsiteX3" fmla="*/ 1092152 w 1749430"/>
              <a:gd name="connsiteY3" fmla="*/ 6823 h 1300571"/>
              <a:gd name="connsiteX4" fmla="*/ 1749430 w 1749430"/>
              <a:gd name="connsiteY4" fmla="*/ 1300571 h 1300571"/>
              <a:gd name="connsiteX5" fmla="*/ 0 w 1749430"/>
              <a:gd name="connsiteY5" fmla="*/ 1300571 h 13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9430" h="1300571">
                <a:moveTo>
                  <a:pt x="0" y="1300571"/>
                </a:moveTo>
                <a:cubicBezTo>
                  <a:pt x="311734" y="910265"/>
                  <a:pt x="616645" y="390306"/>
                  <a:pt x="928379" y="0"/>
                </a:cubicBezTo>
                <a:lnTo>
                  <a:pt x="1011118" y="35333"/>
                </a:lnTo>
                <a:cubicBezTo>
                  <a:pt x="1022207" y="53125"/>
                  <a:pt x="1081063" y="-10969"/>
                  <a:pt x="1092152" y="6823"/>
                </a:cubicBezTo>
                <a:lnTo>
                  <a:pt x="1749430" y="1300571"/>
                </a:lnTo>
                <a:lnTo>
                  <a:pt x="0" y="1300571"/>
                </a:lnTo>
                <a:close/>
              </a:path>
            </a:pathLst>
          </a:custGeom>
          <a:solidFill>
            <a:srgbClr val="006600">
              <a:alpha val="4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0682" tIns="40341" rIns="80682" bIns="40341" numCol="1" rtlCol="0" anchor="t" anchorCtr="0" compatLnSpc="1">
            <a:prstTxWarp prst="textNoShape">
              <a:avLst/>
            </a:prstTxWarp>
          </a:bodyPr>
          <a:lstStyle/>
          <a:p>
            <a:pPr algn="l" defTabSz="899320"/>
            <a:endParaRPr lang="en-US" dirty="0">
              <a:latin typeface="Gotham C2 Text" charset="0"/>
              <a:ea typeface="ＭＳ Ｐゴシック" charset="0"/>
              <a:cs typeface="ＭＳ Ｐゴシック" charset="0"/>
            </a:endParaRPr>
          </a:p>
        </p:txBody>
      </p:sp>
      <p:cxnSp>
        <p:nvCxnSpPr>
          <p:cNvPr id="218" name="Straight Connector 217">
            <a:extLst>
              <a:ext uri="{FF2B5EF4-FFF2-40B4-BE49-F238E27FC236}">
                <a16:creationId xmlns:a16="http://schemas.microsoft.com/office/drawing/2014/main" id="{F22AF64B-5929-4D5F-9768-0FD9CB7101AA}"/>
              </a:ext>
            </a:extLst>
          </p:cNvPr>
          <p:cNvCxnSpPr>
            <a:cxnSpLocks/>
            <a:stCxn id="71" idx="1"/>
            <a:endCxn id="96" idx="2"/>
          </p:cNvCxnSpPr>
          <p:nvPr/>
        </p:nvCxnSpPr>
        <p:spPr bwMode="auto">
          <a:xfrm flipV="1">
            <a:off x="5150024" y="4012093"/>
            <a:ext cx="1449" cy="899996"/>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2" name="Straight Connector 221">
            <a:extLst>
              <a:ext uri="{FF2B5EF4-FFF2-40B4-BE49-F238E27FC236}">
                <a16:creationId xmlns:a16="http://schemas.microsoft.com/office/drawing/2014/main" id="{C81F39CF-9C37-4A96-803E-708B0E606C46}"/>
              </a:ext>
            </a:extLst>
          </p:cNvPr>
          <p:cNvCxnSpPr>
            <a:cxnSpLocks/>
            <a:stCxn id="197" idx="1"/>
            <a:endCxn id="93" idx="2"/>
          </p:cNvCxnSpPr>
          <p:nvPr/>
        </p:nvCxnSpPr>
        <p:spPr bwMode="auto">
          <a:xfrm flipV="1">
            <a:off x="6041141" y="4543600"/>
            <a:ext cx="2139" cy="444943"/>
          </a:xfrm>
          <a:prstGeom prst="line">
            <a:avLst/>
          </a:prstGeom>
          <a:solidFill>
            <a:schemeClr val="accent1"/>
          </a:solidFill>
          <a:ln w="9525"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 name="Isosceles Triangle 54">
            <a:extLst>
              <a:ext uri="{FF2B5EF4-FFF2-40B4-BE49-F238E27FC236}">
                <a16:creationId xmlns:a16="http://schemas.microsoft.com/office/drawing/2014/main" id="{C36C5206-64A7-48D6-859E-61ABF152EBC3}"/>
              </a:ext>
            </a:extLst>
          </p:cNvPr>
          <p:cNvSpPr/>
          <p:nvPr/>
        </p:nvSpPr>
        <p:spPr bwMode="auto">
          <a:xfrm>
            <a:off x="943143" y="5380649"/>
            <a:ext cx="1056335" cy="750758"/>
          </a:xfrm>
          <a:custGeom>
            <a:avLst/>
            <a:gdLst>
              <a:gd name="connsiteX0" fmla="*/ 0 w 1197180"/>
              <a:gd name="connsiteY0" fmla="*/ 745272 h 745272"/>
              <a:gd name="connsiteX1" fmla="*/ 319192 w 1197180"/>
              <a:gd name="connsiteY1" fmla="*/ 0 h 745272"/>
              <a:gd name="connsiteX2" fmla="*/ 1197180 w 1197180"/>
              <a:gd name="connsiteY2" fmla="*/ 745272 h 745272"/>
              <a:gd name="connsiteX3" fmla="*/ 0 w 1197180"/>
              <a:gd name="connsiteY3" fmla="*/ 745272 h 745272"/>
              <a:gd name="connsiteX0" fmla="*/ 0 w 1197180"/>
              <a:gd name="connsiteY0" fmla="*/ 850859 h 850859"/>
              <a:gd name="connsiteX1" fmla="*/ 319192 w 1197180"/>
              <a:gd name="connsiteY1" fmla="*/ 105587 h 850859"/>
              <a:gd name="connsiteX2" fmla="*/ 502872 w 1197180"/>
              <a:gd name="connsiteY2" fmla="*/ 3199 h 850859"/>
              <a:gd name="connsiteX3" fmla="*/ 1197180 w 1197180"/>
              <a:gd name="connsiteY3" fmla="*/ 850859 h 850859"/>
              <a:gd name="connsiteX4" fmla="*/ 0 w 1197180"/>
              <a:gd name="connsiteY4" fmla="*/ 850859 h 850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180" h="850859">
                <a:moveTo>
                  <a:pt x="0" y="850859"/>
                </a:moveTo>
                <a:lnTo>
                  <a:pt x="319192" y="105587"/>
                </a:lnTo>
                <a:cubicBezTo>
                  <a:pt x="353123" y="132873"/>
                  <a:pt x="468941" y="-24087"/>
                  <a:pt x="502872" y="3199"/>
                </a:cubicBezTo>
                <a:lnTo>
                  <a:pt x="1197180" y="850859"/>
                </a:lnTo>
                <a:lnTo>
                  <a:pt x="0" y="850859"/>
                </a:lnTo>
                <a:close/>
              </a:path>
            </a:pathLst>
          </a:cu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
        <p:nvSpPr>
          <p:cNvPr id="3" name="Rectangle 2">
            <a:extLst>
              <a:ext uri="{FF2B5EF4-FFF2-40B4-BE49-F238E27FC236}">
                <a16:creationId xmlns:a16="http://schemas.microsoft.com/office/drawing/2014/main" id="{DA01F253-5638-47DF-81FA-E008D58A433D}"/>
              </a:ext>
            </a:extLst>
          </p:cNvPr>
          <p:cNvSpPr/>
          <p:nvPr/>
        </p:nvSpPr>
        <p:spPr bwMode="auto">
          <a:xfrm>
            <a:off x="938493" y="6099979"/>
            <a:ext cx="7541183" cy="114401"/>
          </a:xfrm>
          <a:prstGeom prst="rect">
            <a:avLst/>
          </a:prstGeom>
          <a:solidFill>
            <a:srgbClr val="FFFFFF"/>
          </a:solidFill>
          <a:ln w="9525" cap="flat" cmpd="sng" algn="ctr">
            <a:no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algn="l" defTabSz="899320"/>
            <a:endParaRPr lang="en-US">
              <a:latin typeface="Gotham C2 Text" charset="0"/>
              <a:ea typeface="ＭＳ Ｐゴシック" charset="0"/>
              <a:cs typeface="ＭＳ Ｐゴシック" charset="0"/>
            </a:endParaRPr>
          </a:p>
        </p:txBody>
      </p:sp>
    </p:spTree>
    <p:extLst>
      <p:ext uri="{BB962C8B-B14F-4D97-AF65-F5344CB8AC3E}">
        <p14:creationId xmlns:p14="http://schemas.microsoft.com/office/powerpoint/2010/main" val="50485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2431576200"/>
              </p:ext>
            </p:extLst>
          </p:nvPr>
        </p:nvGraphicFramePr>
        <p:xfrm>
          <a:off x="513117" y="2240693"/>
          <a:ext cx="8130923" cy="333148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45638" y="2733072"/>
            <a:ext cx="857159" cy="480131"/>
          </a:xfrm>
          <a:prstGeom prst="rect">
            <a:avLst/>
          </a:prstGeom>
          <a:noFill/>
        </p:spPr>
        <p:txBody>
          <a:bodyPr wrap="square" lIns="45720" rIns="0" rtlCol="0" anchor="b">
            <a:spAutoFit/>
          </a:bodyPr>
          <a:lstStyle/>
          <a:p>
            <a:pPr algn="l">
              <a:lnSpc>
                <a:spcPct val="90000"/>
              </a:lnSpc>
            </a:pPr>
            <a:r>
              <a:rPr lang="en-US" sz="1400" dirty="0">
                <a:solidFill>
                  <a:srgbClr val="000000"/>
                </a:solidFill>
                <a:latin typeface="+mj-lt"/>
              </a:rPr>
              <a:t>will live to age 65</a:t>
            </a:r>
          </a:p>
        </p:txBody>
      </p:sp>
      <p:sp>
        <p:nvSpPr>
          <p:cNvPr id="13" name="TextBox 12"/>
          <p:cNvSpPr txBox="1"/>
          <p:nvPr/>
        </p:nvSpPr>
        <p:spPr>
          <a:xfrm>
            <a:off x="1620990" y="2927322"/>
            <a:ext cx="859536" cy="480131"/>
          </a:xfrm>
          <a:prstGeom prst="rect">
            <a:avLst/>
          </a:prstGeom>
          <a:noFill/>
        </p:spPr>
        <p:txBody>
          <a:bodyPr wrap="square" lIns="45720" rIns="0" rtlCol="0" anchor="b">
            <a:spAutoFit/>
          </a:bodyPr>
          <a:lstStyle>
            <a:defPPr>
              <a:defRPr lang="en-US"/>
            </a:defPPr>
            <a:lvl1pPr algn="l">
              <a:lnSpc>
                <a:spcPct val="90000"/>
              </a:lnSpc>
              <a:defRPr sz="1400">
                <a:solidFill>
                  <a:srgbClr val="000000"/>
                </a:solidFill>
                <a:latin typeface="+mj-lt"/>
              </a:defRPr>
            </a:lvl1pPr>
          </a:lstStyle>
          <a:p>
            <a:r>
              <a:rPr lang="en-US" dirty="0"/>
              <a:t>will live to age 70</a:t>
            </a:r>
          </a:p>
        </p:txBody>
      </p:sp>
      <p:sp>
        <p:nvSpPr>
          <p:cNvPr id="14" name="TextBox 13"/>
          <p:cNvSpPr txBox="1"/>
          <p:nvPr/>
        </p:nvSpPr>
        <p:spPr>
          <a:xfrm>
            <a:off x="2598719" y="3125624"/>
            <a:ext cx="859536" cy="480131"/>
          </a:xfrm>
          <a:prstGeom prst="rect">
            <a:avLst/>
          </a:prstGeom>
          <a:noFill/>
        </p:spPr>
        <p:txBody>
          <a:bodyPr wrap="square" lIns="45720" rIns="0" rtlCol="0" anchor="b">
            <a:spAutoFit/>
          </a:bodyPr>
          <a:lstStyle/>
          <a:p>
            <a:pPr algn="l">
              <a:lnSpc>
                <a:spcPct val="90000"/>
              </a:lnSpc>
            </a:pPr>
            <a:r>
              <a:rPr lang="en-US" sz="1400" dirty="0">
                <a:solidFill>
                  <a:srgbClr val="000000"/>
                </a:solidFill>
                <a:latin typeface="+mj-lt"/>
              </a:rPr>
              <a:t>will live to age 75</a:t>
            </a:r>
          </a:p>
        </p:txBody>
      </p:sp>
      <p:sp>
        <p:nvSpPr>
          <p:cNvPr id="15" name="TextBox 14"/>
          <p:cNvSpPr txBox="1"/>
          <p:nvPr/>
        </p:nvSpPr>
        <p:spPr>
          <a:xfrm>
            <a:off x="3576448" y="3359150"/>
            <a:ext cx="859536" cy="480131"/>
          </a:xfrm>
          <a:prstGeom prst="rect">
            <a:avLst/>
          </a:prstGeom>
          <a:noFill/>
        </p:spPr>
        <p:txBody>
          <a:bodyPr wrap="square" lIns="45720" rIns="0" rtlCol="0" anchor="b">
            <a:spAutoFit/>
          </a:bodyPr>
          <a:lstStyle/>
          <a:p>
            <a:pPr algn="l">
              <a:lnSpc>
                <a:spcPct val="90000"/>
              </a:lnSpc>
            </a:pPr>
            <a:r>
              <a:rPr lang="en-US" sz="1400" dirty="0">
                <a:solidFill>
                  <a:srgbClr val="000000"/>
                </a:solidFill>
                <a:latin typeface="+mj-lt"/>
              </a:rPr>
              <a:t>will live to age 80</a:t>
            </a:r>
          </a:p>
        </p:txBody>
      </p:sp>
      <p:sp>
        <p:nvSpPr>
          <p:cNvPr id="16" name="TextBox 15"/>
          <p:cNvSpPr txBox="1"/>
          <p:nvPr/>
        </p:nvSpPr>
        <p:spPr>
          <a:xfrm>
            <a:off x="4554177" y="3844753"/>
            <a:ext cx="859536" cy="480131"/>
          </a:xfrm>
          <a:prstGeom prst="rect">
            <a:avLst/>
          </a:prstGeom>
          <a:noFill/>
        </p:spPr>
        <p:txBody>
          <a:bodyPr wrap="square" lIns="45720" rIns="0" rtlCol="0" anchor="b">
            <a:spAutoFit/>
          </a:bodyPr>
          <a:lstStyle/>
          <a:p>
            <a:pPr algn="l">
              <a:lnSpc>
                <a:spcPct val="90000"/>
              </a:lnSpc>
            </a:pPr>
            <a:r>
              <a:rPr lang="en-US" sz="1400" dirty="0">
                <a:solidFill>
                  <a:srgbClr val="000000"/>
                </a:solidFill>
                <a:latin typeface="+mj-lt"/>
              </a:rPr>
              <a:t>will live to age 85</a:t>
            </a:r>
          </a:p>
        </p:txBody>
      </p:sp>
      <p:sp>
        <p:nvSpPr>
          <p:cNvPr id="17" name="TextBox 16"/>
          <p:cNvSpPr txBox="1"/>
          <p:nvPr/>
        </p:nvSpPr>
        <p:spPr>
          <a:xfrm>
            <a:off x="5531906" y="4335745"/>
            <a:ext cx="859536" cy="480131"/>
          </a:xfrm>
          <a:prstGeom prst="rect">
            <a:avLst/>
          </a:prstGeom>
          <a:noFill/>
        </p:spPr>
        <p:txBody>
          <a:bodyPr wrap="square" lIns="45720" rIns="0" rtlCol="0" anchor="b">
            <a:spAutoFit/>
          </a:bodyPr>
          <a:lstStyle/>
          <a:p>
            <a:pPr algn="l">
              <a:lnSpc>
                <a:spcPct val="90000"/>
              </a:lnSpc>
            </a:pPr>
            <a:r>
              <a:rPr lang="en-US" sz="1400" dirty="0">
                <a:solidFill>
                  <a:srgbClr val="000000"/>
                </a:solidFill>
                <a:latin typeface="+mj-lt"/>
              </a:rPr>
              <a:t>will live to age 90</a:t>
            </a:r>
          </a:p>
        </p:txBody>
      </p:sp>
      <p:sp>
        <p:nvSpPr>
          <p:cNvPr id="18" name="TextBox 17"/>
          <p:cNvSpPr txBox="1"/>
          <p:nvPr/>
        </p:nvSpPr>
        <p:spPr>
          <a:xfrm>
            <a:off x="6509635" y="4778457"/>
            <a:ext cx="859536" cy="440698"/>
          </a:xfrm>
          <a:prstGeom prst="rect">
            <a:avLst/>
          </a:prstGeom>
          <a:noFill/>
        </p:spPr>
        <p:txBody>
          <a:bodyPr wrap="square" lIns="45720" rIns="0" rtlCol="0" anchor="b">
            <a:spAutoFit/>
          </a:bodyPr>
          <a:lstStyle/>
          <a:p>
            <a:pPr>
              <a:lnSpc>
                <a:spcPct val="80000"/>
              </a:lnSpc>
            </a:pPr>
            <a:r>
              <a:rPr lang="en-US" sz="1400" dirty="0">
                <a:solidFill>
                  <a:srgbClr val="000000"/>
                </a:solidFill>
                <a:latin typeface="+mj-lt"/>
              </a:rPr>
              <a:t>will live </a:t>
            </a:r>
            <a:br>
              <a:rPr lang="en-US" sz="1400" dirty="0">
                <a:solidFill>
                  <a:srgbClr val="000000"/>
                </a:solidFill>
                <a:latin typeface="+mj-lt"/>
              </a:rPr>
            </a:br>
            <a:r>
              <a:rPr lang="en-US" sz="1400" dirty="0">
                <a:solidFill>
                  <a:srgbClr val="000000"/>
                </a:solidFill>
                <a:latin typeface="+mj-lt"/>
              </a:rPr>
              <a:t>to age 95</a:t>
            </a:r>
          </a:p>
        </p:txBody>
      </p:sp>
      <p:sp>
        <p:nvSpPr>
          <p:cNvPr id="19" name="TextBox 18"/>
          <p:cNvSpPr txBox="1"/>
          <p:nvPr/>
        </p:nvSpPr>
        <p:spPr>
          <a:xfrm>
            <a:off x="7487365" y="4416368"/>
            <a:ext cx="859536" cy="717697"/>
          </a:xfrm>
          <a:prstGeom prst="rect">
            <a:avLst/>
          </a:prstGeom>
          <a:noFill/>
        </p:spPr>
        <p:txBody>
          <a:bodyPr wrap="square" lIns="45720" rIns="0" rtlCol="0" anchor="b">
            <a:spAutoFit/>
          </a:bodyPr>
          <a:lstStyle/>
          <a:p>
            <a:pPr>
              <a:lnSpc>
                <a:spcPct val="90000"/>
              </a:lnSpc>
            </a:pPr>
            <a:r>
              <a:rPr lang="en-US" sz="2000" dirty="0">
                <a:solidFill>
                  <a:srgbClr val="000000"/>
                </a:solidFill>
                <a:latin typeface="Source Sans Pro" panose="020B0503030403020204" pitchFamily="34" charset="0"/>
              </a:rPr>
              <a:t>2% </a:t>
            </a:r>
          </a:p>
          <a:p>
            <a:pPr>
              <a:lnSpc>
                <a:spcPct val="80000"/>
              </a:lnSpc>
            </a:pPr>
            <a:r>
              <a:rPr lang="en-US" sz="1400" dirty="0">
                <a:solidFill>
                  <a:srgbClr val="000000"/>
                </a:solidFill>
                <a:latin typeface="+mj-lt"/>
              </a:rPr>
              <a:t>will live </a:t>
            </a:r>
            <a:br>
              <a:rPr lang="en-US" sz="1400" dirty="0">
                <a:solidFill>
                  <a:srgbClr val="000000"/>
                </a:solidFill>
                <a:latin typeface="+mj-lt"/>
              </a:rPr>
            </a:br>
            <a:r>
              <a:rPr lang="en-US" sz="1400" dirty="0">
                <a:solidFill>
                  <a:srgbClr val="000000"/>
                </a:solidFill>
                <a:latin typeface="+mj-lt"/>
              </a:rPr>
              <a:t>to age 100</a:t>
            </a:r>
          </a:p>
        </p:txBody>
      </p:sp>
      <p:sp>
        <p:nvSpPr>
          <p:cNvPr id="777219" name="Rectangle 3"/>
          <p:cNvSpPr>
            <a:spLocks noGrp="1" noChangeArrowheads="1"/>
          </p:cNvSpPr>
          <p:nvPr>
            <p:ph type="title"/>
          </p:nvPr>
        </p:nvSpPr>
        <p:spPr/>
        <p:txBody>
          <a:bodyPr/>
          <a:lstStyle/>
          <a:p>
            <a:r>
              <a:rPr lang="en-US" dirty="0"/>
              <a:t>Longevity risk is the big unknown</a:t>
            </a:r>
            <a:br>
              <a:rPr lang="en-US" dirty="0"/>
            </a:br>
            <a:endParaRPr lang="en-US" dirty="0"/>
          </a:p>
        </p:txBody>
      </p:sp>
      <p:sp>
        <p:nvSpPr>
          <p:cNvPr id="7" name="Text Placeholder 6"/>
          <p:cNvSpPr>
            <a:spLocks noGrp="1"/>
          </p:cNvSpPr>
          <p:nvPr>
            <p:ph type="body" sz="quarter" idx="10"/>
          </p:nvPr>
        </p:nvSpPr>
        <p:spPr/>
        <p:txBody>
          <a:bodyPr/>
          <a:lstStyle/>
          <a:p>
            <a:pPr marL="0" indent="0">
              <a:buNone/>
            </a:pPr>
            <a:r>
              <a:rPr lang="en-US" dirty="0">
                <a:solidFill>
                  <a:srgbClr val="000000"/>
                </a:solidFill>
              </a:rPr>
              <a:t>Source: CDC.gov, 2018 U.S. Life Tables, November 2020.</a:t>
            </a:r>
          </a:p>
        </p:txBody>
      </p:sp>
      <p:sp>
        <p:nvSpPr>
          <p:cNvPr id="5125" name="Text Box 5"/>
          <p:cNvSpPr txBox="1">
            <a:spLocks noChangeArrowheads="1"/>
          </p:cNvSpPr>
          <p:nvPr/>
        </p:nvSpPr>
        <p:spPr bwMode="auto">
          <a:xfrm>
            <a:off x="4327547" y="5473734"/>
            <a:ext cx="502061"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800">
                <a:solidFill>
                  <a:schemeClr val="tx1"/>
                </a:solidFill>
                <a:latin typeface="Arial" charset="0"/>
                <a:ea typeface="ＭＳ Ｐゴシック" charset="0"/>
                <a:cs typeface="ＭＳ Ｐゴシック" charset="0"/>
              </a:defRPr>
            </a:lvl1pPr>
            <a:lvl2pPr marL="742950" indent="-285750">
              <a:defRPr sz="800">
                <a:solidFill>
                  <a:schemeClr val="tx1"/>
                </a:solidFill>
                <a:latin typeface="Arial" charset="0"/>
                <a:ea typeface="ＭＳ Ｐゴシック" charset="0"/>
              </a:defRPr>
            </a:lvl2pPr>
            <a:lvl3pPr marL="1143000" indent="-228600">
              <a:defRPr sz="800">
                <a:solidFill>
                  <a:schemeClr val="tx1"/>
                </a:solidFill>
                <a:latin typeface="Arial" charset="0"/>
                <a:ea typeface="ＭＳ Ｐゴシック" charset="0"/>
              </a:defRPr>
            </a:lvl3pPr>
            <a:lvl4pPr marL="1600200" indent="-228600">
              <a:defRPr sz="800">
                <a:solidFill>
                  <a:schemeClr val="tx1"/>
                </a:solidFill>
                <a:latin typeface="Arial" charset="0"/>
                <a:ea typeface="ＭＳ Ｐゴシック" charset="0"/>
              </a:defRPr>
            </a:lvl4pPr>
            <a:lvl5pPr marL="2057400" indent="-228600">
              <a:defRPr sz="800">
                <a:solidFill>
                  <a:schemeClr val="tx1"/>
                </a:solidFill>
                <a:latin typeface="Arial" charset="0"/>
                <a:ea typeface="ＭＳ Ｐゴシック" charset="0"/>
              </a:defRPr>
            </a:lvl5pPr>
            <a:lvl6pPr marL="2514600" indent="-228600" eaLnBrk="0" fontAlgn="base" hangingPunct="0">
              <a:spcBef>
                <a:spcPct val="50000"/>
              </a:spcBef>
              <a:spcAft>
                <a:spcPct val="0"/>
              </a:spcAft>
              <a:defRPr sz="800">
                <a:solidFill>
                  <a:schemeClr val="tx1"/>
                </a:solidFill>
                <a:latin typeface="Arial" charset="0"/>
                <a:ea typeface="ＭＳ Ｐゴシック" charset="0"/>
              </a:defRPr>
            </a:lvl6pPr>
            <a:lvl7pPr marL="2971800" indent="-228600" eaLnBrk="0" fontAlgn="base" hangingPunct="0">
              <a:spcBef>
                <a:spcPct val="50000"/>
              </a:spcBef>
              <a:spcAft>
                <a:spcPct val="0"/>
              </a:spcAft>
              <a:defRPr sz="800">
                <a:solidFill>
                  <a:schemeClr val="tx1"/>
                </a:solidFill>
                <a:latin typeface="Arial" charset="0"/>
                <a:ea typeface="ＭＳ Ｐゴシック" charset="0"/>
              </a:defRPr>
            </a:lvl7pPr>
            <a:lvl8pPr marL="3429000" indent="-228600" eaLnBrk="0" fontAlgn="base" hangingPunct="0">
              <a:spcBef>
                <a:spcPct val="50000"/>
              </a:spcBef>
              <a:spcAft>
                <a:spcPct val="0"/>
              </a:spcAft>
              <a:defRPr sz="800">
                <a:solidFill>
                  <a:schemeClr val="tx1"/>
                </a:solidFill>
                <a:latin typeface="Arial" charset="0"/>
                <a:ea typeface="ＭＳ Ｐゴシック" charset="0"/>
              </a:defRPr>
            </a:lvl8pPr>
            <a:lvl9pPr marL="3886200" indent="-228600" eaLnBrk="0" fontAlgn="base" hangingPunct="0">
              <a:spcBef>
                <a:spcPct val="50000"/>
              </a:spcBef>
              <a:spcAft>
                <a:spcPct val="0"/>
              </a:spcAft>
              <a:defRPr sz="800">
                <a:solidFill>
                  <a:schemeClr val="tx1"/>
                </a:solidFill>
                <a:latin typeface="Arial" charset="0"/>
                <a:ea typeface="ＭＳ Ｐゴシック" charset="0"/>
              </a:defRPr>
            </a:lvl9pPr>
          </a:lstStyle>
          <a:p>
            <a:pPr>
              <a:spcBef>
                <a:spcPct val="0"/>
              </a:spcBef>
              <a:spcAft>
                <a:spcPct val="10000"/>
              </a:spcAft>
              <a:defRPr/>
            </a:pPr>
            <a:r>
              <a:rPr lang="en-US" sz="1600" dirty="0">
                <a:solidFill>
                  <a:srgbClr val="000000"/>
                </a:solidFill>
                <a:latin typeface="+mj-lt"/>
              </a:rPr>
              <a:t>Age</a:t>
            </a:r>
          </a:p>
        </p:txBody>
      </p:sp>
      <p:sp>
        <p:nvSpPr>
          <p:cNvPr id="20" name="Content Placeholder 9">
            <a:extLst>
              <a:ext uri="{FF2B5EF4-FFF2-40B4-BE49-F238E27FC236}">
                <a16:creationId xmlns:a16="http://schemas.microsoft.com/office/drawing/2014/main" id="{6A879931-0A97-4F7A-9FC3-042C2E168C57}"/>
              </a:ext>
            </a:extLst>
          </p:cNvPr>
          <p:cNvSpPr txBox="1">
            <a:spLocks/>
          </p:cNvSpPr>
          <p:nvPr/>
        </p:nvSpPr>
        <p:spPr bwMode="auto">
          <a:xfrm>
            <a:off x="575234" y="1565888"/>
            <a:ext cx="7882966" cy="54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lvl1pPr marL="0" indent="0" algn="l" defTabSz="899320" rtl="0" eaLnBrk="1" fontAlgn="base" hangingPunct="1">
              <a:lnSpc>
                <a:spcPct val="110000"/>
              </a:lnSpc>
              <a:spcBef>
                <a:spcPct val="80000"/>
              </a:spcBef>
              <a:spcAft>
                <a:spcPct val="0"/>
              </a:spcAft>
              <a:buClr>
                <a:srgbClr val="0072BC"/>
              </a:buClr>
              <a:buFont typeface="Arial" panose="020B0604020202020204" pitchFamily="34" charset="0"/>
              <a:buNone/>
              <a:defRPr sz="2400" b="0">
                <a:solidFill>
                  <a:srgbClr val="0072BC"/>
                </a:solidFill>
                <a:latin typeface="Source Sans Pro" panose="020B05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a:lstStyle>
          <a:p>
            <a:r>
              <a:rPr lang="en-US" sz="1800" kern="0" dirty="0">
                <a:latin typeface="Source Sans Pro Semibold" panose="020B0603030403020204" pitchFamily="34" charset="0"/>
              </a:rPr>
              <a:t>Your life span probability after reaching age 65</a:t>
            </a:r>
          </a:p>
        </p:txBody>
      </p:sp>
    </p:spTree>
    <p:extLst>
      <p:ext uri="{BB962C8B-B14F-4D97-AF65-F5344CB8AC3E}">
        <p14:creationId xmlns:p14="http://schemas.microsoft.com/office/powerpoint/2010/main" val="3427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4" y="1503639"/>
            <a:ext cx="7882966" cy="278746"/>
          </a:xfrm>
        </p:spPr>
        <p:txBody>
          <a:bodyPr/>
          <a:lstStyle/>
          <a:p>
            <a:r>
              <a:rPr lang="en-US" dirty="0"/>
              <a:t>Sequence risk — When you retire can make a big difference</a:t>
            </a:r>
          </a:p>
        </p:txBody>
      </p:sp>
      <p:sp>
        <p:nvSpPr>
          <p:cNvPr id="6" name="Text Placeholder 6">
            <a:extLst>
              <a:ext uri="{FF2B5EF4-FFF2-40B4-BE49-F238E27FC236}">
                <a16:creationId xmlns:a16="http://schemas.microsoft.com/office/drawing/2014/main" id="{DB86D103-5F18-9F45-BE4B-15DAFDA31BA9}"/>
              </a:ext>
            </a:extLst>
          </p:cNvPr>
          <p:cNvSpPr>
            <a:spLocks noGrp="1"/>
          </p:cNvSpPr>
          <p:nvPr>
            <p:ph type="body" sz="quarter" idx="10"/>
          </p:nvPr>
        </p:nvSpPr>
        <p:spPr>
          <a:xfrm>
            <a:off x="575234" y="5910738"/>
            <a:ext cx="7882966" cy="198904"/>
          </a:xfrm>
        </p:spPr>
        <p:txBody>
          <a:bodyPr/>
          <a:lstStyle/>
          <a:p>
            <a:pPr marL="0" indent="0">
              <a:buNone/>
            </a:pPr>
            <a:r>
              <a:rPr lang="en-US" dirty="0"/>
              <a:t>Source: Putnam research. Hypothetical portfolio assumes S&amp;P 500 for stocks, Bloomberg U.S. Aggregate Bond Index for bonds, and U.S. 3-Month Treasury Bill Index for cash (no rebalancing). Assumes 3% annual inflation rate for withdrawals. </a:t>
            </a:r>
          </a:p>
        </p:txBody>
      </p:sp>
      <p:graphicFrame>
        <p:nvGraphicFramePr>
          <p:cNvPr id="9" name="Chart 8">
            <a:extLst>
              <a:ext uri="{FF2B5EF4-FFF2-40B4-BE49-F238E27FC236}">
                <a16:creationId xmlns:a16="http://schemas.microsoft.com/office/drawing/2014/main" id="{DDEFF2C8-2328-4029-8866-7A53EE91064D}"/>
              </a:ext>
            </a:extLst>
          </p:cNvPr>
          <p:cNvGraphicFramePr/>
          <p:nvPr>
            <p:extLst>
              <p:ext uri="{D42A27DB-BD31-4B8C-83A1-F6EECF244321}">
                <p14:modId xmlns:p14="http://schemas.microsoft.com/office/powerpoint/2010/main" val="2017192048"/>
              </p:ext>
            </p:extLst>
          </p:nvPr>
        </p:nvGraphicFramePr>
        <p:xfrm>
          <a:off x="3823564" y="2348548"/>
          <a:ext cx="4574801" cy="299592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EA3F9F96-321A-4E0D-A400-B31F53095735}"/>
              </a:ext>
            </a:extLst>
          </p:cNvPr>
          <p:cNvSpPr/>
          <p:nvPr/>
        </p:nvSpPr>
        <p:spPr>
          <a:xfrm>
            <a:off x="3901172" y="5370028"/>
            <a:ext cx="4419583" cy="261610"/>
          </a:xfrm>
          <a:prstGeom prst="rect">
            <a:avLst/>
          </a:prstGeom>
        </p:spPr>
        <p:txBody>
          <a:bodyPr wrap="square">
            <a:spAutoFit/>
          </a:bodyPr>
          <a:lstStyle/>
          <a:p>
            <a:pPr>
              <a:spcBef>
                <a:spcPts val="874"/>
              </a:spcBef>
            </a:pPr>
            <a:r>
              <a:rPr lang="en-US" sz="1100" dirty="0">
                <a:solidFill>
                  <a:srgbClr val="000000"/>
                </a:solidFill>
                <a:latin typeface="Source Sans Pro Semibold" panose="020B0603030403020204" pitchFamily="34" charset="0"/>
              </a:rPr>
              <a:t>Retirement year</a:t>
            </a:r>
          </a:p>
        </p:txBody>
      </p:sp>
      <p:sp>
        <p:nvSpPr>
          <p:cNvPr id="12" name="Content Placeholder 16">
            <a:extLst>
              <a:ext uri="{FF2B5EF4-FFF2-40B4-BE49-F238E27FC236}">
                <a16:creationId xmlns:a16="http://schemas.microsoft.com/office/drawing/2014/main" id="{AFEC35D6-50BB-4366-9AFD-CE69C283331F}"/>
              </a:ext>
            </a:extLst>
          </p:cNvPr>
          <p:cNvSpPr txBox="1">
            <a:spLocks/>
          </p:cNvSpPr>
          <p:nvPr/>
        </p:nvSpPr>
        <p:spPr>
          <a:xfrm>
            <a:off x="575234" y="1953304"/>
            <a:ext cx="3169026" cy="3798974"/>
          </a:xfrm>
          <a:prstGeom prst="rect">
            <a:avLst/>
          </a:prstGeom>
        </p:spPr>
        <p:txBody>
          <a:bodyPr/>
          <a:lstStyle>
            <a:lvl1pPr marL="200316" indent="-200316" algn="l" defTabSz="899320" rtl="0" eaLnBrk="1" fontAlgn="base" hangingPunct="1">
              <a:lnSpc>
                <a:spcPct val="110000"/>
              </a:lnSpc>
              <a:spcBef>
                <a:spcPct val="80000"/>
              </a:spcBef>
              <a:spcAft>
                <a:spcPct val="0"/>
              </a:spcAft>
              <a:buClr>
                <a:srgbClr val="0072BC"/>
              </a:buClr>
              <a:buChar char="•"/>
              <a:defRPr sz="2400">
                <a:solidFill>
                  <a:schemeClr val="tx1"/>
                </a:solidFill>
                <a:latin typeface="Source Sans Pro Light" panose="020B0403030403020204" pitchFamily="34" charset="0"/>
                <a:ea typeface="ＭＳ Ｐゴシック" charset="-128"/>
                <a:cs typeface="Arial" panose="020B0604020202020204" pitchFamily="34" charset="0"/>
              </a:defRPr>
            </a:lvl1pPr>
            <a:lvl2pPr marL="453862" indent="-200316" algn="l" defTabSz="899320" rtl="0" eaLnBrk="1" fontAlgn="base" hangingPunct="1">
              <a:lnSpc>
                <a:spcPct val="110000"/>
              </a:lnSpc>
              <a:spcBef>
                <a:spcPct val="0"/>
              </a:spcBef>
              <a:spcAft>
                <a:spcPct val="0"/>
              </a:spcAft>
              <a:buClr>
                <a:srgbClr val="0072BC"/>
              </a:buClr>
              <a:buFont typeface="Arial Black" pitchFamily="34" charset="0"/>
              <a:buChar char="–"/>
              <a:defRPr sz="2000">
                <a:solidFill>
                  <a:schemeClr val="tx1"/>
                </a:solidFill>
                <a:latin typeface="Source Sans Pro Light" panose="020B0403030403020204" pitchFamily="34" charset="0"/>
                <a:ea typeface="ＭＳ Ｐゴシック" charset="-128"/>
                <a:cs typeface="Arial" panose="020B0604020202020204" pitchFamily="34" charset="0"/>
              </a:defRPr>
            </a:lvl2pPr>
            <a:lvl3pPr marL="617758" indent="-113466" algn="l" defTabSz="899320" rtl="0" eaLnBrk="1" fontAlgn="base" hangingPunct="1">
              <a:lnSpc>
                <a:spcPct val="110000"/>
              </a:lnSpc>
              <a:spcBef>
                <a:spcPct val="0"/>
              </a:spcBef>
              <a:spcAft>
                <a:spcPct val="0"/>
              </a:spcAft>
              <a:buClr>
                <a:srgbClr val="0072BC"/>
              </a:buClr>
              <a:buChar char="•"/>
              <a:defRPr sz="1800">
                <a:solidFill>
                  <a:schemeClr val="tx1"/>
                </a:solidFill>
                <a:latin typeface="Source Sans Pro Light" panose="020B0403030403020204" pitchFamily="34" charset="0"/>
                <a:ea typeface="ＭＳ Ｐゴシック" charset="-128"/>
                <a:cs typeface="Arial" panose="020B0604020202020204" pitchFamily="34" charset="0"/>
              </a:defRPr>
            </a:lvl3pPr>
            <a:lvl4pPr marL="907725" indent="-151287"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4pPr>
            <a:lvl5pPr marL="1157069" indent="-147085" algn="l" defTabSz="899320" rtl="0" eaLnBrk="1" fontAlgn="base" hangingPunct="1">
              <a:lnSpc>
                <a:spcPct val="110000"/>
              </a:lnSpc>
              <a:spcBef>
                <a:spcPct val="0"/>
              </a:spcBef>
              <a:spcAft>
                <a:spcPct val="0"/>
              </a:spcAft>
              <a:buClr>
                <a:srgbClr val="0072BC"/>
              </a:buClr>
              <a:buFont typeface="Arial" charset="0"/>
              <a:buChar char="•"/>
              <a:defRPr sz="1400">
                <a:solidFill>
                  <a:schemeClr val="tx1"/>
                </a:solidFill>
                <a:latin typeface="Source Sans Pro Light" panose="020B0403030403020204" pitchFamily="34" charset="0"/>
                <a:ea typeface="ＭＳ Ｐゴシック" charset="-128"/>
                <a:cs typeface="Arial" panose="020B0604020202020204" pitchFamily="34" charset="0"/>
              </a:defRPr>
            </a:lvl5pPr>
            <a:lvl6pPr marL="14274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6pPr>
            <a:lvl7pPr marL="1830859"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7pPr>
            <a:lvl8pPr marL="2234292"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8pPr>
            <a:lvl9pPr marL="2637726" indent="-116268" algn="l" defTabSz="899320" rtl="0" eaLnBrk="1" fontAlgn="base" hangingPunct="1">
              <a:lnSpc>
                <a:spcPct val="110000"/>
              </a:lnSpc>
              <a:spcBef>
                <a:spcPct val="30000"/>
              </a:spcBef>
              <a:spcAft>
                <a:spcPct val="0"/>
              </a:spcAft>
              <a:buClr>
                <a:schemeClr val="hlink"/>
              </a:buClr>
              <a:buFont typeface="Arial" charset="0"/>
              <a:buChar char="–"/>
              <a:defRPr sz="882">
                <a:solidFill>
                  <a:schemeClr val="folHlink"/>
                </a:solidFill>
                <a:latin typeface="Gotham C2 Text" charset="0"/>
                <a:ea typeface="+mn-ea"/>
              </a:defRPr>
            </a:lvl9pPr>
          </a:lstStyle>
          <a:p>
            <a:pPr marL="0" indent="0">
              <a:buFontTx/>
              <a:buNone/>
            </a:pPr>
            <a:r>
              <a:rPr lang="en-US" sz="1765" kern="0" dirty="0">
                <a:solidFill>
                  <a:srgbClr val="000000"/>
                </a:solidFill>
                <a:latin typeface="Source Sans Pro Semibold" panose="020B0603030403020204" pitchFamily="34" charset="0"/>
              </a:rPr>
              <a:t>Assumptions</a:t>
            </a:r>
            <a:endParaRPr lang="en-US" kern="0" dirty="0">
              <a:solidFill>
                <a:srgbClr val="000000"/>
              </a:solidFill>
              <a:latin typeface="Source Sans Pro Semibold" panose="020B0603030403020204" pitchFamily="34" charset="0"/>
            </a:endParaRPr>
          </a:p>
          <a:p>
            <a:r>
              <a:rPr lang="en-US" sz="1800" kern="0" dirty="0">
                <a:solidFill>
                  <a:srgbClr val="000000"/>
                </a:solidFill>
              </a:rPr>
              <a:t>$1 million portfolio</a:t>
            </a:r>
          </a:p>
          <a:p>
            <a:r>
              <a:rPr lang="en-US" sz="1800" kern="0" dirty="0">
                <a:solidFill>
                  <a:srgbClr val="000000"/>
                </a:solidFill>
              </a:rPr>
              <a:t>5% withdrawn annually </a:t>
            </a:r>
            <a:br>
              <a:rPr lang="en-US" sz="1800" kern="0" dirty="0">
                <a:solidFill>
                  <a:srgbClr val="000000"/>
                </a:solidFill>
              </a:rPr>
            </a:br>
            <a:r>
              <a:rPr lang="en-US" sz="1800" kern="0" dirty="0">
                <a:solidFill>
                  <a:srgbClr val="000000"/>
                </a:solidFill>
              </a:rPr>
              <a:t>and increased each year </a:t>
            </a:r>
            <a:br>
              <a:rPr lang="en-US" sz="1800" kern="0" dirty="0">
                <a:solidFill>
                  <a:srgbClr val="000000"/>
                </a:solidFill>
              </a:rPr>
            </a:br>
            <a:r>
              <a:rPr lang="en-US" sz="1800" kern="0" dirty="0">
                <a:solidFill>
                  <a:srgbClr val="000000"/>
                </a:solidFill>
              </a:rPr>
              <a:t>to keep up with inflation</a:t>
            </a:r>
          </a:p>
          <a:p>
            <a:r>
              <a:rPr lang="en-US" sz="1800" kern="0" dirty="0">
                <a:solidFill>
                  <a:srgbClr val="000000"/>
                </a:solidFill>
              </a:rPr>
              <a:t>Invested in a portfolio </a:t>
            </a:r>
            <a:br>
              <a:rPr lang="en-US" sz="1800" kern="0" dirty="0">
                <a:solidFill>
                  <a:srgbClr val="000000"/>
                </a:solidFill>
              </a:rPr>
            </a:br>
            <a:r>
              <a:rPr lang="en-US" sz="1800" kern="0" dirty="0">
                <a:solidFill>
                  <a:srgbClr val="000000"/>
                </a:solidFill>
              </a:rPr>
              <a:t>of 60% stocks, 30% bonds, </a:t>
            </a:r>
            <a:br>
              <a:rPr lang="en-US" sz="1800" kern="0" dirty="0">
                <a:solidFill>
                  <a:srgbClr val="000000"/>
                </a:solidFill>
              </a:rPr>
            </a:br>
            <a:r>
              <a:rPr lang="en-US" sz="1800" kern="0" dirty="0">
                <a:solidFill>
                  <a:srgbClr val="000000"/>
                </a:solidFill>
              </a:rPr>
              <a:t>and 10% cash</a:t>
            </a:r>
          </a:p>
        </p:txBody>
      </p:sp>
      <p:sp>
        <p:nvSpPr>
          <p:cNvPr id="13" name="Rectangle 12">
            <a:extLst>
              <a:ext uri="{FF2B5EF4-FFF2-40B4-BE49-F238E27FC236}">
                <a16:creationId xmlns:a16="http://schemas.microsoft.com/office/drawing/2014/main" id="{C91C2CDE-3ABD-42D3-B5EF-14BA2EF888C2}"/>
              </a:ext>
            </a:extLst>
          </p:cNvPr>
          <p:cNvSpPr/>
          <p:nvPr/>
        </p:nvSpPr>
        <p:spPr>
          <a:xfrm>
            <a:off x="3990815" y="2014958"/>
            <a:ext cx="4329940" cy="292388"/>
          </a:xfrm>
          <a:prstGeom prst="rect">
            <a:avLst/>
          </a:prstGeom>
        </p:spPr>
        <p:txBody>
          <a:bodyPr wrap="square">
            <a:spAutoFit/>
          </a:bodyPr>
          <a:lstStyle/>
          <a:p>
            <a:pPr algn="l">
              <a:spcBef>
                <a:spcPts val="874"/>
              </a:spcBef>
            </a:pPr>
            <a:r>
              <a:rPr lang="en-US" sz="1300" dirty="0">
                <a:solidFill>
                  <a:srgbClr val="2586C6"/>
                </a:solidFill>
                <a:latin typeface="Source Sans Pro Semibold" panose="020B0603030403020204" pitchFamily="34" charset="0"/>
              </a:rPr>
              <a:t>Portfolio balance remaining after 10 years of withdrawals</a:t>
            </a:r>
          </a:p>
        </p:txBody>
      </p:sp>
    </p:spTree>
    <p:extLst>
      <p:ext uri="{BB962C8B-B14F-4D97-AF65-F5344CB8AC3E}">
        <p14:creationId xmlns:p14="http://schemas.microsoft.com/office/powerpoint/2010/main" val="228672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a:xfrm>
            <a:off x="575234" y="1503639"/>
            <a:ext cx="7882966" cy="278746"/>
          </a:xfrm>
        </p:spPr>
        <p:txBody>
          <a:bodyPr/>
          <a:lstStyle/>
          <a:p>
            <a:r>
              <a:rPr lang="en-US" dirty="0"/>
              <a:t>Erosion of purchasing power</a:t>
            </a:r>
          </a:p>
        </p:txBody>
      </p:sp>
      <p:sp>
        <p:nvSpPr>
          <p:cNvPr id="9" name="Text Placeholder 8">
            <a:extLst>
              <a:ext uri="{FF2B5EF4-FFF2-40B4-BE49-F238E27FC236}">
                <a16:creationId xmlns:a16="http://schemas.microsoft.com/office/drawing/2014/main" id="{4339A7E4-7B2E-3842-B82E-6E7DBE51CE77}"/>
              </a:ext>
            </a:extLst>
          </p:cNvPr>
          <p:cNvSpPr>
            <a:spLocks noGrp="1"/>
          </p:cNvSpPr>
          <p:nvPr>
            <p:ph type="body" sz="quarter" idx="10"/>
          </p:nvPr>
        </p:nvSpPr>
        <p:spPr>
          <a:xfrm>
            <a:off x="575234" y="5910738"/>
            <a:ext cx="7882966" cy="198904"/>
          </a:xfrm>
        </p:spPr>
        <p:txBody>
          <a:bodyPr/>
          <a:lstStyle/>
          <a:p>
            <a:pPr marL="0" indent="0">
              <a:buNone/>
            </a:pPr>
            <a:r>
              <a:rPr lang="en-US" dirty="0"/>
              <a:t>Sources: U.S. Census Bureau, U.S. Department of Labor, Bureau of Labor Statistics. Projections for milk and gas based on historical CPI data, projection for housing based on historical Case-Shiller index data. </a:t>
            </a:r>
          </a:p>
        </p:txBody>
      </p:sp>
      <p:grpSp>
        <p:nvGrpSpPr>
          <p:cNvPr id="1003525" name="Group 1003524">
            <a:extLst>
              <a:ext uri="{FF2B5EF4-FFF2-40B4-BE49-F238E27FC236}">
                <a16:creationId xmlns:a16="http://schemas.microsoft.com/office/drawing/2014/main" id="{99E51506-B071-4C12-AFB4-20208CC7A9BD}"/>
              </a:ext>
            </a:extLst>
          </p:cNvPr>
          <p:cNvGrpSpPr/>
          <p:nvPr/>
        </p:nvGrpSpPr>
        <p:grpSpPr>
          <a:xfrm>
            <a:off x="2734082" y="2230865"/>
            <a:ext cx="865761" cy="994749"/>
            <a:chOff x="2976502" y="2728339"/>
            <a:chExt cx="981196" cy="1127382"/>
          </a:xfrm>
        </p:grpSpPr>
        <p:grpSp>
          <p:nvGrpSpPr>
            <p:cNvPr id="22" name="Group 21">
              <a:extLst>
                <a:ext uri="{FF2B5EF4-FFF2-40B4-BE49-F238E27FC236}">
                  <a16:creationId xmlns:a16="http://schemas.microsoft.com/office/drawing/2014/main" id="{66610D5A-EC16-469E-83A9-5B3467B1BE7C}"/>
                </a:ext>
              </a:extLst>
            </p:cNvPr>
            <p:cNvGrpSpPr/>
            <p:nvPr/>
          </p:nvGrpSpPr>
          <p:grpSpPr>
            <a:xfrm rot="10800000">
              <a:off x="2976502" y="2728339"/>
              <a:ext cx="981196" cy="1127382"/>
              <a:chOff x="7455353" y="3307303"/>
              <a:chExt cx="1278619" cy="1469119"/>
            </a:xfrm>
            <a:effectLst>
              <a:outerShdw blurRad="50800" dist="38100" dir="2700000" algn="tl" rotWithShape="0">
                <a:prstClr val="black">
                  <a:alpha val="40000"/>
                </a:prstClr>
              </a:outerShdw>
            </a:effectLst>
          </p:grpSpPr>
          <p:sp>
            <p:nvSpPr>
              <p:cNvPr id="23" name="Oval 22">
                <a:extLst>
                  <a:ext uri="{FF2B5EF4-FFF2-40B4-BE49-F238E27FC236}">
                    <a16:creationId xmlns:a16="http://schemas.microsoft.com/office/drawing/2014/main" id="{BD2B401C-56BC-4161-AB17-1AA6CC22B65E}"/>
                  </a:ext>
                </a:extLst>
              </p:cNvPr>
              <p:cNvSpPr/>
              <p:nvPr/>
            </p:nvSpPr>
            <p:spPr bwMode="auto">
              <a:xfrm>
                <a:off x="7455353" y="3497803"/>
                <a:ext cx="1278619" cy="1278619"/>
              </a:xfrm>
              <a:prstGeom prst="ellipse">
                <a:avLst/>
              </a:prstGeom>
              <a:solidFill>
                <a:srgbClr val="006600"/>
              </a:solidFill>
              <a:ln>
                <a:noFill/>
              </a:ln>
              <a:effectLst/>
            </p:spPr>
            <p:txBody>
              <a:bodyPr lIns="142381" rtlCol="0" anchor="ctr"/>
              <a:lstStyle/>
              <a:p>
                <a:pPr marL="624218" algn="l">
                  <a:lnSpc>
                    <a:spcPct val="90000"/>
                  </a:lnSpc>
                </a:pPr>
                <a:endParaRPr lang="en-US" altLang="en-US" sz="1246" dirty="0">
                  <a:solidFill>
                    <a:srgbClr val="FFFFFF"/>
                  </a:solidFill>
                  <a:latin typeface="+mn-lt"/>
                  <a:cs typeface="Arial" panose="020B0604020202020204" pitchFamily="34" charset="0"/>
                </a:endParaRPr>
              </a:p>
            </p:txBody>
          </p:sp>
          <p:sp>
            <p:nvSpPr>
              <p:cNvPr id="24" name="Isosceles Triangle 23">
                <a:extLst>
                  <a:ext uri="{FF2B5EF4-FFF2-40B4-BE49-F238E27FC236}">
                    <a16:creationId xmlns:a16="http://schemas.microsoft.com/office/drawing/2014/main" id="{11D47B48-3AC0-4FE3-A514-9F8D292DDC6E}"/>
                  </a:ext>
                </a:extLst>
              </p:cNvPr>
              <p:cNvSpPr/>
              <p:nvPr/>
            </p:nvSpPr>
            <p:spPr bwMode="auto">
              <a:xfrm>
                <a:off x="7959724" y="3307303"/>
                <a:ext cx="269876" cy="228600"/>
              </a:xfrm>
              <a:prstGeom prst="triangle">
                <a:avLst/>
              </a:prstGeom>
              <a:solidFill>
                <a:srgbClr val="006600"/>
              </a:solidFill>
              <a:ln w="9525" cap="flat" cmpd="sng" algn="ctr">
                <a:noFill/>
                <a:prstDash val="solid"/>
                <a:round/>
                <a:headEnd type="none" w="med" len="med"/>
                <a:tailEnd type="none" w="med" len="med"/>
              </a:ln>
              <a:effectLst/>
            </p:spPr>
            <p:txBody>
              <a:bodyPr vert="horz" wrap="square" lIns="71190" tIns="35595" rIns="71190" bIns="35595" numCol="1" rtlCol="0" anchor="t" anchorCtr="0" compatLnSpc="1">
                <a:prstTxWarp prst="textNoShape">
                  <a:avLst/>
                </a:prstTxWarp>
              </a:bodyPr>
              <a:lstStyle/>
              <a:p>
                <a:pPr algn="l" defTabSz="793560"/>
                <a:endParaRPr lang="en-US" sz="1557" dirty="0">
                  <a:latin typeface="Gotham C2 Text" charset="0"/>
                  <a:ea typeface="ＭＳ Ｐゴシック" charset="0"/>
                  <a:cs typeface="ＭＳ Ｐゴシック" charset="0"/>
                </a:endParaRPr>
              </a:p>
            </p:txBody>
          </p:sp>
        </p:grpSp>
        <p:pic>
          <p:nvPicPr>
            <p:cNvPr id="1003520" name="Picture 1003519">
              <a:extLst>
                <a:ext uri="{FF2B5EF4-FFF2-40B4-BE49-F238E27FC236}">
                  <a16:creationId xmlns:a16="http://schemas.microsoft.com/office/drawing/2014/main" id="{D68C6AAC-60A1-4D22-92E7-C51C652965AF}"/>
                </a:ext>
              </a:extLst>
            </p:cNvPr>
            <p:cNvPicPr>
              <a:picLocks noChangeAspect="1"/>
            </p:cNvPicPr>
            <p:nvPr/>
          </p:nvPicPr>
          <p:blipFill>
            <a:blip r:embed="rId3"/>
            <a:stretch>
              <a:fillRect/>
            </a:stretch>
          </p:blipFill>
          <p:spPr>
            <a:xfrm>
              <a:off x="3107495" y="2864925"/>
              <a:ext cx="721765" cy="640275"/>
            </a:xfrm>
            <a:prstGeom prst="rect">
              <a:avLst/>
            </a:prstGeom>
            <a:effectLst>
              <a:outerShdw blurRad="50800" dist="38100" dir="2700000" algn="tl" rotWithShape="0">
                <a:prstClr val="black">
                  <a:alpha val="40000"/>
                </a:prstClr>
              </a:outerShdw>
            </a:effectLst>
          </p:spPr>
        </p:pic>
      </p:grpSp>
      <p:grpSp>
        <p:nvGrpSpPr>
          <p:cNvPr id="1003526" name="Group 1003525">
            <a:extLst>
              <a:ext uri="{FF2B5EF4-FFF2-40B4-BE49-F238E27FC236}">
                <a16:creationId xmlns:a16="http://schemas.microsoft.com/office/drawing/2014/main" id="{0F4D75FE-2D14-4CF5-85E5-0749FE91A4EB}"/>
              </a:ext>
            </a:extLst>
          </p:cNvPr>
          <p:cNvGrpSpPr/>
          <p:nvPr/>
        </p:nvGrpSpPr>
        <p:grpSpPr>
          <a:xfrm>
            <a:off x="4416886" y="2230866"/>
            <a:ext cx="865761" cy="994749"/>
            <a:chOff x="4543365" y="2728340"/>
            <a:chExt cx="981196" cy="1127382"/>
          </a:xfrm>
        </p:grpSpPr>
        <p:grpSp>
          <p:nvGrpSpPr>
            <p:cNvPr id="34" name="Group 33">
              <a:extLst>
                <a:ext uri="{FF2B5EF4-FFF2-40B4-BE49-F238E27FC236}">
                  <a16:creationId xmlns:a16="http://schemas.microsoft.com/office/drawing/2014/main" id="{7EC70CB0-6CE2-4856-A9C7-F1CAC7AA6A78}"/>
                </a:ext>
              </a:extLst>
            </p:cNvPr>
            <p:cNvGrpSpPr/>
            <p:nvPr/>
          </p:nvGrpSpPr>
          <p:grpSpPr>
            <a:xfrm rot="10800000">
              <a:off x="4543365" y="2728340"/>
              <a:ext cx="981196" cy="1127382"/>
              <a:chOff x="7455353" y="3307303"/>
              <a:chExt cx="1278619" cy="1469119"/>
            </a:xfrm>
            <a:solidFill>
              <a:schemeClr val="bg1">
                <a:lumMod val="50000"/>
              </a:schemeClr>
            </a:solidFill>
            <a:effectLst>
              <a:outerShdw blurRad="50800" dist="38100" dir="2700000" algn="tl" rotWithShape="0">
                <a:prstClr val="black">
                  <a:alpha val="40000"/>
                </a:prstClr>
              </a:outerShdw>
            </a:effectLst>
          </p:grpSpPr>
          <p:sp>
            <p:nvSpPr>
              <p:cNvPr id="35" name="Oval 34">
                <a:extLst>
                  <a:ext uri="{FF2B5EF4-FFF2-40B4-BE49-F238E27FC236}">
                    <a16:creationId xmlns:a16="http://schemas.microsoft.com/office/drawing/2014/main" id="{4642DAAC-DA13-4866-A09C-9F65557F3C4A}"/>
                  </a:ext>
                </a:extLst>
              </p:cNvPr>
              <p:cNvSpPr/>
              <p:nvPr/>
            </p:nvSpPr>
            <p:spPr bwMode="auto">
              <a:xfrm>
                <a:off x="7455353" y="3497803"/>
                <a:ext cx="1278619" cy="1278619"/>
              </a:xfrm>
              <a:prstGeom prst="ellipse">
                <a:avLst/>
              </a:prstGeom>
              <a:solidFill>
                <a:srgbClr val="7030A0"/>
              </a:solidFill>
              <a:ln>
                <a:noFill/>
              </a:ln>
              <a:effectLst/>
            </p:spPr>
            <p:txBody>
              <a:bodyPr lIns="142381" rtlCol="0" anchor="ctr"/>
              <a:lstStyle/>
              <a:p>
                <a:pPr marL="624218" algn="l">
                  <a:lnSpc>
                    <a:spcPct val="90000"/>
                  </a:lnSpc>
                </a:pPr>
                <a:endParaRPr lang="en-US" altLang="en-US" sz="1246" dirty="0">
                  <a:solidFill>
                    <a:srgbClr val="FFFFFF"/>
                  </a:solidFill>
                  <a:latin typeface="+mn-lt"/>
                  <a:cs typeface="Arial" panose="020B0604020202020204" pitchFamily="34" charset="0"/>
                </a:endParaRPr>
              </a:p>
            </p:txBody>
          </p:sp>
          <p:sp>
            <p:nvSpPr>
              <p:cNvPr id="36" name="Isosceles Triangle 35">
                <a:extLst>
                  <a:ext uri="{FF2B5EF4-FFF2-40B4-BE49-F238E27FC236}">
                    <a16:creationId xmlns:a16="http://schemas.microsoft.com/office/drawing/2014/main" id="{1E7CEE2B-3A3E-47EB-BFB2-B7CEAB746825}"/>
                  </a:ext>
                </a:extLst>
              </p:cNvPr>
              <p:cNvSpPr/>
              <p:nvPr/>
            </p:nvSpPr>
            <p:spPr bwMode="auto">
              <a:xfrm>
                <a:off x="7959724" y="3307303"/>
                <a:ext cx="269876" cy="228600"/>
              </a:xfrm>
              <a:prstGeom prst="triangle">
                <a:avLst/>
              </a:prstGeom>
              <a:solidFill>
                <a:srgbClr val="7030A0"/>
              </a:solidFill>
              <a:ln w="9525" cap="flat" cmpd="sng" algn="ctr">
                <a:noFill/>
                <a:prstDash val="solid"/>
                <a:round/>
                <a:headEnd type="none" w="med" len="med"/>
                <a:tailEnd type="none" w="med" len="med"/>
              </a:ln>
              <a:effectLst/>
            </p:spPr>
            <p:txBody>
              <a:bodyPr vert="horz" wrap="square" lIns="71190" tIns="35595" rIns="71190" bIns="35595" numCol="1" rtlCol="0" anchor="t" anchorCtr="0" compatLnSpc="1">
                <a:prstTxWarp prst="textNoShape">
                  <a:avLst/>
                </a:prstTxWarp>
              </a:bodyPr>
              <a:lstStyle/>
              <a:p>
                <a:pPr algn="l" defTabSz="793560"/>
                <a:endParaRPr lang="en-US" sz="1557" dirty="0">
                  <a:latin typeface="Gotham C2 Text" charset="0"/>
                  <a:ea typeface="ＭＳ Ｐゴシック" charset="0"/>
                  <a:cs typeface="ＭＳ Ｐゴシック" charset="0"/>
                </a:endParaRPr>
              </a:p>
            </p:txBody>
          </p:sp>
        </p:grpSp>
        <p:pic>
          <p:nvPicPr>
            <p:cNvPr id="16" name="Picture 15">
              <a:extLst>
                <a:ext uri="{FF2B5EF4-FFF2-40B4-BE49-F238E27FC236}">
                  <a16:creationId xmlns:a16="http://schemas.microsoft.com/office/drawing/2014/main" id="{918F5A2D-5CB3-469D-804E-AA8A10F92562}"/>
                </a:ext>
              </a:extLst>
            </p:cNvPr>
            <p:cNvPicPr>
              <a:picLocks noChangeAspect="1"/>
            </p:cNvPicPr>
            <p:nvPr/>
          </p:nvPicPr>
          <p:blipFill>
            <a:blip r:embed="rId4">
              <a:duotone>
                <a:schemeClr val="accent6">
                  <a:shade val="45000"/>
                  <a:satMod val="135000"/>
                </a:schemeClr>
                <a:prstClr val="white"/>
              </a:duotone>
            </a:blip>
            <a:stretch>
              <a:fillRect/>
            </a:stretch>
          </p:blipFill>
          <p:spPr>
            <a:xfrm>
              <a:off x="4803409" y="2869697"/>
              <a:ext cx="461108" cy="651319"/>
            </a:xfrm>
            <a:prstGeom prst="rect">
              <a:avLst/>
            </a:prstGeom>
            <a:effectLst>
              <a:outerShdw blurRad="25400" dist="50800" dir="2700000" algn="tl" rotWithShape="0">
                <a:prstClr val="black">
                  <a:alpha val="40000"/>
                </a:prstClr>
              </a:outerShdw>
            </a:effectLst>
          </p:spPr>
        </p:pic>
      </p:grpSp>
      <p:grpSp>
        <p:nvGrpSpPr>
          <p:cNvPr id="1003523" name="Group 1003522">
            <a:extLst>
              <a:ext uri="{FF2B5EF4-FFF2-40B4-BE49-F238E27FC236}">
                <a16:creationId xmlns:a16="http://schemas.microsoft.com/office/drawing/2014/main" id="{7AB6E52B-8D78-4CCB-B787-D8EA03DEED75}"/>
              </a:ext>
            </a:extLst>
          </p:cNvPr>
          <p:cNvGrpSpPr/>
          <p:nvPr/>
        </p:nvGrpSpPr>
        <p:grpSpPr>
          <a:xfrm>
            <a:off x="6072975" y="2230866"/>
            <a:ext cx="865761" cy="994749"/>
            <a:chOff x="6196905" y="2728340"/>
            <a:chExt cx="981196" cy="1127382"/>
          </a:xfrm>
        </p:grpSpPr>
        <p:grpSp>
          <p:nvGrpSpPr>
            <p:cNvPr id="40" name="Group 39">
              <a:extLst>
                <a:ext uri="{FF2B5EF4-FFF2-40B4-BE49-F238E27FC236}">
                  <a16:creationId xmlns:a16="http://schemas.microsoft.com/office/drawing/2014/main" id="{061B4489-8687-4E41-8C09-C4CE57EAAF5E}"/>
                </a:ext>
              </a:extLst>
            </p:cNvPr>
            <p:cNvGrpSpPr/>
            <p:nvPr/>
          </p:nvGrpSpPr>
          <p:grpSpPr>
            <a:xfrm rot="10800000">
              <a:off x="6196905" y="2728340"/>
              <a:ext cx="981196" cy="1127382"/>
              <a:chOff x="7455353" y="3307303"/>
              <a:chExt cx="1278619" cy="1469119"/>
            </a:xfrm>
            <a:solidFill>
              <a:srgbClr val="3F5787"/>
            </a:solidFill>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3FAB141D-0112-4E57-AC17-96DF349EA15B}"/>
                  </a:ext>
                </a:extLst>
              </p:cNvPr>
              <p:cNvSpPr/>
              <p:nvPr/>
            </p:nvSpPr>
            <p:spPr bwMode="auto">
              <a:xfrm>
                <a:off x="7455353" y="3497803"/>
                <a:ext cx="1278619" cy="1278619"/>
              </a:xfrm>
              <a:prstGeom prst="ellipse">
                <a:avLst/>
              </a:prstGeom>
              <a:grpFill/>
              <a:ln>
                <a:noFill/>
              </a:ln>
              <a:effectLst/>
            </p:spPr>
            <p:txBody>
              <a:bodyPr lIns="142381" rtlCol="0" anchor="ctr"/>
              <a:lstStyle/>
              <a:p>
                <a:pPr marL="624218" algn="l">
                  <a:lnSpc>
                    <a:spcPct val="90000"/>
                  </a:lnSpc>
                </a:pPr>
                <a:endParaRPr lang="en-US" altLang="en-US" sz="1246" dirty="0">
                  <a:solidFill>
                    <a:srgbClr val="FFFFFF"/>
                  </a:solidFill>
                  <a:latin typeface="+mn-lt"/>
                  <a:cs typeface="Arial" panose="020B0604020202020204" pitchFamily="34" charset="0"/>
                </a:endParaRPr>
              </a:p>
            </p:txBody>
          </p:sp>
          <p:sp>
            <p:nvSpPr>
              <p:cNvPr id="42" name="Isosceles Triangle 41">
                <a:extLst>
                  <a:ext uri="{FF2B5EF4-FFF2-40B4-BE49-F238E27FC236}">
                    <a16:creationId xmlns:a16="http://schemas.microsoft.com/office/drawing/2014/main" id="{C41E624A-A146-4BFB-AB9F-0E1E26D36721}"/>
                  </a:ext>
                </a:extLst>
              </p:cNvPr>
              <p:cNvSpPr/>
              <p:nvPr/>
            </p:nvSpPr>
            <p:spPr bwMode="auto">
              <a:xfrm>
                <a:off x="7959724" y="3307303"/>
                <a:ext cx="269876" cy="228600"/>
              </a:xfrm>
              <a:prstGeom prst="triangle">
                <a:avLst/>
              </a:prstGeom>
              <a:grpFill/>
              <a:ln w="9525" cap="flat" cmpd="sng" algn="ctr">
                <a:noFill/>
                <a:prstDash val="solid"/>
                <a:round/>
                <a:headEnd type="none" w="med" len="med"/>
                <a:tailEnd type="none" w="med" len="med"/>
              </a:ln>
              <a:effectLst/>
            </p:spPr>
            <p:txBody>
              <a:bodyPr vert="horz" wrap="square" lIns="71190" tIns="35595" rIns="71190" bIns="35595" numCol="1" rtlCol="0" anchor="t" anchorCtr="0" compatLnSpc="1">
                <a:prstTxWarp prst="textNoShape">
                  <a:avLst/>
                </a:prstTxWarp>
              </a:bodyPr>
              <a:lstStyle/>
              <a:p>
                <a:pPr algn="l" defTabSz="793560"/>
                <a:endParaRPr lang="en-US" sz="1557">
                  <a:latin typeface="Gotham C2 Text" charset="0"/>
                  <a:ea typeface="ＭＳ Ｐゴシック" charset="0"/>
                  <a:cs typeface="ＭＳ Ｐゴシック" charset="0"/>
                </a:endParaRPr>
              </a:p>
            </p:txBody>
          </p:sp>
        </p:grpSp>
        <p:pic>
          <p:nvPicPr>
            <p:cNvPr id="20" name="Picture 19">
              <a:extLst>
                <a:ext uri="{FF2B5EF4-FFF2-40B4-BE49-F238E27FC236}">
                  <a16:creationId xmlns:a16="http://schemas.microsoft.com/office/drawing/2014/main" id="{21BB18C9-9F3A-4C70-B65A-40FF4C9EE26F}"/>
                </a:ext>
              </a:extLst>
            </p:cNvPr>
            <p:cNvPicPr>
              <a:picLocks noChangeAspect="1"/>
            </p:cNvPicPr>
            <p:nvPr/>
          </p:nvPicPr>
          <p:blipFill>
            <a:blip r:embed="rId5"/>
            <a:stretch>
              <a:fillRect/>
            </a:stretch>
          </p:blipFill>
          <p:spPr>
            <a:xfrm>
              <a:off x="6357847" y="2927763"/>
              <a:ext cx="567235" cy="600297"/>
            </a:xfrm>
            <a:prstGeom prst="rect">
              <a:avLst/>
            </a:prstGeom>
            <a:effectLst>
              <a:outerShdw blurRad="50800" dist="38100" dir="2700000" algn="tl" rotWithShape="0">
                <a:prstClr val="black">
                  <a:alpha val="40000"/>
                </a:prstClr>
              </a:outerShdw>
            </a:effectLst>
          </p:spPr>
        </p:pic>
      </p:grpSp>
      <p:sp>
        <p:nvSpPr>
          <p:cNvPr id="47" name="TextBox 46">
            <a:extLst>
              <a:ext uri="{FF2B5EF4-FFF2-40B4-BE49-F238E27FC236}">
                <a16:creationId xmlns:a16="http://schemas.microsoft.com/office/drawing/2014/main" id="{2B4D4F51-6ED1-40CD-9C0D-D36518F387A2}"/>
              </a:ext>
            </a:extLst>
          </p:cNvPr>
          <p:cNvSpPr txBox="1"/>
          <p:nvPr/>
        </p:nvSpPr>
        <p:spPr>
          <a:xfrm>
            <a:off x="938492" y="3836037"/>
            <a:ext cx="1321894" cy="1815882"/>
          </a:xfrm>
          <a:prstGeom prst="rect">
            <a:avLst/>
          </a:prstGeom>
          <a:noFill/>
        </p:spPr>
        <p:txBody>
          <a:bodyPr wrap="square" rtlCol="0">
            <a:spAutoFit/>
          </a:bodyPr>
          <a:lstStyle/>
          <a:p>
            <a:r>
              <a:rPr lang="en-US" sz="1600" dirty="0">
                <a:solidFill>
                  <a:srgbClr val="000000"/>
                </a:solidFill>
                <a:latin typeface="Source Sans Pro Semibold" panose="020B0603030403020204" pitchFamily="34" charset="0"/>
              </a:rPr>
              <a:t>2001 </a:t>
            </a:r>
          </a:p>
          <a:p>
            <a:endParaRPr lang="en-US" sz="1600" dirty="0">
              <a:solidFill>
                <a:srgbClr val="000000"/>
              </a:solidFill>
              <a:latin typeface="Source Sans Pro Semibold" panose="020B0603030403020204" pitchFamily="34" charset="0"/>
            </a:endParaRPr>
          </a:p>
          <a:p>
            <a:r>
              <a:rPr lang="en-US" sz="1600" dirty="0">
                <a:solidFill>
                  <a:srgbClr val="000000"/>
                </a:solidFill>
                <a:latin typeface="Source Sans Pro Semibold" panose="020B0603030403020204" pitchFamily="34" charset="0"/>
              </a:rPr>
              <a:t>2021</a:t>
            </a:r>
          </a:p>
          <a:p>
            <a:endParaRPr lang="en-US" sz="1600" dirty="0">
              <a:solidFill>
                <a:srgbClr val="000000"/>
              </a:solidFill>
              <a:latin typeface="Source Sans Pro Semibold" panose="020B0603030403020204" pitchFamily="34" charset="0"/>
            </a:endParaRPr>
          </a:p>
          <a:p>
            <a:r>
              <a:rPr lang="en-US" sz="1600" dirty="0">
                <a:solidFill>
                  <a:srgbClr val="000000"/>
                </a:solidFill>
                <a:latin typeface="Source Sans Pro Semibold" panose="020B0603030403020204" pitchFamily="34" charset="0"/>
              </a:rPr>
              <a:t>2041</a:t>
            </a:r>
            <a:br>
              <a:rPr lang="en-US" sz="1600" dirty="0">
                <a:solidFill>
                  <a:srgbClr val="000000"/>
                </a:solidFill>
                <a:latin typeface="Source Sans Pro Semibold" panose="020B0603030403020204" pitchFamily="34" charset="0"/>
              </a:rPr>
            </a:br>
            <a:r>
              <a:rPr lang="en-US" sz="1600" dirty="0">
                <a:solidFill>
                  <a:srgbClr val="000000"/>
                </a:solidFill>
                <a:latin typeface="Source Sans Pro Semibold" panose="020B0603030403020204" pitchFamily="34" charset="0"/>
              </a:rPr>
              <a:t>(projected)</a:t>
            </a:r>
          </a:p>
          <a:p>
            <a:endParaRPr lang="en-US" sz="1600" dirty="0">
              <a:solidFill>
                <a:srgbClr val="000000"/>
              </a:solidFill>
              <a:latin typeface="Source Sans Pro Semibold" panose="020B0603030403020204" pitchFamily="34" charset="0"/>
            </a:endParaRPr>
          </a:p>
        </p:txBody>
      </p:sp>
      <p:sp>
        <p:nvSpPr>
          <p:cNvPr id="48" name="TextBox 47">
            <a:extLst>
              <a:ext uri="{FF2B5EF4-FFF2-40B4-BE49-F238E27FC236}">
                <a16:creationId xmlns:a16="http://schemas.microsoft.com/office/drawing/2014/main" id="{FA6D29AA-3124-4D64-9467-D8511FB298DB}"/>
              </a:ext>
            </a:extLst>
          </p:cNvPr>
          <p:cNvSpPr txBox="1"/>
          <p:nvPr/>
        </p:nvSpPr>
        <p:spPr>
          <a:xfrm>
            <a:off x="2463793" y="3405310"/>
            <a:ext cx="1406338" cy="338554"/>
          </a:xfrm>
          <a:prstGeom prst="rect">
            <a:avLst/>
          </a:prstGeom>
          <a:noFill/>
        </p:spPr>
        <p:txBody>
          <a:bodyPr wrap="square" rtlCol="0">
            <a:spAutoFit/>
          </a:bodyPr>
          <a:lstStyle/>
          <a:p>
            <a:r>
              <a:rPr lang="en-US" sz="1600" dirty="0">
                <a:solidFill>
                  <a:srgbClr val="006600"/>
                </a:solidFill>
                <a:latin typeface="+mj-lt"/>
              </a:rPr>
              <a:t>New home</a:t>
            </a:r>
          </a:p>
        </p:txBody>
      </p:sp>
      <p:sp>
        <p:nvSpPr>
          <p:cNvPr id="49" name="TextBox 48">
            <a:extLst>
              <a:ext uri="{FF2B5EF4-FFF2-40B4-BE49-F238E27FC236}">
                <a16:creationId xmlns:a16="http://schemas.microsoft.com/office/drawing/2014/main" id="{FB7701E7-E38A-4CA4-81F9-937C9356A86D}"/>
              </a:ext>
            </a:extLst>
          </p:cNvPr>
          <p:cNvSpPr txBox="1"/>
          <p:nvPr/>
        </p:nvSpPr>
        <p:spPr>
          <a:xfrm>
            <a:off x="4165787" y="3405310"/>
            <a:ext cx="1406338" cy="338554"/>
          </a:xfrm>
          <a:prstGeom prst="rect">
            <a:avLst/>
          </a:prstGeom>
          <a:noFill/>
        </p:spPr>
        <p:txBody>
          <a:bodyPr wrap="square" rtlCol="0">
            <a:spAutoFit/>
          </a:bodyPr>
          <a:lstStyle/>
          <a:p>
            <a:r>
              <a:rPr lang="en-US" sz="1600" dirty="0">
                <a:solidFill>
                  <a:srgbClr val="7030A0"/>
                </a:solidFill>
                <a:latin typeface="+mj-lt"/>
              </a:rPr>
              <a:t>Gallon of milk</a:t>
            </a:r>
          </a:p>
        </p:txBody>
      </p:sp>
      <p:sp>
        <p:nvSpPr>
          <p:cNvPr id="50" name="TextBox 49">
            <a:extLst>
              <a:ext uri="{FF2B5EF4-FFF2-40B4-BE49-F238E27FC236}">
                <a16:creationId xmlns:a16="http://schemas.microsoft.com/office/drawing/2014/main" id="{721CBB4F-F81C-490F-9AD6-02959AEAC18A}"/>
              </a:ext>
            </a:extLst>
          </p:cNvPr>
          <p:cNvSpPr txBox="1"/>
          <p:nvPr/>
        </p:nvSpPr>
        <p:spPr>
          <a:xfrm>
            <a:off x="5818655" y="3405310"/>
            <a:ext cx="1406338" cy="338554"/>
          </a:xfrm>
          <a:prstGeom prst="rect">
            <a:avLst/>
          </a:prstGeom>
          <a:noFill/>
        </p:spPr>
        <p:txBody>
          <a:bodyPr wrap="square" rtlCol="0">
            <a:spAutoFit/>
          </a:bodyPr>
          <a:lstStyle/>
          <a:p>
            <a:r>
              <a:rPr lang="en-US" sz="1600" dirty="0">
                <a:solidFill>
                  <a:srgbClr val="3F5787"/>
                </a:solidFill>
                <a:latin typeface="+mj-lt"/>
              </a:rPr>
              <a:t>Gallon of gas</a:t>
            </a:r>
          </a:p>
        </p:txBody>
      </p:sp>
      <p:sp>
        <p:nvSpPr>
          <p:cNvPr id="51" name="TextBox 50">
            <a:extLst>
              <a:ext uri="{FF2B5EF4-FFF2-40B4-BE49-F238E27FC236}">
                <a16:creationId xmlns:a16="http://schemas.microsoft.com/office/drawing/2014/main" id="{C8F8B502-F696-49E0-B44D-718F933570DC}"/>
              </a:ext>
            </a:extLst>
          </p:cNvPr>
          <p:cNvSpPr txBox="1"/>
          <p:nvPr/>
        </p:nvSpPr>
        <p:spPr>
          <a:xfrm>
            <a:off x="2506015" y="3836037"/>
            <a:ext cx="1321894" cy="1323439"/>
          </a:xfrm>
          <a:prstGeom prst="rect">
            <a:avLst/>
          </a:prstGeom>
          <a:noFill/>
        </p:spPr>
        <p:txBody>
          <a:bodyPr wrap="square" rtlCol="0">
            <a:spAutoFit/>
          </a:bodyPr>
          <a:lstStyle/>
          <a:p>
            <a:r>
              <a:rPr lang="en-US" sz="1600" dirty="0">
                <a:solidFill>
                  <a:srgbClr val="000000"/>
                </a:solidFill>
                <a:latin typeface="+mj-lt"/>
              </a:rPr>
              <a:t>$175,200 </a:t>
            </a:r>
          </a:p>
          <a:p>
            <a:endParaRPr lang="en-US" sz="1600" dirty="0">
              <a:solidFill>
                <a:srgbClr val="000000"/>
              </a:solidFill>
              <a:latin typeface="+mj-lt"/>
            </a:endParaRPr>
          </a:p>
          <a:p>
            <a:r>
              <a:rPr lang="en-US" sz="1600" dirty="0">
                <a:solidFill>
                  <a:srgbClr val="000000"/>
                </a:solidFill>
                <a:latin typeface="+mj-lt"/>
              </a:rPr>
              <a:t>$336,900</a:t>
            </a:r>
          </a:p>
          <a:p>
            <a:endParaRPr lang="en-US" sz="1600" dirty="0">
              <a:solidFill>
                <a:srgbClr val="000000"/>
              </a:solidFill>
              <a:latin typeface="+mj-lt"/>
            </a:endParaRPr>
          </a:p>
          <a:p>
            <a:r>
              <a:rPr lang="en-US" sz="1600" dirty="0">
                <a:solidFill>
                  <a:srgbClr val="000000"/>
                </a:solidFill>
                <a:latin typeface="+mj-lt"/>
              </a:rPr>
              <a:t>$781,964</a:t>
            </a:r>
          </a:p>
        </p:txBody>
      </p:sp>
      <p:cxnSp>
        <p:nvCxnSpPr>
          <p:cNvPr id="1003528" name="Straight Connector 1003527">
            <a:extLst>
              <a:ext uri="{FF2B5EF4-FFF2-40B4-BE49-F238E27FC236}">
                <a16:creationId xmlns:a16="http://schemas.microsoft.com/office/drawing/2014/main" id="{73CD7316-E748-447C-BAD8-8FD9EF094DD9}"/>
              </a:ext>
            </a:extLst>
          </p:cNvPr>
          <p:cNvCxnSpPr/>
          <p:nvPr/>
        </p:nvCxnSpPr>
        <p:spPr bwMode="auto">
          <a:xfrm>
            <a:off x="938493" y="4203628"/>
            <a:ext cx="6457390" cy="0"/>
          </a:xfrm>
          <a:prstGeom prst="line">
            <a:avLst/>
          </a:prstGeom>
          <a:solidFill>
            <a:schemeClr val="accent1"/>
          </a:solidFill>
          <a:ln w="12700"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Connector 53">
            <a:extLst>
              <a:ext uri="{FF2B5EF4-FFF2-40B4-BE49-F238E27FC236}">
                <a16:creationId xmlns:a16="http://schemas.microsoft.com/office/drawing/2014/main" id="{D0EF51F7-2E4C-4584-B739-DC544FE38984}"/>
              </a:ext>
            </a:extLst>
          </p:cNvPr>
          <p:cNvCxnSpPr/>
          <p:nvPr/>
        </p:nvCxnSpPr>
        <p:spPr bwMode="auto">
          <a:xfrm>
            <a:off x="938493" y="4655374"/>
            <a:ext cx="6457390" cy="0"/>
          </a:xfrm>
          <a:prstGeom prst="line">
            <a:avLst/>
          </a:prstGeom>
          <a:solidFill>
            <a:schemeClr val="accent1"/>
          </a:solidFill>
          <a:ln w="12700" cap="flat" cmpd="sng" algn="ctr">
            <a:solidFill>
              <a:schemeClr val="bg1"/>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5" name="TextBox 54">
            <a:extLst>
              <a:ext uri="{FF2B5EF4-FFF2-40B4-BE49-F238E27FC236}">
                <a16:creationId xmlns:a16="http://schemas.microsoft.com/office/drawing/2014/main" id="{DAE271AD-EA68-48C5-8ABE-CF6A455097DD}"/>
              </a:ext>
            </a:extLst>
          </p:cNvPr>
          <p:cNvSpPr txBox="1"/>
          <p:nvPr/>
        </p:nvSpPr>
        <p:spPr>
          <a:xfrm>
            <a:off x="4181295" y="3836037"/>
            <a:ext cx="1321894" cy="1323439"/>
          </a:xfrm>
          <a:prstGeom prst="rect">
            <a:avLst/>
          </a:prstGeom>
          <a:noFill/>
        </p:spPr>
        <p:txBody>
          <a:bodyPr wrap="square" rtlCol="0">
            <a:spAutoFit/>
          </a:bodyPr>
          <a:lstStyle/>
          <a:p>
            <a:r>
              <a:rPr lang="en-US" sz="1600" dirty="0">
                <a:solidFill>
                  <a:srgbClr val="000000"/>
                </a:solidFill>
                <a:latin typeface="+mj-lt"/>
              </a:rPr>
              <a:t>$2.89 </a:t>
            </a:r>
          </a:p>
          <a:p>
            <a:endParaRPr lang="en-US" sz="1600" dirty="0">
              <a:solidFill>
                <a:srgbClr val="000000"/>
              </a:solidFill>
              <a:latin typeface="+mj-lt"/>
            </a:endParaRPr>
          </a:p>
          <a:p>
            <a:r>
              <a:rPr lang="en-US" sz="1600" dirty="0">
                <a:solidFill>
                  <a:srgbClr val="000000"/>
                </a:solidFill>
                <a:latin typeface="+mj-lt"/>
              </a:rPr>
              <a:t>$3.67</a:t>
            </a:r>
          </a:p>
          <a:p>
            <a:endParaRPr lang="en-US" sz="1600" dirty="0">
              <a:solidFill>
                <a:srgbClr val="000000"/>
              </a:solidFill>
              <a:latin typeface="+mj-lt"/>
            </a:endParaRPr>
          </a:p>
          <a:p>
            <a:r>
              <a:rPr lang="en-US" sz="1600" dirty="0">
                <a:solidFill>
                  <a:srgbClr val="000000"/>
                </a:solidFill>
                <a:latin typeface="+mj-lt"/>
              </a:rPr>
              <a:t>$5.82</a:t>
            </a:r>
          </a:p>
        </p:txBody>
      </p:sp>
      <p:sp>
        <p:nvSpPr>
          <p:cNvPr id="56" name="TextBox 55">
            <a:extLst>
              <a:ext uri="{FF2B5EF4-FFF2-40B4-BE49-F238E27FC236}">
                <a16:creationId xmlns:a16="http://schemas.microsoft.com/office/drawing/2014/main" id="{9D0D7883-D018-472C-8145-1B0DD8581E47}"/>
              </a:ext>
            </a:extLst>
          </p:cNvPr>
          <p:cNvSpPr txBox="1"/>
          <p:nvPr/>
        </p:nvSpPr>
        <p:spPr>
          <a:xfrm>
            <a:off x="5839765" y="3836037"/>
            <a:ext cx="1321894" cy="1323439"/>
          </a:xfrm>
          <a:prstGeom prst="rect">
            <a:avLst/>
          </a:prstGeom>
          <a:noFill/>
        </p:spPr>
        <p:txBody>
          <a:bodyPr wrap="square" rtlCol="0">
            <a:spAutoFit/>
          </a:bodyPr>
          <a:lstStyle/>
          <a:p>
            <a:r>
              <a:rPr lang="en-US" sz="1600" dirty="0">
                <a:solidFill>
                  <a:srgbClr val="000000"/>
                </a:solidFill>
                <a:latin typeface="+mj-lt"/>
              </a:rPr>
              <a:t>$1.26 </a:t>
            </a:r>
          </a:p>
          <a:p>
            <a:endParaRPr lang="en-US" sz="1600" dirty="0">
              <a:solidFill>
                <a:srgbClr val="000000"/>
              </a:solidFill>
              <a:latin typeface="+mj-lt"/>
            </a:endParaRPr>
          </a:p>
          <a:p>
            <a:r>
              <a:rPr lang="en-US" sz="1600" dirty="0">
                <a:solidFill>
                  <a:srgbClr val="000000"/>
                </a:solidFill>
                <a:latin typeface="+mj-lt"/>
              </a:rPr>
              <a:t>$3.48</a:t>
            </a:r>
          </a:p>
          <a:p>
            <a:endParaRPr lang="en-US" sz="1600" dirty="0">
              <a:solidFill>
                <a:srgbClr val="000000"/>
              </a:solidFill>
              <a:latin typeface="+mj-lt"/>
            </a:endParaRPr>
          </a:p>
          <a:p>
            <a:r>
              <a:rPr lang="en-US" sz="1600" dirty="0">
                <a:solidFill>
                  <a:srgbClr val="000000"/>
                </a:solidFill>
                <a:latin typeface="+mj-lt"/>
              </a:rPr>
              <a:t>$5.76</a:t>
            </a:r>
          </a:p>
        </p:txBody>
      </p:sp>
      <p:cxnSp>
        <p:nvCxnSpPr>
          <p:cNvPr id="57" name="Straight Connector 56">
            <a:extLst>
              <a:ext uri="{FF2B5EF4-FFF2-40B4-BE49-F238E27FC236}">
                <a16:creationId xmlns:a16="http://schemas.microsoft.com/office/drawing/2014/main" id="{CD9829D8-D81B-491B-BB9A-8C85FF6BAB30}"/>
              </a:ext>
            </a:extLst>
          </p:cNvPr>
          <p:cNvCxnSpPr/>
          <p:nvPr/>
        </p:nvCxnSpPr>
        <p:spPr bwMode="auto">
          <a:xfrm>
            <a:off x="938493" y="3709147"/>
            <a:ext cx="6457390"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8690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5234" y="1503639"/>
            <a:ext cx="8156874" cy="278746"/>
          </a:xfrm>
        </p:spPr>
        <p:txBody>
          <a:bodyPr/>
          <a:lstStyle/>
          <a:p>
            <a:r>
              <a:rPr lang="en-US" dirty="0"/>
              <a:t>Health care costs pose a serious challenge</a:t>
            </a:r>
          </a:p>
        </p:txBody>
      </p:sp>
      <p:sp>
        <p:nvSpPr>
          <p:cNvPr id="4" name="Text Placeholder 3"/>
          <p:cNvSpPr>
            <a:spLocks noGrp="1"/>
          </p:cNvSpPr>
          <p:nvPr>
            <p:ph type="body" sz="quarter" idx="10"/>
          </p:nvPr>
        </p:nvSpPr>
        <p:spPr/>
        <p:txBody>
          <a:bodyPr/>
          <a:lstStyle/>
          <a:p>
            <a:pPr marL="0" indent="0">
              <a:buNone/>
            </a:pPr>
            <a:r>
              <a:rPr lang="en-US" dirty="0">
                <a:solidFill>
                  <a:srgbClr val="000000"/>
                </a:solidFill>
              </a:rPr>
              <a:t>Source: Kaiser Family Foundation, 2021.</a:t>
            </a:r>
          </a:p>
        </p:txBody>
      </p:sp>
      <p:graphicFrame>
        <p:nvGraphicFramePr>
          <p:cNvPr id="10" name="Chart 9">
            <a:extLst>
              <a:ext uri="{FF2B5EF4-FFF2-40B4-BE49-F238E27FC236}">
                <a16:creationId xmlns:a16="http://schemas.microsoft.com/office/drawing/2014/main" id="{E24FCFB4-049B-4BE6-97DD-D63F8A3459E7}"/>
              </a:ext>
            </a:extLst>
          </p:cNvPr>
          <p:cNvGraphicFramePr/>
          <p:nvPr>
            <p:extLst>
              <p:ext uri="{D42A27DB-BD31-4B8C-83A1-F6EECF244321}">
                <p14:modId xmlns:p14="http://schemas.microsoft.com/office/powerpoint/2010/main" val="3252214539"/>
              </p:ext>
            </p:extLst>
          </p:nvPr>
        </p:nvGraphicFramePr>
        <p:xfrm>
          <a:off x="575235" y="1923019"/>
          <a:ext cx="7882966" cy="3761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247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4" y="1503002"/>
            <a:ext cx="7882966" cy="278746"/>
          </a:xfrm>
        </p:spPr>
        <p:txBody>
          <a:bodyPr/>
          <a:lstStyle/>
          <a:p>
            <a:r>
              <a:rPr lang="en-US" dirty="0"/>
              <a:t>Long-term care costs </a:t>
            </a:r>
            <a:br>
              <a:rPr lang="en-US" dirty="0"/>
            </a:br>
            <a:r>
              <a:rPr lang="en-US" dirty="0"/>
              <a:t>can be staggering</a:t>
            </a:r>
          </a:p>
        </p:txBody>
      </p:sp>
      <p:sp>
        <p:nvSpPr>
          <p:cNvPr id="3" name="Content Placeholder 2"/>
          <p:cNvSpPr>
            <a:spLocks noGrp="1"/>
          </p:cNvSpPr>
          <p:nvPr>
            <p:ph idx="1"/>
          </p:nvPr>
        </p:nvSpPr>
        <p:spPr>
          <a:xfrm>
            <a:off x="575234" y="1953304"/>
            <a:ext cx="7882966" cy="3798974"/>
          </a:xfrm>
        </p:spPr>
        <p:txBody>
          <a:bodyPr/>
          <a:lstStyle/>
          <a:p>
            <a:pPr marL="0" indent="0">
              <a:buNone/>
            </a:pPr>
            <a:r>
              <a:rPr lang="en-US" dirty="0"/>
              <a:t>Long-term services and supports are expensive, often exceeding what beneficiaries and their families can afford</a:t>
            </a:r>
          </a:p>
        </p:txBody>
      </p:sp>
      <p:sp>
        <p:nvSpPr>
          <p:cNvPr id="6" name="Text Placeholder 5"/>
          <p:cNvSpPr>
            <a:spLocks noGrp="1"/>
          </p:cNvSpPr>
          <p:nvPr>
            <p:ph type="body" sz="quarter" idx="10"/>
          </p:nvPr>
        </p:nvSpPr>
        <p:spPr>
          <a:xfrm>
            <a:off x="575234" y="5910738"/>
            <a:ext cx="7882966" cy="198904"/>
          </a:xfrm>
        </p:spPr>
        <p:txBody>
          <a:bodyPr/>
          <a:lstStyle/>
          <a:p>
            <a:r>
              <a:rPr lang="en-US" dirty="0"/>
              <a:t>Source: Genworth, Genworth 2022 Cost of Care Survey. Nursing facility assumes private room. </a:t>
            </a:r>
          </a:p>
        </p:txBody>
      </p:sp>
      <p:graphicFrame>
        <p:nvGraphicFramePr>
          <p:cNvPr id="11" name="Chart 10"/>
          <p:cNvGraphicFramePr/>
          <p:nvPr>
            <p:extLst>
              <p:ext uri="{D42A27DB-BD31-4B8C-83A1-F6EECF244321}">
                <p14:modId xmlns:p14="http://schemas.microsoft.com/office/powerpoint/2010/main" val="3884698566"/>
              </p:ext>
            </p:extLst>
          </p:nvPr>
        </p:nvGraphicFramePr>
        <p:xfrm>
          <a:off x="630936" y="3429000"/>
          <a:ext cx="7882128" cy="235840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9"/>
          <p:cNvSpPr txBox="1">
            <a:spLocks/>
          </p:cNvSpPr>
          <p:nvPr/>
        </p:nvSpPr>
        <p:spPr bwMode="auto">
          <a:xfrm>
            <a:off x="575234" y="3047657"/>
            <a:ext cx="7358063" cy="3813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txBody>
          <a:bodyPr vert="horz" wrap="square" lIns="89708" tIns="44855" rIns="89708" bIns="44855" numCol="1" anchor="t" anchorCtr="0" compatLnSpc="1">
            <a:prstTxWarp prst="textNoShape">
              <a:avLst/>
            </a:prstTxWarp>
          </a:bodyPr>
          <a:lstStyle>
            <a:lvl1pPr marL="117475" indent="-117475" algn="l" defTabSz="1019175" rtl="0" eaLnBrk="1" fontAlgn="base" hangingPunct="1">
              <a:lnSpc>
                <a:spcPct val="110000"/>
              </a:lnSpc>
              <a:spcBef>
                <a:spcPct val="8000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ct val="0"/>
              </a:spcAft>
              <a:buClr>
                <a:schemeClr val="bg2"/>
              </a:buClr>
              <a:buFont typeface="Arial Black" pitchFamily="34" charset="0"/>
              <a:buChar char="–"/>
              <a:defRPr sz="18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8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8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defTabSz="899298">
              <a:buClr>
                <a:srgbClr val="0072BC"/>
              </a:buClr>
              <a:buNone/>
            </a:pPr>
            <a:r>
              <a:rPr lang="en-US" dirty="0">
                <a:solidFill>
                  <a:srgbClr val="2586C6"/>
                </a:solidFill>
                <a:latin typeface="Source Sans Pro"/>
              </a:rPr>
              <a:t>Median annual care costs by type of service, 2022</a:t>
            </a:r>
          </a:p>
        </p:txBody>
      </p:sp>
    </p:spTree>
    <p:extLst>
      <p:ext uri="{BB962C8B-B14F-4D97-AF65-F5344CB8AC3E}">
        <p14:creationId xmlns:p14="http://schemas.microsoft.com/office/powerpoint/2010/main" val="1826362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9/26/2016 1:54:02 PM"/>
</p:tagLst>
</file>

<file path=ppt/tags/tag2.xml><?xml version="1.0" encoding="utf-8"?>
<p:tagLst xmlns:a="http://schemas.openxmlformats.org/drawingml/2006/main" xmlns:r="http://schemas.openxmlformats.org/officeDocument/2006/relationships" xmlns:p="http://schemas.openxmlformats.org/presentationml/2006/main">
  <p:tag name="SELTIME" val="9/26/2016 1:54:06 PM"/>
</p:tagLst>
</file>

<file path=ppt/tags/tag3.xml><?xml version="1.0" encoding="utf-8"?>
<p:tagLst xmlns:a="http://schemas.openxmlformats.org/drawingml/2006/main" xmlns:r="http://schemas.openxmlformats.org/officeDocument/2006/relationships" xmlns:p="http://schemas.openxmlformats.org/presentationml/2006/main">
  <p:tag name="SELTIME" val="11/28/2018 4:43:29 PM"/>
</p:tagLst>
</file>

<file path=ppt/tags/tag4.xml><?xml version="1.0" encoding="utf-8"?>
<p:tagLst xmlns:a="http://schemas.openxmlformats.org/drawingml/2006/main" xmlns:r="http://schemas.openxmlformats.org/officeDocument/2006/relationships" xmlns:p="http://schemas.openxmlformats.org/presentationml/2006/main">
  <p:tag name="SELTIME" val="9/26/2016 1:54:13 PM"/>
</p:tagLst>
</file>

<file path=ppt/tags/tag5.xml><?xml version="1.0" encoding="utf-8"?>
<p:tagLst xmlns:a="http://schemas.openxmlformats.org/drawingml/2006/main" xmlns:r="http://schemas.openxmlformats.org/officeDocument/2006/relationships" xmlns:p="http://schemas.openxmlformats.org/presentationml/2006/main">
  <p:tag name="SELTIME" val="11/28/2018 4:43:32 PM"/>
</p:tagLst>
</file>

<file path=ppt/theme/theme1.xml><?xml version="1.0" encoding="utf-8"?>
<a:theme xmlns:a="http://schemas.openxmlformats.org/drawingml/2006/main" name="2015_PI_WM_template">
  <a:themeElements>
    <a:clrScheme name="Wealth Management">
      <a:dk1>
        <a:srgbClr val="003463"/>
      </a:dk1>
      <a:lt1>
        <a:srgbClr val="005F6C"/>
      </a:lt1>
      <a:dk2>
        <a:srgbClr val="285A21"/>
      </a:dk2>
      <a:lt2>
        <a:srgbClr val="C68F1D"/>
      </a:lt2>
      <a:accent1>
        <a:srgbClr val="BA6027"/>
      </a:accent1>
      <a:accent2>
        <a:srgbClr val="96132B"/>
      </a:accent2>
      <a:accent3>
        <a:srgbClr val="4E1C65"/>
      </a:accent3>
      <a:accent4>
        <a:srgbClr val="0C0C0C"/>
      </a:accent4>
      <a:accent5>
        <a:srgbClr val="50AEE2"/>
      </a:accent5>
      <a:accent6>
        <a:srgbClr val="FFFFFF"/>
      </a:accent6>
      <a:hlink>
        <a:srgbClr val="808080"/>
      </a:hlink>
      <a:folHlink>
        <a:srgbClr val="CDDDE9"/>
      </a:folHlink>
    </a:clrScheme>
    <a:fontScheme name="Wealth Manageme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algn="ctr">
          <a:spcBef>
            <a:spcPct val="0"/>
          </a:spcBef>
          <a:spcAft>
            <a:spcPct val="25000"/>
          </a:spcAft>
          <a:buClr>
            <a:srgbClr val="FFFF99"/>
          </a:buClr>
          <a:tabLst>
            <a:tab pos="3886200" algn="dec"/>
            <a:tab pos="5032375" algn="dec"/>
            <a:tab pos="6169025" algn="dec"/>
            <a:tab pos="7315200" algn="dec"/>
          </a:tabLst>
          <a:defRPr sz="2000" dirty="0">
            <a:solidFill>
              <a:srgbClr val="000000"/>
            </a:solidFill>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none" rtlCol="0">
        <a:spAutoFit/>
      </a:bodyPr>
      <a:lstStyle>
        <a:defPPr algn="l">
          <a:defRPr sz="1400" dirty="0"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_WM_Templates.pptx" id="{C36817A2-A78F-45E1-88E5-D9DBE76D94D9}" vid="{B7B6FA1D-3A84-4A16-AFE5-B4175605F1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Computed" displayName="Computed" id="e50a7334-6cc4-4fa3-93d8-538681c0d83c" isdomainofvalue="False" dataSourceId="1cfb64e9-e0c1-454d-bcc7-f9e4e8f82f6b"/>
</file>

<file path=customXml/item10.xml><?xml version="1.0" encoding="utf-8"?>
<DataSourceMapping>
  <Id>7fafbef7-090d-47c7-a9dd-5b12ed8a9071</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1.xml><?xml version="1.0" encoding="utf-8"?>
<VariableListCustXmlRels>
  <VariableListCustXmlRel variableListName="AD_HOC">
    <VariableListDefCustXmlId>{E557B33F-83C7-48B4-B512-CEFDB9EC3879}</VariableListDefCustXmlId>
    <LibraryMetadataCustXmlId>{04CC2205-BE9E-41C9-BEB2-45F1FF13EC0D}</LibraryMetadataCustXmlId>
    <DataSourceInfoCustXmlId>{91EB4F99-060F-4DE6-8955-BC3720D898A2}</DataSourceInfoCustXmlId>
    <DataSourceMappingCustXmlId>{F63C0F55-77F4-43DB-93DC-E170D88017F8}</DataSourceMappingCustXmlId>
    <SdmcCustXmlId>{A3984BD2-CA33-4F4D-A906-406E092AB6C1}</SdmcCustXmlId>
  </VariableListCustXmlRel>
  <VariableListCustXmlRel variableListName="Computed">
    <VariableListDefCustXmlId>{475E570F-CD3D-4752-809F-47555BCDC777}</VariableListDefCustXmlId>
    <LibraryMetadataCustXmlId>{F14A380D-CF0E-48ED-9050-7F5FF4D2C144}</LibraryMetadataCustXmlId>
    <DataSourceInfoCustXmlId>{0020C4FC-E44C-42A5-B96E-00534CF17A2C}</DataSourceInfoCustXmlId>
    <DataSourceMappingCustXmlId>{574C7295-7ED9-4858-88B8-1B4F21C9FCFB}</DataSourceMappingCustXmlId>
  </VariableListCustXmlRel>
  <VariableListCustXmlRel variableListName="System">
    <VariableListDefCustXmlId>{0B3E48E2-1AEF-4B3F-A1EA-F73CEFEE605D}</VariableListDefCustXmlId>
    <LibraryMetadataCustXmlId>{C2C481FA-1A05-4948-B5B4-7699A54D7C84}</LibraryMetadataCustXmlId>
    <DataSourceInfoCustXmlId>{F433A70B-2A26-4969-B145-4096BAEBC7F0}</DataSourceInfoCustXmlId>
    <DataSourceMappingCustXmlId>{7FDB9276-ECB6-463A-9327-E2A80AFE7BA8}</DataSourceMappingCustXmlId>
  </VariableListCustXmlRel>
  <VariableListCustXmlRel variableListName="SectionSelectionDs">
    <VariableListDefCustXmlId>{870623DA-6FB3-4FBB-B2F1-1C97F45DEA6E}</VariableListDefCustXmlId>
    <LibraryMetadataCustXmlId>{92BD814F-5A23-4F59-B234-9E2AA4FFDC25}</LibraryMetadataCustXmlId>
    <DataSourceInfoCustXmlId>{A06634C2-1EE4-44BD-B181-EE4D03605827}</DataSourceInfoCustXmlId>
    <DataSourceMappingCustXmlId>{C9650C40-2477-4C73-94B3-96F9D5B1505E}</DataSourceMappingCustXmlId>
  </VariableListCustXmlRel>
</VariableListCustXmlRels>
</file>

<file path=customXml/item12.xml><?xml version="1.0" encoding="utf-8"?>
<VariableListDefinition name="System" displayName="System" id="e3632f04-617f-48f8-ab6a-7056fbf8e17e" isdomainofvalue="False" dataSourceId="c772cb1d-65c4-4f12-88e3-a0aaea551acb"/>
</file>

<file path=customXml/item13.xml><?xml version="1.0" encoding="utf-8"?>
<AllExternalAdhocVariableMappings/>
</file>

<file path=customXml/item14.xml><?xml version="1.0" encoding="utf-8"?>
<VariableList UniqueId="e3632f04-617f-48f8-ab6a-7056fbf8e17e" Name="System" ContentType="XML" MajorVersion="0" MinorVersion="1" isLocalCopy="False" IsBaseObject="False" DataSourceId="c772cb1d-65c4-4f12-88e3-a0aaea551acb" DataSourceMajorVersion="0" DataSourceMinorVersion="1"/>
</file>

<file path=customXml/item15.xml><?xml version="1.0" encoding="utf-8"?>
<DataSourceInfo>
  <Id>c772cb1d-65c4-4f12-88e3-a0aaea551acb</Id>
  <MajorVersion>0</MajorVersion>
  <MinorVersion>1</MinorVersion>
  <DataSourceType>System</DataSourceType>
  <Name>System</Name>
  <Description/>
  <Filter/>
  <DataFields/>
</DataSourceInfo>
</file>

<file path=customXml/item16.xml><?xml version="1.0" encoding="utf-8"?>
<VariableListDefinition name="SectionSelectionDs" displayName="SectionSelectionDs" id="1c80598c-2871-4be4-ba19-e0bdcef835b5"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17.xml><?xml version="1.0" encoding="utf-8"?>
<VariableList UniqueId="4502dd06-3203-40fe-8a79-7e64003ce5ba" Name="AD_HOC" ContentType="XML" MajorVersion="0" MinorVersion="1" isLocalCopy="False" IsBaseObject="False" DataSourceId="0c54a0e0-1c08-4b22-b24d-d8da10378464" DataSourceMajorVersion="0" DataSourceMinorVersion="1"/>
</file>

<file path=customXml/item18.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9.xml><?xml version="1.0" encoding="utf-8"?>
<VariableList UniqueId="1c80598c-2871-4be4-ba19-e0bdcef835b5" Name="SectionSelectionDs" ContentType="XML" MajorVersion="0" MinorVersion="1" isLocalCopy="False" IsBaseObject="False" DataSourceId="103" DataSourceMajorVersion="1" DataSourceMinorVersion="0"/>
</file>

<file path=customXml/item2.xml><?xml version="1.0" encoding="utf-8"?>
<DataSourceInfo>
  <Id>1cfb64e9-e0c1-454d-bcc7-f9e4e8f82f6b</Id>
  <MajorVersion>0</MajorVersion>
  <MinorVersion>1</MinorVersion>
  <DataSourceType>Expression</DataSourceType>
  <Name>Computed</Name>
  <Description/>
  <Filter/>
  <DataFields/>
</DataSourceInfo>
</file>

<file path=customXml/item3.xml><?xml version="1.0" encoding="utf-8"?>
<SourceDataModel Name="AD_HOC" TargetDataSourceId="0c54a0e0-1c08-4b22-b24d-d8da10378464"/>
</file>

<file path=customXml/item4.xml><?xml version="1.0" encoding="utf-8"?>
<VariableList UniqueId="e50a7334-6cc4-4fa3-93d8-538681c0d83c" Name="Computed" ContentType="XML" MajorVersion="0" MinorVersion="1" isLocalCopy="False" IsBaseObject="False" DataSourceId="1cfb64e9-e0c1-454d-bcc7-f9e4e8f82f6b" DataSourceMajorVersion="0" DataSourceMinorVersion="1"/>
</file>

<file path=customXml/item5.xml><?xml version="1.0" encoding="utf-8"?>
<DataSourceInfo>
  <Id>0c54a0e0-1c08-4b22-b24d-d8da10378464</Id>
  <MajorVersion>0</MajorVersion>
  <MinorVersion>1</MinorVersion>
  <DataSourceType>Ad_Hoc</DataSourceType>
  <Name>AD_HOC</Name>
  <Description/>
  <Filter/>
  <DataFields/>
</DataSourceInfo>
</file>

<file path=customXml/item6.xml><?xml version="1.0" encoding="utf-8"?>
<VariableListDefinition name="AD_HOC" displayName="AD_HOC" id="4502dd06-3203-40fe-8a79-7e64003ce5ba" isdomainofvalue="False" dataSourceId="0c54a0e0-1c08-4b22-b24d-d8da10378464"/>
</file>

<file path=customXml/item7.xml><?xml version="1.0" encoding="utf-8"?>
<DataSourceMapping>
  <Id>740fc0da-ff19-4b98-a4d3-cc237061d695</Id>
  <Name>EXPRESSION_VARIABLE_MAPPING</Name>
  <TargetDataSource>1cfb64e9-e0c1-454d-bcc7-f9e4e8f82f6b</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8.xml><?xml version="1.0" encoding="utf-8"?>
<DataSourceMapping>
  <Id>b9661a86-de23-4cf4-9820-da4ba4e49922</Id>
  <Name>EXPRESSION_VARIABLE_MAPPING</Name>
  <TargetDataSource>c772cb1d-65c4-4f12-88e3-a0aaea551acb</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9.xml><?xml version="1.0" encoding="utf-8"?>
<DataSourceMapping>
  <Id>2bbdcaa2-ca52-4373-9307-51d7abc95295</Id>
  <Name>AD_HOC_MAPPING</Name>
  <TargetDataSource>0c54a0e0-1c08-4b22-b24d-d8da10378464</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Props1.xml><?xml version="1.0" encoding="utf-8"?>
<ds:datastoreItem xmlns:ds="http://schemas.openxmlformats.org/officeDocument/2006/customXml" ds:itemID="{475E570F-CD3D-4752-809F-47555BCDC777}">
  <ds:schemaRefs/>
</ds:datastoreItem>
</file>

<file path=customXml/itemProps10.xml><?xml version="1.0" encoding="utf-8"?>
<ds:datastoreItem xmlns:ds="http://schemas.openxmlformats.org/officeDocument/2006/customXml" ds:itemID="{C9650C40-2477-4C73-94B3-96F9D5B1505E}">
  <ds:schemaRefs/>
</ds:datastoreItem>
</file>

<file path=customXml/itemProps11.xml><?xml version="1.0" encoding="utf-8"?>
<ds:datastoreItem xmlns:ds="http://schemas.openxmlformats.org/officeDocument/2006/customXml" ds:itemID="{D04AA797-F1A7-4F3E-B204-127CD9E43702}">
  <ds:schemaRefs/>
</ds:datastoreItem>
</file>

<file path=customXml/itemProps12.xml><?xml version="1.0" encoding="utf-8"?>
<ds:datastoreItem xmlns:ds="http://schemas.openxmlformats.org/officeDocument/2006/customXml" ds:itemID="{0B3E48E2-1AEF-4B3F-A1EA-F73CEFEE605D}">
  <ds:schemaRefs/>
</ds:datastoreItem>
</file>

<file path=customXml/itemProps13.xml><?xml version="1.0" encoding="utf-8"?>
<ds:datastoreItem xmlns:ds="http://schemas.openxmlformats.org/officeDocument/2006/customXml" ds:itemID="{97B6BF17-76A6-4866-B372-AD60EDDEC03C}">
  <ds:schemaRefs/>
</ds:datastoreItem>
</file>

<file path=customXml/itemProps14.xml><?xml version="1.0" encoding="utf-8"?>
<ds:datastoreItem xmlns:ds="http://schemas.openxmlformats.org/officeDocument/2006/customXml" ds:itemID="{C2C481FA-1A05-4948-B5B4-7699A54D7C84}">
  <ds:schemaRefs/>
</ds:datastoreItem>
</file>

<file path=customXml/itemProps15.xml><?xml version="1.0" encoding="utf-8"?>
<ds:datastoreItem xmlns:ds="http://schemas.openxmlformats.org/officeDocument/2006/customXml" ds:itemID="{F433A70B-2A26-4969-B145-4096BAEBC7F0}">
  <ds:schemaRefs/>
</ds:datastoreItem>
</file>

<file path=customXml/itemProps16.xml><?xml version="1.0" encoding="utf-8"?>
<ds:datastoreItem xmlns:ds="http://schemas.openxmlformats.org/officeDocument/2006/customXml" ds:itemID="{870623DA-6FB3-4FBB-B2F1-1C97F45DEA6E}">
  <ds:schemaRefs/>
</ds:datastoreItem>
</file>

<file path=customXml/itemProps17.xml><?xml version="1.0" encoding="utf-8"?>
<ds:datastoreItem xmlns:ds="http://schemas.openxmlformats.org/officeDocument/2006/customXml" ds:itemID="{04CC2205-BE9E-41C9-BEB2-45F1FF13EC0D}">
  <ds:schemaRefs/>
</ds:datastoreItem>
</file>

<file path=customXml/itemProps18.xml><?xml version="1.0" encoding="utf-8"?>
<ds:datastoreItem xmlns:ds="http://schemas.openxmlformats.org/officeDocument/2006/customXml" ds:itemID="{A06634C2-1EE4-44BD-B181-EE4D03605827}">
  <ds:schemaRefs/>
</ds:datastoreItem>
</file>

<file path=customXml/itemProps19.xml><?xml version="1.0" encoding="utf-8"?>
<ds:datastoreItem xmlns:ds="http://schemas.openxmlformats.org/officeDocument/2006/customXml" ds:itemID="{92BD814F-5A23-4F59-B234-9E2AA4FFDC25}">
  <ds:schemaRefs/>
</ds:datastoreItem>
</file>

<file path=customXml/itemProps2.xml><?xml version="1.0" encoding="utf-8"?>
<ds:datastoreItem xmlns:ds="http://schemas.openxmlformats.org/officeDocument/2006/customXml" ds:itemID="{0020C4FC-E44C-42A5-B96E-00534CF17A2C}">
  <ds:schemaRefs/>
</ds:datastoreItem>
</file>

<file path=customXml/itemProps3.xml><?xml version="1.0" encoding="utf-8"?>
<ds:datastoreItem xmlns:ds="http://schemas.openxmlformats.org/officeDocument/2006/customXml" ds:itemID="{A3984BD2-CA33-4F4D-A906-406E092AB6C1}">
  <ds:schemaRefs/>
</ds:datastoreItem>
</file>

<file path=customXml/itemProps4.xml><?xml version="1.0" encoding="utf-8"?>
<ds:datastoreItem xmlns:ds="http://schemas.openxmlformats.org/officeDocument/2006/customXml" ds:itemID="{F14A380D-CF0E-48ED-9050-7F5FF4D2C144}">
  <ds:schemaRefs/>
</ds:datastoreItem>
</file>

<file path=customXml/itemProps5.xml><?xml version="1.0" encoding="utf-8"?>
<ds:datastoreItem xmlns:ds="http://schemas.openxmlformats.org/officeDocument/2006/customXml" ds:itemID="{91EB4F99-060F-4DE6-8955-BC3720D898A2}">
  <ds:schemaRefs/>
</ds:datastoreItem>
</file>

<file path=customXml/itemProps6.xml><?xml version="1.0" encoding="utf-8"?>
<ds:datastoreItem xmlns:ds="http://schemas.openxmlformats.org/officeDocument/2006/customXml" ds:itemID="{E557B33F-83C7-48B4-B512-CEFDB9EC3879}">
  <ds:schemaRefs/>
</ds:datastoreItem>
</file>

<file path=customXml/itemProps7.xml><?xml version="1.0" encoding="utf-8"?>
<ds:datastoreItem xmlns:ds="http://schemas.openxmlformats.org/officeDocument/2006/customXml" ds:itemID="{574C7295-7ED9-4858-88B8-1B4F21C9FCFB}">
  <ds:schemaRefs/>
</ds:datastoreItem>
</file>

<file path=customXml/itemProps8.xml><?xml version="1.0" encoding="utf-8"?>
<ds:datastoreItem xmlns:ds="http://schemas.openxmlformats.org/officeDocument/2006/customXml" ds:itemID="{7FDB9276-ECB6-463A-9327-E2A80AFE7BA8}">
  <ds:schemaRefs/>
</ds:datastoreItem>
</file>

<file path=customXml/itemProps9.xml><?xml version="1.0" encoding="utf-8"?>
<ds:datastoreItem xmlns:ds="http://schemas.openxmlformats.org/officeDocument/2006/customXml" ds:itemID="{F63C0F55-77F4-43DB-93DC-E170D88017F8}">
  <ds:schemaRefs/>
</ds:datastoreItem>
</file>

<file path=docProps/app.xml><?xml version="1.0" encoding="utf-8"?>
<Properties xmlns="http://schemas.openxmlformats.org/officeDocument/2006/extended-properties" xmlns:vt="http://schemas.openxmlformats.org/officeDocument/2006/docPropsVTypes">
  <Template/>
  <TotalTime>663</TotalTime>
  <Words>6402</Words>
  <Application>Microsoft Office PowerPoint</Application>
  <PresentationFormat>On-screen Show (4:3)</PresentationFormat>
  <Paragraphs>412</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Gotham C1 Head</vt:lpstr>
      <vt:lpstr>Gotham C2 Text</vt:lpstr>
      <vt:lpstr>Source Sans Pro</vt:lpstr>
      <vt:lpstr>Source Sans Pro Light</vt:lpstr>
      <vt:lpstr>Source Sans Pro Semibold</vt:lpstr>
      <vt:lpstr>2015_PI_WM_template</vt:lpstr>
      <vt:lpstr>Strategies for a sustainable income  in retirement</vt:lpstr>
      <vt:lpstr>Topics for today</vt:lpstr>
      <vt:lpstr>Challenges to prepare  for in retirement</vt:lpstr>
      <vt:lpstr>It’s easier going up the mountain  than down</vt:lpstr>
      <vt:lpstr>Longevity risk is the big unknown </vt:lpstr>
      <vt:lpstr>Sequence risk — When you retire can make a big difference</vt:lpstr>
      <vt:lpstr>Erosion of purchasing power</vt:lpstr>
      <vt:lpstr>Health care costs pose a serious challenge</vt:lpstr>
      <vt:lpstr>Long-term care costs  can be staggering</vt:lpstr>
      <vt:lpstr>What about Social Security?</vt:lpstr>
      <vt:lpstr>Achieving a successful retirement</vt:lpstr>
      <vt:lpstr>Achieving a successful retirement</vt:lpstr>
      <vt:lpstr>Choose the right withdrawal rate</vt:lpstr>
      <vt:lpstr>Adjust your plan as you go</vt:lpstr>
      <vt:lpstr>Address longevity risk</vt:lpstr>
      <vt:lpstr>Adding guaranteed income may improve results</vt:lpstr>
      <vt:lpstr>Be smart about taxes</vt:lpstr>
      <vt:lpstr>Use a Roth strategy to  control your tax bill</vt:lpstr>
      <vt:lpstr>Make the right decision on  Social Security</vt:lpstr>
      <vt:lpstr>Address other specific risks</vt:lpstr>
      <vt:lpstr>Practical approaches  to managing income</vt:lpstr>
      <vt:lpstr>Consider a bucket approach</vt:lpstr>
      <vt:lpstr>Match expenses with income sources</vt:lpstr>
      <vt:lpstr>Closing thoughts</vt:lpstr>
      <vt:lpstr>Additional resources</vt:lpstr>
      <vt:lpstr>PowerPoint Presentation</vt:lpstr>
      <vt:lpstr>PowerPoint Presentation</vt:lpstr>
    </vt:vector>
  </TitlesOfParts>
  <Company>Putnam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tax-smart strategies  of successful women in retirement</dc:title>
  <dc:creator>Steve Madero</dc:creator>
  <cp:lastModifiedBy>Kendra Rideout</cp:lastModifiedBy>
  <cp:revision>392</cp:revision>
  <cp:lastPrinted>2018-12-06T16:41:47Z</cp:lastPrinted>
  <dcterms:created xsi:type="dcterms:W3CDTF">2016-09-14T13:23:21Z</dcterms:created>
  <dcterms:modified xsi:type="dcterms:W3CDTF">2023-01-19T17:58:00Z</dcterms:modified>
</cp:coreProperties>
</file>