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1"/>
  </p:sldMasterIdLst>
  <p:notesMasterIdLst>
    <p:notesMasterId r:id="rId38"/>
  </p:notesMasterIdLst>
  <p:handoutMasterIdLst>
    <p:handoutMasterId r:id="rId39"/>
  </p:handoutMasterIdLst>
  <p:sldIdLst>
    <p:sldId id="867" r:id="rId12"/>
    <p:sldId id="868" r:id="rId13"/>
    <p:sldId id="773" r:id="rId14"/>
    <p:sldId id="775" r:id="rId15"/>
    <p:sldId id="876" r:id="rId16"/>
    <p:sldId id="878" r:id="rId17"/>
    <p:sldId id="912" r:id="rId18"/>
    <p:sldId id="766" r:id="rId19"/>
    <p:sldId id="872" r:id="rId20"/>
    <p:sldId id="907" r:id="rId21"/>
    <p:sldId id="781" r:id="rId22"/>
    <p:sldId id="274" r:id="rId23"/>
    <p:sldId id="281" r:id="rId24"/>
    <p:sldId id="785" r:id="rId25"/>
    <p:sldId id="287" r:id="rId26"/>
    <p:sldId id="884" r:id="rId27"/>
    <p:sldId id="282" r:id="rId28"/>
    <p:sldId id="782" r:id="rId29"/>
    <p:sldId id="283" r:id="rId30"/>
    <p:sldId id="275" r:id="rId31"/>
    <p:sldId id="790" r:id="rId32"/>
    <p:sldId id="909" r:id="rId33"/>
    <p:sldId id="291" r:id="rId34"/>
    <p:sldId id="910" r:id="rId35"/>
    <p:sldId id="290" r:id="rId36"/>
    <p:sldId id="892" r:id="rId37"/>
  </p:sldIdLst>
  <p:sldSz cx="9144000" cy="6858000" type="screen4x3"/>
  <p:notesSz cx="6934200" cy="9220200"/>
  <p:custDataLst>
    <p:custData r:id="rId7"/>
    <p:custData r:id="rId9"/>
    <p:custData r:id="rId8"/>
    <p:custData r:id="rId4"/>
    <p:custData r:id="rId3"/>
    <p:custData r:id="rId5"/>
    <p:custData r:id="rId6"/>
  </p:custDataLst>
  <p:defaultTextStyle>
    <a:defPPr>
      <a:defRPr lang="en-US"/>
    </a:defPPr>
    <a:lvl1pPr algn="ctr" rtl="0" fontAlgn="base">
      <a:spcBef>
        <a:spcPct val="0"/>
      </a:spcBef>
      <a:spcAft>
        <a:spcPct val="0"/>
      </a:spcAft>
      <a:defRPr sz="1765" kern="1200">
        <a:solidFill>
          <a:schemeClr val="tx1"/>
        </a:solidFill>
        <a:latin typeface="Gotham C2 Text" pitchFamily="50" charset="0"/>
        <a:ea typeface="ＭＳ Ｐゴシック" charset="-128"/>
        <a:cs typeface="+mn-cs"/>
      </a:defRPr>
    </a:lvl1pPr>
    <a:lvl2pPr marL="403388" algn="ctr" rtl="0" fontAlgn="base">
      <a:spcBef>
        <a:spcPct val="0"/>
      </a:spcBef>
      <a:spcAft>
        <a:spcPct val="0"/>
      </a:spcAft>
      <a:defRPr sz="1765" kern="1200">
        <a:solidFill>
          <a:schemeClr val="tx1"/>
        </a:solidFill>
        <a:latin typeface="Gotham C2 Text" pitchFamily="50" charset="0"/>
        <a:ea typeface="ＭＳ Ｐゴシック" charset="-128"/>
        <a:cs typeface="+mn-cs"/>
      </a:defRPr>
    </a:lvl2pPr>
    <a:lvl3pPr marL="806775" algn="ctr" rtl="0" fontAlgn="base">
      <a:spcBef>
        <a:spcPct val="0"/>
      </a:spcBef>
      <a:spcAft>
        <a:spcPct val="0"/>
      </a:spcAft>
      <a:defRPr sz="1765" kern="1200">
        <a:solidFill>
          <a:schemeClr val="tx1"/>
        </a:solidFill>
        <a:latin typeface="Gotham C2 Text" pitchFamily="50" charset="0"/>
        <a:ea typeface="ＭＳ Ｐゴシック" charset="-128"/>
        <a:cs typeface="+mn-cs"/>
      </a:defRPr>
    </a:lvl3pPr>
    <a:lvl4pPr marL="1210163" algn="ctr" rtl="0" fontAlgn="base">
      <a:spcBef>
        <a:spcPct val="0"/>
      </a:spcBef>
      <a:spcAft>
        <a:spcPct val="0"/>
      </a:spcAft>
      <a:defRPr sz="1765" kern="1200">
        <a:solidFill>
          <a:schemeClr val="tx1"/>
        </a:solidFill>
        <a:latin typeface="Gotham C2 Text" pitchFamily="50" charset="0"/>
        <a:ea typeface="ＭＳ Ｐゴシック" charset="-128"/>
        <a:cs typeface="+mn-cs"/>
      </a:defRPr>
    </a:lvl4pPr>
    <a:lvl5pPr marL="1613550" algn="ctr" rtl="0" fontAlgn="base">
      <a:spcBef>
        <a:spcPct val="0"/>
      </a:spcBef>
      <a:spcAft>
        <a:spcPct val="0"/>
      </a:spcAft>
      <a:defRPr sz="1765" kern="1200">
        <a:solidFill>
          <a:schemeClr val="tx1"/>
        </a:solidFill>
        <a:latin typeface="Gotham C2 Text" pitchFamily="50" charset="0"/>
        <a:ea typeface="ＭＳ Ｐゴシック" charset="-128"/>
        <a:cs typeface="+mn-cs"/>
      </a:defRPr>
    </a:lvl5pPr>
    <a:lvl6pPr marL="2016938" algn="l" defTabSz="806775" rtl="0" eaLnBrk="1" latinLnBrk="0" hangingPunct="1">
      <a:defRPr sz="1765" kern="1200">
        <a:solidFill>
          <a:schemeClr val="tx1"/>
        </a:solidFill>
        <a:latin typeface="Gotham C2 Text" pitchFamily="50" charset="0"/>
        <a:ea typeface="ＭＳ Ｐゴシック" charset="-128"/>
        <a:cs typeface="+mn-cs"/>
      </a:defRPr>
    </a:lvl6pPr>
    <a:lvl7pPr marL="2420325" algn="l" defTabSz="806775" rtl="0" eaLnBrk="1" latinLnBrk="0" hangingPunct="1">
      <a:defRPr sz="1765" kern="1200">
        <a:solidFill>
          <a:schemeClr val="tx1"/>
        </a:solidFill>
        <a:latin typeface="Gotham C2 Text" pitchFamily="50" charset="0"/>
        <a:ea typeface="ＭＳ Ｐゴシック" charset="-128"/>
        <a:cs typeface="+mn-cs"/>
      </a:defRPr>
    </a:lvl7pPr>
    <a:lvl8pPr marL="2823713" algn="l" defTabSz="806775" rtl="0" eaLnBrk="1" latinLnBrk="0" hangingPunct="1">
      <a:defRPr sz="1765" kern="1200">
        <a:solidFill>
          <a:schemeClr val="tx1"/>
        </a:solidFill>
        <a:latin typeface="Gotham C2 Text" pitchFamily="50" charset="0"/>
        <a:ea typeface="ＭＳ Ｐゴシック" charset="-128"/>
        <a:cs typeface="+mn-cs"/>
      </a:defRPr>
    </a:lvl8pPr>
    <a:lvl9pPr marL="3227100" algn="l" defTabSz="806775" rtl="0" eaLnBrk="1" latinLnBrk="0" hangingPunct="1">
      <a:defRPr sz="1765" kern="1200">
        <a:solidFill>
          <a:schemeClr val="tx1"/>
        </a:solidFill>
        <a:latin typeface="Gotham C2 Text" pitchFamily="50" charset="0"/>
        <a:ea typeface="ＭＳ Ｐゴシック" charset="-128"/>
        <a:cs typeface="+mn-cs"/>
      </a:defRPr>
    </a:lvl9pPr>
  </p:defaultTextStyle>
  <p:extLst>
    <p:ext uri="{EFAFB233-063F-42B5-8137-9DF3F51BA10A}">
      <p15:sldGuideLst xmlns:p15="http://schemas.microsoft.com/office/powerpoint/2012/main">
        <p15:guide id="1" orient="horz" pos="4074" userDrawn="1">
          <p15:clr>
            <a:srgbClr val="A4A3A4"/>
          </p15:clr>
        </p15:guide>
        <p15:guide id="2" orient="horz" pos="3935" userDrawn="1">
          <p15:clr>
            <a:srgbClr val="A4A3A4"/>
          </p15:clr>
        </p15:guide>
        <p15:guide id="3" orient="horz" pos="4152" userDrawn="1">
          <p15:clr>
            <a:srgbClr val="A4A3A4"/>
          </p15:clr>
        </p15:guide>
        <p15:guide id="4" orient="horz" pos="3888" userDrawn="1">
          <p15:clr>
            <a:srgbClr val="A4A3A4"/>
          </p15:clr>
        </p15:guide>
        <p15:guide id="5" orient="horz" pos="384" userDrawn="1">
          <p15:clr>
            <a:srgbClr val="A4A3A4"/>
          </p15:clr>
        </p15:guide>
        <p15:guide id="6" orient="horz" pos="1008" userDrawn="1">
          <p15:clr>
            <a:srgbClr val="A4A3A4"/>
          </p15:clr>
        </p15:guide>
        <p15:guide id="7" orient="horz" pos="1317" userDrawn="1">
          <p15:clr>
            <a:srgbClr val="A4A3A4"/>
          </p15:clr>
        </p15:guide>
        <p15:guide id="8" orient="horz" pos="3096" userDrawn="1">
          <p15:clr>
            <a:srgbClr val="A4A3A4"/>
          </p15:clr>
        </p15:guide>
        <p15:guide id="9" orient="horz" pos="2544" userDrawn="1">
          <p15:clr>
            <a:srgbClr val="A4A3A4"/>
          </p15:clr>
        </p15:guide>
        <p15:guide id="10" pos="508" userDrawn="1">
          <p15:clr>
            <a:srgbClr val="A4A3A4"/>
          </p15:clr>
        </p15:guide>
        <p15:guide id="11" pos="5760" userDrawn="1">
          <p15:clr>
            <a:srgbClr val="A4A3A4"/>
          </p15:clr>
        </p15:guide>
        <p15:guide id="12" pos="4560" userDrawn="1">
          <p15:clr>
            <a:srgbClr val="A4A3A4"/>
          </p15:clr>
        </p15:guide>
        <p15:guide id="13" pos="5232" userDrawn="1">
          <p15:clr>
            <a:srgbClr val="A4A3A4"/>
          </p15:clr>
        </p15:guide>
        <p15:guide id="14" pos="4193" userDrawn="1">
          <p15:clr>
            <a:srgbClr val="A4A3A4"/>
          </p15:clr>
        </p15:guide>
        <p15:guide id="15" pos="1642" userDrawn="1">
          <p15:clr>
            <a:srgbClr val="A4A3A4"/>
          </p15:clr>
        </p15:guide>
        <p15:guide id="16" pos="5112" userDrawn="1">
          <p15:clr>
            <a:srgbClr val="A4A3A4"/>
          </p15:clr>
        </p15:guide>
        <p15:guide id="17" pos="912" userDrawn="1">
          <p15:clr>
            <a:srgbClr val="A4A3A4"/>
          </p15:clr>
        </p15:guide>
        <p15:guide id="18" orient="horz" pos="2088" userDrawn="1">
          <p15:clr>
            <a:srgbClr val="A4A3A4"/>
          </p15:clr>
        </p15:guide>
      </p15:sldGuideLst>
    </p:ext>
    <p:ext uri="{2D200454-40CA-4A62-9FC3-DE9A4176ACB9}">
      <p15:notesGuideLst xmlns:p15="http://schemas.microsoft.com/office/powerpoint/2012/main">
        <p15:guide id="1" orient="horz" pos="5484" userDrawn="1">
          <p15:clr>
            <a:srgbClr val="A4A3A4"/>
          </p15:clr>
        </p15:guide>
        <p15:guide id="2" orient="horz" pos="290" userDrawn="1">
          <p15:clr>
            <a:srgbClr val="A4A3A4"/>
          </p15:clr>
        </p15:guide>
        <p15:guide id="3" pos="4027" userDrawn="1">
          <p15:clr>
            <a:srgbClr val="A4A3A4"/>
          </p15:clr>
        </p15:guide>
        <p15:guide id="4" pos="3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FF9"/>
    <a:srgbClr val="000000"/>
    <a:srgbClr val="004675"/>
    <a:srgbClr val="004751"/>
    <a:srgbClr val="FFFFFF"/>
    <a:srgbClr val="CDDDE9"/>
    <a:srgbClr val="007B89"/>
    <a:srgbClr val="0072BC"/>
    <a:srgbClr val="C8804D"/>
    <a:srgbClr val="6C4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63" autoAdjust="0"/>
    <p:restoredTop sz="86484" autoAdjust="0"/>
  </p:normalViewPr>
  <p:slideViewPr>
    <p:cSldViewPr snapToGrid="0">
      <p:cViewPr varScale="1">
        <p:scale>
          <a:sx n="174" d="100"/>
          <a:sy n="174" d="100"/>
        </p:scale>
        <p:origin x="3858" y="144"/>
      </p:cViewPr>
      <p:guideLst>
        <p:guide orient="horz" pos="4074"/>
        <p:guide orient="horz" pos="3935"/>
        <p:guide orient="horz" pos="4152"/>
        <p:guide orient="horz" pos="3888"/>
        <p:guide orient="horz" pos="384"/>
        <p:guide orient="horz" pos="1008"/>
        <p:guide orient="horz" pos="1317"/>
        <p:guide orient="horz" pos="3096"/>
        <p:guide orient="horz" pos="2544"/>
        <p:guide pos="508"/>
        <p:guide pos="5760"/>
        <p:guide pos="4560"/>
        <p:guide pos="5232"/>
        <p:guide pos="4193"/>
        <p:guide pos="1642"/>
        <p:guide pos="5112"/>
        <p:guide pos="912"/>
        <p:guide orient="horz" pos="20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p:cViewPr varScale="1">
        <p:scale>
          <a:sx n="152" d="100"/>
          <a:sy n="152" d="100"/>
        </p:scale>
        <p:origin x="6168" y="162"/>
      </p:cViewPr>
      <p:guideLst>
        <p:guide orient="horz" pos="5484"/>
        <p:guide orient="horz" pos="290"/>
        <p:guide pos="4027"/>
        <p:guide pos="3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9"/>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150" name="Group 30"/>
          <p:cNvGraphicFramePr>
            <a:graphicFrameLocks noGrp="1"/>
          </p:cNvGraphicFramePr>
          <p:nvPr>
            <p:custDataLst>
              <p:tags r:id="rId2"/>
            </p:custDataLst>
            <p:extLst>
              <p:ext uri="{D42A27DB-BD31-4B8C-83A1-F6EECF244321}">
                <p14:modId xmlns:p14="http://schemas.microsoft.com/office/powerpoint/2010/main" val="1424479723"/>
              </p:ext>
            </p:extLst>
          </p:nvPr>
        </p:nvGraphicFramePr>
        <p:xfrm>
          <a:off x="2849542" y="8606991"/>
          <a:ext cx="3543903" cy="245285"/>
        </p:xfrm>
        <a:graphic>
          <a:graphicData uri="http://schemas.openxmlformats.org/drawingml/2006/table">
            <a:tbl>
              <a:tblPr/>
              <a:tblGrid>
                <a:gridCol w="3543903">
                  <a:extLst>
                    <a:ext uri="{9D8B030D-6E8A-4147-A177-3AD203B41FA5}">
                      <a16:colId xmlns:a16="http://schemas.microsoft.com/office/drawing/2014/main" val="20000"/>
                    </a:ext>
                  </a:extLst>
                </a:gridCol>
              </a:tblGrid>
              <a:tr h="245285">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306045  3/17</a:t>
                      </a:r>
                    </a:p>
                  </a:txBody>
                  <a:tcPr marL="73494" marR="73494"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5146" name="Text Box 26"/>
          <p:cNvSpPr txBox="1">
            <a:spLocks noChangeArrowheads="1"/>
          </p:cNvSpPr>
          <p:nvPr/>
        </p:nvSpPr>
        <p:spPr bwMode="auto">
          <a:xfrm>
            <a:off x="438874" y="8558249"/>
            <a:ext cx="1175252" cy="21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2199" tIns="46102" rIns="92199" bIns="46102">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dirty="0">
                <a:latin typeface="Source Sans Pro Light" panose="020B0403030403020204" pitchFamily="34" charset="0"/>
              </a:rPr>
              <a:t>PUTNAM INVESTMENTS</a:t>
            </a:r>
          </a:p>
        </p:txBody>
      </p:sp>
      <p:sp>
        <p:nvSpPr>
          <p:cNvPr id="41990" name="Rectangle 27"/>
          <p:cNvSpPr>
            <a:spLocks noChangeArrowheads="1"/>
          </p:cNvSpPr>
          <p:nvPr/>
        </p:nvSpPr>
        <p:spPr bwMode="auto">
          <a:xfrm>
            <a:off x="6376205" y="8625859"/>
            <a:ext cx="286083" cy="21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0064" tIns="45034" rIns="90064" bIns="45034">
            <a:spAutoFit/>
          </a:bodyPr>
          <a:lstStyle/>
          <a:p>
            <a:pPr algn="l" defTabSz="910675">
              <a:buClr>
                <a:schemeClr val="tx2"/>
              </a:buClr>
            </a:pPr>
            <a:fld id="{1A797CE9-049D-415B-B10C-828B86054992}" type="slidenum">
              <a:rPr lang="en-US" sz="800">
                <a:latin typeface="Source Sans Pro Light" panose="020B0403030403020204" pitchFamily="34" charset="0"/>
              </a:rPr>
              <a:pPr algn="l" defTabSz="910675">
                <a:buClr>
                  <a:schemeClr val="tx2"/>
                </a:buClr>
              </a:pPr>
              <a:t>‹#›</a:t>
            </a:fld>
            <a:endParaRPr lang="en-US" sz="800" dirty="0">
              <a:latin typeface="Source Sans Pro Light" panose="020B0403030403020204" pitchFamily="34" charset="0"/>
            </a:endParaRPr>
          </a:p>
        </p:txBody>
      </p:sp>
    </p:spTree>
    <p:extLst>
      <p:ext uri="{BB962C8B-B14F-4D97-AF65-F5344CB8AC3E}">
        <p14:creationId xmlns:p14="http://schemas.microsoft.com/office/powerpoint/2010/main" val="375341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 Target="../theme/theme2.xml"/><Relationship Id="rId5" Type="http://schemas.openxmlformats.org/officeDocument/2006/relationships/tags" Target="../tags/tag4.xml"/><Relationship Id="rId4" Type="http://schemas.openxmlformats.org/officeDocument/2006/relationships/tags" Target="../tags/tag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4"/>
          <p:cNvSpPr>
            <a:spLocks noGrp="1" noRot="1" noChangeAspect="1" noChangeArrowheads="1" noTextEdit="1"/>
          </p:cNvSpPr>
          <p:nvPr>
            <p:ph type="sldImg" idx="2"/>
          </p:nvPr>
        </p:nvSpPr>
        <p:spPr bwMode="auto">
          <a:xfrm>
            <a:off x="1431925" y="460375"/>
            <a:ext cx="4076700" cy="30575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custDataLst>
              <p:tags r:id="rId2"/>
            </p:custDataLst>
          </p:nvPr>
        </p:nvSpPr>
        <p:spPr bwMode="auto">
          <a:xfrm>
            <a:off x="539192" y="3918271"/>
            <a:ext cx="5855825" cy="430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2199" tIns="46102" rIns="92199" bIns="46102"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184" name="Text Box 16"/>
          <p:cNvSpPr txBox="1">
            <a:spLocks noChangeArrowheads="1"/>
          </p:cNvSpPr>
          <p:nvPr>
            <p:custDataLst>
              <p:tags r:id="rId3"/>
            </p:custDataLst>
          </p:nvPr>
        </p:nvSpPr>
        <p:spPr bwMode="auto">
          <a:xfrm>
            <a:off x="438874" y="8558249"/>
            <a:ext cx="1175252" cy="21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2199" tIns="46102" rIns="92199" bIns="46102">
            <a:spAutoFit/>
          </a:bodyPr>
          <a:lstStyle>
            <a:lvl1pPr defTabSz="955675" eaLnBrk="0" hangingPunct="0">
              <a:defRPr sz="2000">
                <a:solidFill>
                  <a:schemeClr val="tx1"/>
                </a:solidFill>
                <a:latin typeface="Gotham C2 Text" charset="0"/>
                <a:ea typeface="ＭＳ Ｐゴシック" charset="0"/>
                <a:cs typeface="ＭＳ Ｐゴシック" charset="0"/>
              </a:defRPr>
            </a:lvl1pPr>
            <a:lvl2pPr marL="719138" indent="-276225" defTabSz="955675" eaLnBrk="0" hangingPunct="0">
              <a:defRPr sz="2000">
                <a:solidFill>
                  <a:schemeClr val="tx1"/>
                </a:solidFill>
                <a:latin typeface="Gotham C2 Text" charset="0"/>
                <a:ea typeface="ＭＳ Ｐゴシック" charset="0"/>
              </a:defRPr>
            </a:lvl2pPr>
            <a:lvl3pPr marL="1106488" indent="-220663" defTabSz="955675" eaLnBrk="0" hangingPunct="0">
              <a:defRPr sz="2000">
                <a:solidFill>
                  <a:schemeClr val="tx1"/>
                </a:solidFill>
                <a:latin typeface="Gotham C2 Text" charset="0"/>
                <a:ea typeface="ＭＳ Ｐゴシック" charset="0"/>
              </a:defRPr>
            </a:lvl3pPr>
            <a:lvl4pPr marL="1549400" indent="-220663" defTabSz="955675" eaLnBrk="0" hangingPunct="0">
              <a:defRPr sz="2000">
                <a:solidFill>
                  <a:schemeClr val="tx1"/>
                </a:solidFill>
                <a:latin typeface="Gotham C2 Text" charset="0"/>
                <a:ea typeface="ＭＳ Ｐゴシック" charset="0"/>
              </a:defRPr>
            </a:lvl4pPr>
            <a:lvl5pPr marL="1992313" indent="-220663" defTabSz="955675" eaLnBrk="0" hangingPunct="0">
              <a:defRPr sz="2000">
                <a:solidFill>
                  <a:schemeClr val="tx1"/>
                </a:solidFill>
                <a:latin typeface="Gotham C2 Text" charset="0"/>
                <a:ea typeface="ＭＳ Ｐゴシック" charset="0"/>
              </a:defRPr>
            </a:lvl5pPr>
            <a:lvl6pPr marL="2449513" indent="-220663" defTabSz="955675" eaLnBrk="0" fontAlgn="base" hangingPunct="0">
              <a:spcBef>
                <a:spcPct val="0"/>
              </a:spcBef>
              <a:spcAft>
                <a:spcPct val="0"/>
              </a:spcAft>
              <a:defRPr sz="2000">
                <a:solidFill>
                  <a:schemeClr val="tx1"/>
                </a:solidFill>
                <a:latin typeface="Gotham C2 Text" charset="0"/>
                <a:ea typeface="ＭＳ Ｐゴシック" charset="0"/>
              </a:defRPr>
            </a:lvl6pPr>
            <a:lvl7pPr marL="2906713" indent="-220663" defTabSz="955675" eaLnBrk="0" fontAlgn="base" hangingPunct="0">
              <a:spcBef>
                <a:spcPct val="0"/>
              </a:spcBef>
              <a:spcAft>
                <a:spcPct val="0"/>
              </a:spcAft>
              <a:defRPr sz="2000">
                <a:solidFill>
                  <a:schemeClr val="tx1"/>
                </a:solidFill>
                <a:latin typeface="Gotham C2 Text" charset="0"/>
                <a:ea typeface="ＭＳ Ｐゴシック" charset="0"/>
              </a:defRPr>
            </a:lvl7pPr>
            <a:lvl8pPr marL="3363913" indent="-220663" defTabSz="955675" eaLnBrk="0" fontAlgn="base" hangingPunct="0">
              <a:spcBef>
                <a:spcPct val="0"/>
              </a:spcBef>
              <a:spcAft>
                <a:spcPct val="0"/>
              </a:spcAft>
              <a:defRPr sz="2000">
                <a:solidFill>
                  <a:schemeClr val="tx1"/>
                </a:solidFill>
                <a:latin typeface="Gotham C2 Text" charset="0"/>
                <a:ea typeface="ＭＳ Ｐゴシック" charset="0"/>
              </a:defRPr>
            </a:lvl8pPr>
            <a:lvl9pPr marL="3821113" indent="-220663" defTabSz="955675" eaLnBrk="0" fontAlgn="base" hangingPunct="0">
              <a:spcBef>
                <a:spcPct val="0"/>
              </a:spcBef>
              <a:spcAft>
                <a:spcPct val="0"/>
              </a:spcAft>
              <a:defRPr sz="2000">
                <a:solidFill>
                  <a:schemeClr val="tx1"/>
                </a:solidFill>
                <a:latin typeface="Gotham C2 Text" charset="0"/>
                <a:ea typeface="ＭＳ Ｐゴシック" charset="0"/>
              </a:defRPr>
            </a:lvl9pPr>
          </a:lstStyle>
          <a:p>
            <a:pPr algn="l" eaLnBrk="1" hangingPunct="1">
              <a:defRPr/>
            </a:pPr>
            <a:r>
              <a:rPr lang="en-US" sz="800" b="1" dirty="0">
                <a:latin typeface="Source Sans Pro Light" panose="020B0403030403020204" pitchFamily="34" charset="0"/>
              </a:rPr>
              <a:t>PUTNAM INVESTMENTS</a:t>
            </a:r>
          </a:p>
        </p:txBody>
      </p:sp>
      <p:graphicFrame>
        <p:nvGraphicFramePr>
          <p:cNvPr id="7192" name="Group 24"/>
          <p:cNvGraphicFramePr>
            <a:graphicFrameLocks noGrp="1"/>
          </p:cNvGraphicFramePr>
          <p:nvPr>
            <p:custDataLst>
              <p:tags r:id="rId4"/>
            </p:custDataLst>
            <p:extLst>
              <p:ext uri="{D42A27DB-BD31-4B8C-83A1-F6EECF244321}">
                <p14:modId xmlns:p14="http://schemas.microsoft.com/office/powerpoint/2010/main" val="3323133736"/>
              </p:ext>
            </p:extLst>
          </p:nvPr>
        </p:nvGraphicFramePr>
        <p:xfrm>
          <a:off x="2849542" y="8606991"/>
          <a:ext cx="3543903" cy="245285"/>
        </p:xfrm>
        <a:graphic>
          <a:graphicData uri="http://schemas.openxmlformats.org/drawingml/2006/table">
            <a:tbl>
              <a:tblPr/>
              <a:tblGrid>
                <a:gridCol w="3543903">
                  <a:extLst>
                    <a:ext uri="{9D8B030D-6E8A-4147-A177-3AD203B41FA5}">
                      <a16:colId xmlns:a16="http://schemas.microsoft.com/office/drawing/2014/main" val="20000"/>
                    </a:ext>
                  </a:extLst>
                </a:gridCol>
              </a:tblGrid>
              <a:tr h="245285">
                <a:tc>
                  <a:txBody>
                    <a:bodyPr/>
                    <a:lstStyle/>
                    <a:p>
                      <a:pPr algn="r" defTabSz="1019175"/>
                      <a:r>
                        <a:rPr lang="en-US" sz="800" dirty="0">
                          <a:solidFill>
                            <a:srgbClr val="000000"/>
                          </a:solidFill>
                          <a:latin typeface="Source Sans Pro Light" panose="020B0403030403020204" pitchFamily="34" charset="0"/>
                          <a:cs typeface="Arial" panose="020B0604020202020204" pitchFamily="34" charset="0"/>
                        </a:rPr>
                        <a:t>PPT295 329848  4/22</a:t>
                      </a:r>
                    </a:p>
                  </a:txBody>
                  <a:tcPr marL="73494" marR="73494" marT="0" marB="0" anchor="ctr" horzOverflow="overflow">
                    <a:lnL>
                      <a:noFill/>
                    </a:lnL>
                    <a:lnR w="12700" cap="flat" cmpd="sng" algn="ctr">
                      <a:solidFill>
                        <a:srgbClr val="1A7FBA"/>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3560" name="Rectangle 30"/>
          <p:cNvSpPr>
            <a:spLocks noChangeArrowheads="1"/>
          </p:cNvSpPr>
          <p:nvPr>
            <p:custDataLst>
              <p:tags r:id="rId5"/>
            </p:custDataLst>
          </p:nvPr>
        </p:nvSpPr>
        <p:spPr bwMode="auto">
          <a:xfrm>
            <a:off x="6376205" y="8625859"/>
            <a:ext cx="286083" cy="214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90064" tIns="45034" rIns="90064" bIns="45034">
            <a:spAutoFit/>
          </a:bodyPr>
          <a:lstStyle/>
          <a:p>
            <a:pPr algn="l" defTabSz="910675">
              <a:buClr>
                <a:schemeClr val="tx2"/>
              </a:buClr>
            </a:pPr>
            <a:fld id="{B25AA5A6-AEB3-4D94-8E34-E1A3F4EB3ADA}" type="slidenum">
              <a:rPr lang="en-US" sz="800">
                <a:latin typeface="Source Sans Pro Light" panose="020B0403030403020204" pitchFamily="34" charset="0"/>
              </a:rPr>
              <a:pPr algn="l" defTabSz="910675">
                <a:buClr>
                  <a:schemeClr val="tx2"/>
                </a:buClr>
              </a:pPr>
              <a:t>‹#›</a:t>
            </a:fld>
            <a:endParaRPr lang="en-US" sz="800" dirty="0">
              <a:latin typeface="Source Sans Pro Light" panose="020B0403030403020204" pitchFamily="34" charset="0"/>
            </a:endParaRPr>
          </a:p>
        </p:txBody>
      </p:sp>
    </p:spTree>
    <p:extLst>
      <p:ext uri="{BB962C8B-B14F-4D97-AF65-F5344CB8AC3E}">
        <p14:creationId xmlns:p14="http://schemas.microsoft.com/office/powerpoint/2010/main" val="2977285979"/>
      </p:ext>
    </p:extLst>
  </p:cSld>
  <p:clrMap bg1="lt1" tx1="dk1" bg2="lt2" tx2="dk2" accent1="accent1" accent2="accent2" accent3="accent3" accent4="accent4" accent5="accent5" accent6="accent6" hlink="hlink" folHlink="folHlink"/>
  <p:notesStyle>
    <a:lvl1pPr algn="l" rtl="0" eaLnBrk="0" fontAlgn="base" hangingPunct="0">
      <a:lnSpc>
        <a:spcPct val="110000"/>
      </a:lnSpc>
      <a:spcBef>
        <a:spcPts val="600"/>
      </a:spcBef>
      <a:spcAft>
        <a:spcPct val="0"/>
      </a:spcAft>
      <a:defRPr sz="882" kern="1200">
        <a:solidFill>
          <a:schemeClr val="tx1"/>
        </a:solidFill>
        <a:latin typeface="Source Sans Pro Light" panose="020B0403030403020204" pitchFamily="34" charset="0"/>
        <a:ea typeface="ＭＳ Ｐゴシック" charset="-128"/>
        <a:cs typeface="MS PGothic" charset="0"/>
      </a:defRPr>
    </a:lvl1pPr>
    <a:lvl2pPr marL="198892" indent="-98046" algn="l" rtl="0" eaLnBrk="0" fontAlgn="base" hangingPunct="0">
      <a:lnSpc>
        <a:spcPct val="110000"/>
      </a:lnSpc>
      <a:spcBef>
        <a:spcPct val="0"/>
      </a:spcBef>
      <a:spcAft>
        <a:spcPct val="0"/>
      </a:spcAft>
      <a:buClr>
        <a:srgbClr val="1A7FBA"/>
      </a:buClr>
      <a:buChar char="•"/>
      <a:defRPr sz="882" kern="1200">
        <a:solidFill>
          <a:schemeClr val="tx1"/>
        </a:solidFill>
        <a:latin typeface="Source Sans Pro Light" panose="020B0403030403020204" pitchFamily="34" charset="0"/>
        <a:ea typeface="ＭＳ Ｐゴシック" charset="-128"/>
        <a:cs typeface="MS PGothic" charset="0"/>
      </a:defRPr>
    </a:lvl2pPr>
    <a:lvl3pPr marL="397785" indent="-98046" algn="l" rtl="0" eaLnBrk="0" fontAlgn="base" hangingPunct="0">
      <a:lnSpc>
        <a:spcPct val="110000"/>
      </a:lnSpc>
      <a:spcBef>
        <a:spcPct val="0"/>
      </a:spcBef>
      <a:spcAft>
        <a:spcPct val="0"/>
      </a:spcAft>
      <a:buClr>
        <a:srgbClr val="1A7FBA"/>
      </a:buClr>
      <a:buFont typeface="Gotham C2 Text" pitchFamily="50" charset="0"/>
      <a:buChar char="–"/>
      <a:defRPr sz="794" kern="1200">
        <a:solidFill>
          <a:schemeClr val="tx1"/>
        </a:solidFill>
        <a:latin typeface="Source Sans Pro Light" panose="020B0403030403020204" pitchFamily="34" charset="0"/>
        <a:ea typeface="ＭＳ Ｐゴシック" charset="-128"/>
        <a:cs typeface="MS PGothic" charset="0"/>
      </a:defRPr>
    </a:lvl3pPr>
    <a:lvl4pPr marL="605081" indent="-106449"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4pPr>
    <a:lvl5pPr marL="806775" indent="-98046" algn="l" rtl="0" eaLnBrk="0" fontAlgn="base" hangingPunct="0">
      <a:lnSpc>
        <a:spcPct val="110000"/>
      </a:lnSpc>
      <a:spcBef>
        <a:spcPct val="0"/>
      </a:spcBef>
      <a:spcAft>
        <a:spcPct val="0"/>
      </a:spcAft>
      <a:buClr>
        <a:srgbClr val="1A7FBA"/>
      </a:buClr>
      <a:buChar char="•"/>
      <a:defRPr sz="706" kern="1200">
        <a:solidFill>
          <a:schemeClr val="tx1"/>
        </a:solidFill>
        <a:latin typeface="Source Sans Pro Light" panose="020B0403030403020204" pitchFamily="34" charset="0"/>
        <a:ea typeface="ＭＳ Ｐゴシック" charset="-128"/>
        <a:cs typeface="MS PGothic" charset="0"/>
      </a:defRPr>
    </a:lvl5pPr>
    <a:lvl6pPr marL="2016938" algn="l" defTabSz="806775" rtl="0" eaLnBrk="1" latinLnBrk="0" hangingPunct="1">
      <a:defRPr sz="1059" kern="1200">
        <a:solidFill>
          <a:schemeClr val="tx1"/>
        </a:solidFill>
        <a:latin typeface="+mn-lt"/>
        <a:ea typeface="+mn-ea"/>
        <a:cs typeface="+mn-cs"/>
      </a:defRPr>
    </a:lvl6pPr>
    <a:lvl7pPr marL="2420325" algn="l" defTabSz="806775" rtl="0" eaLnBrk="1" latinLnBrk="0" hangingPunct="1">
      <a:defRPr sz="1059" kern="1200">
        <a:solidFill>
          <a:schemeClr val="tx1"/>
        </a:solidFill>
        <a:latin typeface="+mn-lt"/>
        <a:ea typeface="+mn-ea"/>
        <a:cs typeface="+mn-cs"/>
      </a:defRPr>
    </a:lvl7pPr>
    <a:lvl8pPr marL="2823713" algn="l" defTabSz="806775" rtl="0" eaLnBrk="1" latinLnBrk="0" hangingPunct="1">
      <a:defRPr sz="1059" kern="1200">
        <a:solidFill>
          <a:schemeClr val="tx1"/>
        </a:solidFill>
        <a:latin typeface="+mn-lt"/>
        <a:ea typeface="+mn-ea"/>
        <a:cs typeface="+mn-cs"/>
      </a:defRPr>
    </a:lvl8pPr>
    <a:lvl9pPr marL="3227100" algn="l" defTabSz="806775" rtl="0" eaLnBrk="1" latinLnBrk="0" hangingPunct="1">
      <a:defRPr sz="105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3265D-A9F4-47D9-BFC4-E4BBFA77B6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981C3-B8E2-46E5-8947-CC91D639004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44626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r>
              <a:rPr lang="en-US" dirty="0"/>
              <a:t>Your LinkedIn profile is a compliant extension of your personal brand. An important first step for making the most of </a:t>
            </a:r>
            <a:br>
              <a:rPr lang="en-US" dirty="0"/>
            </a:br>
            <a:r>
              <a:rPr lang="en-US" dirty="0"/>
              <a:t>LinkedIn — Optimize your profile.</a:t>
            </a:r>
          </a:p>
          <a:p>
            <a:r>
              <a:rPr lang="en-US" dirty="0"/>
              <a:t>When setting up a LinkedIn profile, you’ll be prompted to fill out the following:</a:t>
            </a:r>
          </a:p>
          <a:p>
            <a:pPr lvl="1"/>
            <a:r>
              <a:rPr lang="en-US" dirty="0"/>
              <a:t>First Name, Last Name</a:t>
            </a:r>
          </a:p>
          <a:p>
            <a:pPr lvl="1"/>
            <a:r>
              <a:rPr lang="en-US" dirty="0"/>
              <a:t>Headline</a:t>
            </a:r>
          </a:p>
          <a:p>
            <a:pPr lvl="2"/>
            <a:r>
              <a:rPr lang="en-US" dirty="0"/>
              <a:t>This can be an attention-grabbing headline about yourself or your current position</a:t>
            </a:r>
          </a:p>
          <a:p>
            <a:pPr lvl="1"/>
            <a:r>
              <a:rPr lang="en-US" dirty="0"/>
              <a:t>Current Position</a:t>
            </a:r>
          </a:p>
          <a:p>
            <a:pPr lvl="1"/>
            <a:r>
              <a:rPr lang="en-US" dirty="0"/>
              <a:t>Education</a:t>
            </a:r>
          </a:p>
          <a:p>
            <a:pPr lvl="1"/>
            <a:r>
              <a:rPr lang="en-US" dirty="0"/>
              <a:t>Country, Zip code</a:t>
            </a:r>
          </a:p>
          <a:p>
            <a:pPr lvl="1"/>
            <a:r>
              <a:rPr lang="en-US" dirty="0"/>
              <a:t>Locations within this area</a:t>
            </a:r>
          </a:p>
          <a:p>
            <a:pPr lvl="2"/>
            <a:r>
              <a:rPr lang="en-US" dirty="0"/>
              <a:t>Will pre-populate with options based on the zip code</a:t>
            </a:r>
          </a:p>
          <a:p>
            <a:pPr lvl="1"/>
            <a:r>
              <a:rPr lang="en-US" dirty="0"/>
              <a:t>Industry</a:t>
            </a:r>
          </a:p>
          <a:p>
            <a:pPr lvl="1"/>
            <a:r>
              <a:rPr lang="en-US" dirty="0"/>
              <a:t>Summary </a:t>
            </a:r>
          </a:p>
          <a:p>
            <a:r>
              <a:rPr lang="en-US" dirty="0">
                <a:sym typeface="Arial" pitchFamily="34" charset="0"/>
              </a:rPr>
              <a:t>You can make your profile more attractive to search engines — meaning it will be much easier for people to find you when conducting an online search. You also want to bring your profile in line with professional best practices and firm guidelines. </a:t>
            </a:r>
          </a:p>
          <a:p>
            <a:r>
              <a:rPr lang="en-US" dirty="0">
                <a:latin typeface="Source Sans Pro Semibold" panose="020B0603030403020204" pitchFamily="34" charset="0"/>
                <a:sym typeface="Arial" pitchFamily="34" charset="0"/>
              </a:rPr>
              <a:t>One item to focus on is your profile picture. </a:t>
            </a:r>
            <a:r>
              <a:rPr lang="en-US" dirty="0">
                <a:sym typeface="Arial" pitchFamily="34" charset="0"/>
              </a:rPr>
              <a:t>Pictures speak louder than words. </a:t>
            </a:r>
            <a:r>
              <a:rPr lang="en-US" dirty="0"/>
              <a:t>Choose an image that shows you in a professional setting, dressed appropriately. A professional headshot is best. Choose neutral, rather than bright colors. Not recommended: “Selfies” taken with your phone, or pictures in a casual setting.</a:t>
            </a:r>
            <a:endParaRPr lang="en-US" dirty="0">
              <a:sym typeface="Arial" pitchFamily="34" charset="0"/>
            </a:endParaRPr>
          </a:p>
        </p:txBody>
      </p:sp>
      <p:sp>
        <p:nvSpPr>
          <p:cNvPr id="3" name="Slide Image Placeholder 2">
            <a:extLst>
              <a:ext uri="{FF2B5EF4-FFF2-40B4-BE49-F238E27FC236}">
                <a16:creationId xmlns:a16="http://schemas.microsoft.com/office/drawing/2014/main" id="{25887C08-D523-4706-B7A8-54C9C457899C}"/>
              </a:ext>
            </a:extLst>
          </p:cNvPr>
          <p:cNvSpPr>
            <a:spLocks noGrp="1" noRot="1" noChangeAspect="1"/>
          </p:cNvSpPr>
          <p:nvPr>
            <p:ph type="sldImg"/>
          </p:nvPr>
        </p:nvSpPr>
        <p:spPr/>
      </p:sp>
    </p:spTree>
    <p:extLst>
      <p:ext uri="{BB962C8B-B14F-4D97-AF65-F5344CB8AC3E}">
        <p14:creationId xmlns:p14="http://schemas.microsoft.com/office/powerpoint/2010/main" val="2048292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US" dirty="0">
              <a:sym typeface="Arial" pitchFamily="34" charset="0"/>
            </a:endParaRPr>
          </a:p>
        </p:txBody>
      </p:sp>
      <p:sp>
        <p:nvSpPr>
          <p:cNvPr id="3" name="Slide Image Placeholder 2">
            <a:extLst>
              <a:ext uri="{FF2B5EF4-FFF2-40B4-BE49-F238E27FC236}">
                <a16:creationId xmlns:a16="http://schemas.microsoft.com/office/drawing/2014/main" id="{BDE1E07C-BF29-480E-99BF-463E5BE88AB5}"/>
              </a:ext>
            </a:extLst>
          </p:cNvPr>
          <p:cNvSpPr>
            <a:spLocks noGrp="1" noRot="1" noChangeAspect="1"/>
          </p:cNvSpPr>
          <p:nvPr>
            <p:ph type="sldImg"/>
          </p:nvPr>
        </p:nvSpPr>
        <p:spPr/>
      </p:sp>
    </p:spTree>
    <p:extLst>
      <p:ext uri="{BB962C8B-B14F-4D97-AF65-F5344CB8AC3E}">
        <p14:creationId xmlns:p14="http://schemas.microsoft.com/office/powerpoint/2010/main" val="2996275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p:txBody>
          <a:bodyPr/>
          <a:lstStyle/>
          <a:p>
            <a:r>
              <a:rPr lang="en-US" dirty="0"/>
              <a:t>Start to build your LinkedIn network by searching for people you already know. Chances are they’re already on LinkedIn.</a:t>
            </a:r>
          </a:p>
          <a:p>
            <a:r>
              <a:rPr lang="en-US" dirty="0"/>
              <a:t>Build your network around people you know and who will know you when you request to connect. </a:t>
            </a:r>
          </a:p>
          <a:p>
            <a:r>
              <a:rPr lang="en-US" dirty="0"/>
              <a:t>The value of your LinkedIn network is only as rich as the connections you make.</a:t>
            </a:r>
          </a:p>
          <a:p>
            <a:r>
              <a:rPr lang="en-US" dirty="0"/>
              <a:t>Use LinkedIn’s “People you may know” feature to regularly build your network.</a:t>
            </a:r>
          </a:p>
          <a:p>
            <a:r>
              <a:rPr lang="en-US" dirty="0"/>
              <a:t>Make this a standard part of your LinkedIn practice, and check it at least once a week.</a:t>
            </a:r>
          </a:p>
          <a:p>
            <a:r>
              <a:rPr lang="en-US" dirty="0"/>
              <a:t>“Not only are my clients on LinkedIn, but some of my biggest mentors are located here too. It is a more professional site than other social networks.” — </a:t>
            </a:r>
            <a:r>
              <a:rPr lang="en-US" dirty="0" err="1"/>
              <a:t>Wirehouse</a:t>
            </a:r>
            <a:r>
              <a:rPr lang="en-US" dirty="0"/>
              <a:t> advisor, male, 44 years old</a:t>
            </a:r>
          </a:p>
          <a:p>
            <a:r>
              <a:rPr lang="en-US" dirty="0"/>
              <a:t>“A neighbor heard that I am an advisor and was interested in investing and retirement. He found my business through referencing my name on LinkedIn and contacted me, and we talked immediately. It was quicker through social media than coming to my door one block away.” — Bank advisor, female, age 42</a:t>
            </a:r>
          </a:p>
          <a:p>
            <a:endParaRPr lang="en-US" dirty="0"/>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91A1124C-5BF9-48D8-AAF0-85FBC38894D2}"/>
              </a:ext>
            </a:extLst>
          </p:cNvPr>
          <p:cNvSpPr>
            <a:spLocks noGrp="1" noRot="1" noChangeAspect="1"/>
          </p:cNvSpPr>
          <p:nvPr>
            <p:ph type="sldImg"/>
          </p:nvPr>
        </p:nvSpPr>
        <p:spPr/>
      </p:sp>
    </p:spTree>
    <p:extLst>
      <p:ext uri="{BB962C8B-B14F-4D97-AF65-F5344CB8AC3E}">
        <p14:creationId xmlns:p14="http://schemas.microsoft.com/office/powerpoint/2010/main" val="1534968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sym typeface="Arial" charset="0"/>
              </a:rPr>
              <a:t>Staying top of mind by posting content is one of the most effective ways to use LinkedIn.</a:t>
            </a:r>
          </a:p>
          <a:p>
            <a:r>
              <a:rPr lang="en-US" dirty="0">
                <a:sym typeface="Arial" charset="0"/>
              </a:rPr>
              <a:t>Use pre-approved content supplied to you.</a:t>
            </a:r>
          </a:p>
          <a:p>
            <a:r>
              <a:rPr lang="en-US" dirty="0">
                <a:sym typeface="Arial" charset="0"/>
              </a:rPr>
              <a:t>Top advisors use LinkedIn nearly every business day, according to the Putnam Social Advisor Survey (2018).</a:t>
            </a:r>
          </a:p>
          <a:p>
            <a:r>
              <a:rPr lang="en-US" dirty="0">
                <a:sym typeface="Arial" charset="0"/>
              </a:rPr>
              <a:t>“In August after I posted an article on LinkedIn, a prospect direct messaged me and we talked back and forth for a few days about where he was financially and where he wanted to be by the time he retired. We set up an appointment within a few days, and he said he felt like he knew me already and was comfortable discussing his goals and risk tolerance right off the bat. I took over as his financial planner and added over $500K to my book of business.” — Female advisor, age 51</a:t>
            </a:r>
          </a:p>
        </p:txBody>
      </p:sp>
      <p:sp>
        <p:nvSpPr>
          <p:cNvPr id="5" name="Slide Image Placeholder 4">
            <a:extLst>
              <a:ext uri="{FF2B5EF4-FFF2-40B4-BE49-F238E27FC236}">
                <a16:creationId xmlns:a16="http://schemas.microsoft.com/office/drawing/2014/main" id="{DCB0AC74-5D8D-4A8E-8F95-5DFE14C084DD}"/>
              </a:ext>
            </a:extLst>
          </p:cNvPr>
          <p:cNvSpPr>
            <a:spLocks noGrp="1" noRot="1" noChangeAspect="1"/>
          </p:cNvSpPr>
          <p:nvPr>
            <p:ph type="sldImg"/>
          </p:nvPr>
        </p:nvSpPr>
        <p:spPr/>
      </p:sp>
    </p:spTree>
    <p:extLst>
      <p:ext uri="{BB962C8B-B14F-4D97-AF65-F5344CB8AC3E}">
        <p14:creationId xmlns:p14="http://schemas.microsoft.com/office/powerpoint/2010/main" val="346889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39192" y="3621879"/>
            <a:ext cx="5855825" cy="4303494"/>
          </a:xfrm>
        </p:spPr>
        <p:txBody>
          <a:bodyPr/>
          <a:lstStyle/>
          <a:p>
            <a:pPr>
              <a:lnSpc>
                <a:spcPct val="100000"/>
              </a:lnSpc>
              <a:spcBef>
                <a:spcPts val="300"/>
              </a:spcBef>
            </a:pPr>
            <a:r>
              <a:rPr lang="en-US" dirty="0"/>
              <a:t>Regular posting rewards advisors by enhancing search engine optimization, strengthening connection relationships, building brand awareness, and establishing them as industry experts. By investing time in consistently posting using the best ideas shared below, advisors create presence in their absence for clients and prospects.</a:t>
            </a:r>
          </a:p>
          <a:p>
            <a:pPr>
              <a:lnSpc>
                <a:spcPct val="100000"/>
              </a:lnSpc>
              <a:spcBef>
                <a:spcPts val="300"/>
              </a:spcBef>
            </a:pPr>
            <a:r>
              <a:rPr lang="en-US" dirty="0"/>
              <a:t>Make your posts personal and timely</a:t>
            </a:r>
          </a:p>
          <a:p>
            <a:pPr lvl="0">
              <a:lnSpc>
                <a:spcPct val="100000"/>
              </a:lnSpc>
              <a:spcBef>
                <a:spcPts val="300"/>
              </a:spcBef>
            </a:pPr>
            <a:r>
              <a:rPr lang="en-US" dirty="0"/>
              <a:t>Family and lifetime milestones — share important moments for you and your loved ones</a:t>
            </a:r>
          </a:p>
          <a:p>
            <a:pPr lvl="1">
              <a:lnSpc>
                <a:spcPct val="100000"/>
              </a:lnSpc>
            </a:pPr>
            <a:r>
              <a:rPr lang="en-US" dirty="0"/>
              <a:t>First days of school or graduation</a:t>
            </a:r>
          </a:p>
          <a:p>
            <a:pPr lvl="1">
              <a:lnSpc>
                <a:spcPct val="100000"/>
              </a:lnSpc>
            </a:pPr>
            <a:r>
              <a:rPr lang="en-US" dirty="0"/>
              <a:t>Academic and sports achievements</a:t>
            </a:r>
          </a:p>
          <a:p>
            <a:pPr lvl="1">
              <a:lnSpc>
                <a:spcPct val="100000"/>
              </a:lnSpc>
            </a:pPr>
            <a:r>
              <a:rPr lang="en-US" dirty="0"/>
              <a:t>Birthdays and anniversaries</a:t>
            </a:r>
          </a:p>
          <a:p>
            <a:pPr lvl="1">
              <a:lnSpc>
                <a:spcPct val="100000"/>
              </a:lnSpc>
            </a:pPr>
            <a:r>
              <a:rPr lang="en-US" dirty="0"/>
              <a:t>Births and adoptions</a:t>
            </a:r>
          </a:p>
          <a:p>
            <a:pPr lvl="0">
              <a:lnSpc>
                <a:spcPct val="100000"/>
              </a:lnSpc>
              <a:spcBef>
                <a:spcPts val="300"/>
              </a:spcBef>
            </a:pPr>
            <a:r>
              <a:rPr lang="en-US" dirty="0"/>
              <a:t>Work milestones — express gratitude for clients and colleagues</a:t>
            </a:r>
          </a:p>
          <a:p>
            <a:pPr lvl="1">
              <a:lnSpc>
                <a:spcPct val="100000"/>
              </a:lnSpc>
            </a:pPr>
            <a:r>
              <a:rPr lang="en-US" dirty="0"/>
              <a:t>Honors and awards</a:t>
            </a:r>
          </a:p>
          <a:p>
            <a:pPr lvl="1">
              <a:lnSpc>
                <a:spcPct val="100000"/>
              </a:lnSpc>
            </a:pPr>
            <a:r>
              <a:rPr lang="en-US" dirty="0"/>
              <a:t>Certifications and designations</a:t>
            </a:r>
          </a:p>
          <a:p>
            <a:pPr lvl="1">
              <a:lnSpc>
                <a:spcPct val="100000"/>
              </a:lnSpc>
            </a:pPr>
            <a:r>
              <a:rPr lang="en-US" dirty="0"/>
              <a:t>Office moves</a:t>
            </a:r>
          </a:p>
          <a:p>
            <a:pPr lvl="1">
              <a:lnSpc>
                <a:spcPct val="100000"/>
              </a:lnSpc>
            </a:pPr>
            <a:r>
              <a:rPr lang="en-US" dirty="0"/>
              <a:t>Welcome a new team member</a:t>
            </a:r>
          </a:p>
          <a:p>
            <a:pPr lvl="1">
              <a:lnSpc>
                <a:spcPct val="100000"/>
              </a:lnSpc>
            </a:pPr>
            <a:r>
              <a:rPr lang="en-US" dirty="0"/>
              <a:t>Congratulate a retiring colleague</a:t>
            </a:r>
          </a:p>
          <a:p>
            <a:pPr lvl="1">
              <a:lnSpc>
                <a:spcPct val="100000"/>
              </a:lnSpc>
            </a:pPr>
            <a:r>
              <a:rPr lang="en-US" dirty="0"/>
              <a:t>Client seminars</a:t>
            </a:r>
          </a:p>
          <a:p>
            <a:pPr lvl="1">
              <a:lnSpc>
                <a:spcPct val="100000"/>
              </a:lnSpc>
            </a:pPr>
            <a:r>
              <a:rPr lang="en-US" dirty="0"/>
              <a:t>Conferences</a:t>
            </a:r>
          </a:p>
          <a:p>
            <a:pPr lvl="0">
              <a:lnSpc>
                <a:spcPct val="100000"/>
              </a:lnSpc>
              <a:spcBef>
                <a:spcPts val="300"/>
              </a:spcBef>
            </a:pPr>
            <a:r>
              <a:rPr lang="en-US" dirty="0"/>
              <a:t>Local news — subscribe to local periodicals to receive the latest community news</a:t>
            </a:r>
          </a:p>
          <a:p>
            <a:pPr lvl="1">
              <a:lnSpc>
                <a:spcPct val="100000"/>
              </a:lnSpc>
            </a:pPr>
            <a:r>
              <a:rPr lang="en-US" dirty="0"/>
              <a:t>Share commentary on relevant articles</a:t>
            </a:r>
          </a:p>
          <a:p>
            <a:pPr lvl="1">
              <a:lnSpc>
                <a:spcPct val="100000"/>
              </a:lnSpc>
            </a:pPr>
            <a:r>
              <a:rPr lang="en-US" dirty="0"/>
              <a:t>Charity and community events</a:t>
            </a:r>
          </a:p>
          <a:p>
            <a:pPr lvl="0">
              <a:lnSpc>
                <a:spcPct val="100000"/>
              </a:lnSpc>
              <a:spcBef>
                <a:spcPts val="300"/>
              </a:spcBef>
            </a:pPr>
            <a:r>
              <a:rPr lang="en-US" dirty="0"/>
              <a:t>Seasonality — center updates on cyclical themes and upcoming holidays</a:t>
            </a:r>
          </a:p>
          <a:p>
            <a:pPr lvl="1">
              <a:lnSpc>
                <a:spcPct val="100000"/>
              </a:lnSpc>
            </a:pPr>
            <a:r>
              <a:rPr lang="en-US" dirty="0"/>
              <a:t>Winter — resolutions and reflections</a:t>
            </a:r>
          </a:p>
          <a:p>
            <a:pPr lvl="1">
              <a:lnSpc>
                <a:spcPct val="100000"/>
              </a:lnSpc>
            </a:pPr>
            <a:r>
              <a:rPr lang="en-US" dirty="0"/>
              <a:t>Spring — spring cleaning and tax time</a:t>
            </a:r>
          </a:p>
          <a:p>
            <a:pPr lvl="1">
              <a:lnSpc>
                <a:spcPct val="100000"/>
              </a:lnSpc>
            </a:pPr>
            <a:r>
              <a:rPr lang="en-US" dirty="0"/>
              <a:t>Summer — hobbies and vacation</a:t>
            </a:r>
          </a:p>
          <a:p>
            <a:pPr lvl="1">
              <a:lnSpc>
                <a:spcPct val="100000"/>
              </a:lnSpc>
            </a:pPr>
            <a:r>
              <a:rPr lang="en-US" dirty="0"/>
              <a:t>Fall — back to school and college planning</a:t>
            </a:r>
          </a:p>
          <a:p>
            <a:pPr lvl="0">
              <a:lnSpc>
                <a:spcPct val="100000"/>
              </a:lnSpc>
              <a:spcBef>
                <a:spcPts val="300"/>
              </a:spcBef>
            </a:pPr>
            <a:r>
              <a:rPr lang="en-US" dirty="0"/>
              <a:t>Create a series — group content by theme to keep consistent</a:t>
            </a:r>
          </a:p>
          <a:p>
            <a:pPr lvl="1">
              <a:lnSpc>
                <a:spcPct val="100000"/>
              </a:lnSpc>
            </a:pPr>
            <a:r>
              <a:rPr lang="en-US" dirty="0"/>
              <a:t>Three financial considerations for retirees</a:t>
            </a:r>
          </a:p>
          <a:p>
            <a:pPr lvl="1">
              <a:lnSpc>
                <a:spcPct val="100000"/>
              </a:lnSpc>
            </a:pPr>
            <a:r>
              <a:rPr lang="en-US" dirty="0"/>
              <a:t>Five financial tips I have learned</a:t>
            </a:r>
          </a:p>
        </p:txBody>
      </p:sp>
      <p:sp>
        <p:nvSpPr>
          <p:cNvPr id="6" name="Slide Image Placeholder 5">
            <a:extLst>
              <a:ext uri="{FF2B5EF4-FFF2-40B4-BE49-F238E27FC236}">
                <a16:creationId xmlns:a16="http://schemas.microsoft.com/office/drawing/2014/main" id="{C944E776-5A56-41A4-AA14-B7E10D0C176C}"/>
              </a:ext>
            </a:extLst>
          </p:cNvPr>
          <p:cNvSpPr>
            <a:spLocks noGrp="1" noRot="1" noChangeAspect="1"/>
          </p:cNvSpPr>
          <p:nvPr>
            <p:ph type="sldImg"/>
          </p:nvPr>
        </p:nvSpPr>
        <p:spPr/>
      </p:sp>
    </p:spTree>
    <p:extLst>
      <p:ext uri="{BB962C8B-B14F-4D97-AF65-F5344CB8AC3E}">
        <p14:creationId xmlns:p14="http://schemas.microsoft.com/office/powerpoint/2010/main" val="3652518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Your LinkedIn data is YOUR data. You can, at any time, request an archive of your data, including a list of your connections.</a:t>
            </a:r>
          </a:p>
          <a:p>
            <a:r>
              <a:rPr lang="en-US" dirty="0"/>
              <a:t>If you’re using LinkedIn to build a network of prospects, this can be a great way to harvest email addresses for an email campaign or newsletter list.</a:t>
            </a:r>
          </a:p>
          <a:p>
            <a:r>
              <a:rPr lang="en-US" dirty="0"/>
              <a:t>Under “Me,” go to Settings &amp; Privacy.</a:t>
            </a:r>
          </a:p>
          <a:p>
            <a:r>
              <a:rPr lang="en-US" dirty="0"/>
              <a:t>Request an archive of your data. We recommend “The Works,” which will give you, among other files, a .csv (comma separated value) file of your Connections. You can then import that data into your email or other marketing system.</a:t>
            </a:r>
          </a:p>
          <a:p>
            <a:endParaRPr lang="en-US" dirty="0"/>
          </a:p>
          <a:p>
            <a:endParaRPr lang="en-US" dirty="0"/>
          </a:p>
          <a:p>
            <a:endParaRPr lang="en-US" dirty="0"/>
          </a:p>
          <a:p>
            <a:endParaRPr lang="en-US" dirty="0"/>
          </a:p>
        </p:txBody>
      </p:sp>
      <p:sp>
        <p:nvSpPr>
          <p:cNvPr id="5" name="Slide Image Placeholder 4">
            <a:extLst>
              <a:ext uri="{FF2B5EF4-FFF2-40B4-BE49-F238E27FC236}">
                <a16:creationId xmlns:a16="http://schemas.microsoft.com/office/drawing/2014/main" id="{7EB0FB72-59A9-4020-874B-5C76C649AB89}"/>
              </a:ext>
            </a:extLst>
          </p:cNvPr>
          <p:cNvSpPr>
            <a:spLocks noGrp="1" noRot="1" noChangeAspect="1"/>
          </p:cNvSpPr>
          <p:nvPr>
            <p:ph type="sldImg"/>
          </p:nvPr>
        </p:nvSpPr>
        <p:spPr/>
      </p:sp>
    </p:spTree>
    <p:extLst>
      <p:ext uri="{BB962C8B-B14F-4D97-AF65-F5344CB8AC3E}">
        <p14:creationId xmlns:p14="http://schemas.microsoft.com/office/powerpoint/2010/main" val="2913278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r>
              <a:rPr lang="en-US" dirty="0"/>
              <a:t>One of the most powerful functions of LinkedIn is its ability for you to prospect for "warm" leads across a variety of criteria.</a:t>
            </a:r>
            <a:endParaRPr lang="en-US" dirty="0">
              <a:sym typeface="Arial" charset="0"/>
            </a:endParaRPr>
          </a:p>
        </p:txBody>
      </p:sp>
      <p:sp>
        <p:nvSpPr>
          <p:cNvPr id="4" name="Slide Image Placeholder 3">
            <a:extLst>
              <a:ext uri="{FF2B5EF4-FFF2-40B4-BE49-F238E27FC236}">
                <a16:creationId xmlns:a16="http://schemas.microsoft.com/office/drawing/2014/main" id="{57DEDF9B-19D2-447B-B787-6552DEDC5B12}"/>
              </a:ext>
            </a:extLst>
          </p:cNvPr>
          <p:cNvSpPr>
            <a:spLocks noGrp="1" noRot="1" noChangeAspect="1"/>
          </p:cNvSpPr>
          <p:nvPr>
            <p:ph type="sldImg"/>
          </p:nvPr>
        </p:nvSpPr>
        <p:spPr/>
      </p:sp>
    </p:spTree>
    <p:extLst>
      <p:ext uri="{BB962C8B-B14F-4D97-AF65-F5344CB8AC3E}">
        <p14:creationId xmlns:p14="http://schemas.microsoft.com/office/powerpoint/2010/main" val="1194534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r>
              <a:rPr lang="en-US" dirty="0">
                <a:sym typeface="Arial" charset="0"/>
              </a:rPr>
              <a:t>LinkedIn gives you access to information about nearly everyone with a profile.</a:t>
            </a:r>
          </a:p>
          <a:p>
            <a:r>
              <a:rPr lang="en-US" dirty="0">
                <a:sym typeface="Arial" charset="0"/>
              </a:rPr>
              <a:t>PRO TIP: Before reaching out to connect with someone, or before a meeting with a prospect, research how you’re connected on LinkedIn. You could know several people in common, participate in the same LinkedIn Groups, have skills and expertise in common, or care about some of the same causes.</a:t>
            </a:r>
          </a:p>
          <a:p>
            <a:r>
              <a:rPr lang="en-US" dirty="0">
                <a:sym typeface="Arial" charset="0"/>
              </a:rPr>
              <a:t>These all provide great icebreakers and can dramatically shorten the amount of time it takes to gain the trust and understanding of a potential client.</a:t>
            </a:r>
          </a:p>
        </p:txBody>
      </p:sp>
      <p:sp>
        <p:nvSpPr>
          <p:cNvPr id="3" name="Slide Image Placeholder 2">
            <a:extLst>
              <a:ext uri="{FF2B5EF4-FFF2-40B4-BE49-F238E27FC236}">
                <a16:creationId xmlns:a16="http://schemas.microsoft.com/office/drawing/2014/main" id="{336815A3-9990-4E72-9645-1F7B65145FC5}"/>
              </a:ext>
            </a:extLst>
          </p:cNvPr>
          <p:cNvSpPr>
            <a:spLocks noGrp="1" noRot="1" noChangeAspect="1"/>
          </p:cNvSpPr>
          <p:nvPr>
            <p:ph type="sldImg"/>
          </p:nvPr>
        </p:nvSpPr>
        <p:spPr/>
      </p:sp>
    </p:spTree>
    <p:extLst>
      <p:ext uri="{BB962C8B-B14F-4D97-AF65-F5344CB8AC3E}">
        <p14:creationId xmlns:p14="http://schemas.microsoft.com/office/powerpoint/2010/main" val="168072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r>
              <a:rPr lang="en-US" dirty="0">
                <a:sym typeface="Arial" pitchFamily="34" charset="0"/>
              </a:rPr>
              <a:t>You can search your LinkedIn network to find prospects and identify your next, best client. Remember: Your LinkedIn network is greater than your First-level connections; it is the sum of all relationships on LinkedIn to which you are connected, including your connections’ connections, all of your alumni, and common LinkedIn Group members.</a:t>
            </a:r>
          </a:p>
          <a:p>
            <a:r>
              <a:rPr lang="en-US" dirty="0">
                <a:sym typeface="Arial" pitchFamily="34" charset="0"/>
              </a:rPr>
              <a:t>Start by entering a broad search term in the search box. In this example, we are looking for CPAs.</a:t>
            </a:r>
          </a:p>
          <a:p>
            <a:r>
              <a:rPr lang="en-US" dirty="0">
                <a:sym typeface="Arial" pitchFamily="34" charset="0"/>
              </a:rPr>
              <a:t>The initial search results return nearly 1 million people with “CPA” somewhere in their profile.</a:t>
            </a:r>
          </a:p>
          <a:p>
            <a:r>
              <a:rPr lang="en-US" dirty="0">
                <a:sym typeface="Arial" pitchFamily="34" charset="0"/>
              </a:rPr>
              <a:t>To narrow the results, we can apply one or several filters to the results.</a:t>
            </a:r>
          </a:p>
        </p:txBody>
      </p:sp>
      <p:sp>
        <p:nvSpPr>
          <p:cNvPr id="4" name="Slide Image Placeholder 3">
            <a:extLst>
              <a:ext uri="{FF2B5EF4-FFF2-40B4-BE49-F238E27FC236}">
                <a16:creationId xmlns:a16="http://schemas.microsoft.com/office/drawing/2014/main" id="{9E8C1E1F-D934-45AE-9EA7-B07C05057A6F}"/>
              </a:ext>
            </a:extLst>
          </p:cNvPr>
          <p:cNvSpPr>
            <a:spLocks noGrp="1" noRot="1" noChangeAspect="1"/>
          </p:cNvSpPr>
          <p:nvPr>
            <p:ph type="sldImg"/>
          </p:nvPr>
        </p:nvSpPr>
        <p:spPr/>
      </p:sp>
    </p:spTree>
    <p:extLst>
      <p:ext uri="{BB962C8B-B14F-4D97-AF65-F5344CB8AC3E}">
        <p14:creationId xmlns:p14="http://schemas.microsoft.com/office/powerpoint/2010/main" val="21622798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p:txBody>
          <a:bodyPr/>
          <a:lstStyle/>
          <a:p>
            <a:r>
              <a:rPr lang="en-US" dirty="0">
                <a:sym typeface="Arial" pitchFamily="34" charset="0"/>
              </a:rPr>
              <a:t>You can search your LinkedIn network to find prospects and identify your next, best client. Remember: Your LinkedIn network is greater than your First-level connections; it is the sum of all relationships on LinkedIn to which you are connected, including your connections’ connections, all of your alumni, and common LinkedIn Group members.</a:t>
            </a:r>
          </a:p>
          <a:p>
            <a:r>
              <a:rPr lang="en-US" dirty="0">
                <a:sym typeface="Arial" pitchFamily="34" charset="0"/>
              </a:rPr>
              <a:t>Start by entering a broad search term in the search box. In this example, we are looking for CPAs.</a:t>
            </a:r>
          </a:p>
          <a:p>
            <a:r>
              <a:rPr lang="en-US" dirty="0">
                <a:sym typeface="Arial" pitchFamily="34" charset="0"/>
              </a:rPr>
              <a:t>The initial search results return nearly 1 million people with “CPA” somewhere in their profile.</a:t>
            </a:r>
          </a:p>
          <a:p>
            <a:r>
              <a:rPr lang="en-US" dirty="0">
                <a:sym typeface="Arial" pitchFamily="34" charset="0"/>
              </a:rPr>
              <a:t>To narrow the results, we can apply one or several filters to the results.</a:t>
            </a:r>
          </a:p>
        </p:txBody>
      </p:sp>
      <p:sp>
        <p:nvSpPr>
          <p:cNvPr id="4" name="Slide Image Placeholder 3">
            <a:extLst>
              <a:ext uri="{FF2B5EF4-FFF2-40B4-BE49-F238E27FC236}">
                <a16:creationId xmlns:a16="http://schemas.microsoft.com/office/drawing/2014/main" id="{DA61C8FE-7DDD-47B4-9F6C-963840876735}"/>
              </a:ext>
            </a:extLst>
          </p:cNvPr>
          <p:cNvSpPr>
            <a:spLocks noGrp="1" noRot="1" noChangeAspect="1"/>
          </p:cNvSpPr>
          <p:nvPr>
            <p:ph type="sldImg"/>
          </p:nvPr>
        </p:nvSpPr>
        <p:spPr/>
      </p:sp>
    </p:spTree>
    <p:extLst>
      <p:ext uri="{BB962C8B-B14F-4D97-AF65-F5344CB8AC3E}">
        <p14:creationId xmlns:p14="http://schemas.microsoft.com/office/powerpoint/2010/main" val="3022457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p:txBody>
          <a:bodyPr/>
          <a:lstStyle/>
          <a:p>
            <a:r>
              <a:rPr lang="en-US" dirty="0">
                <a:sym typeface="Arial" charset="0"/>
              </a:rPr>
              <a:t>This presentation is for information purposes only. </a:t>
            </a:r>
            <a:r>
              <a:rPr lang="en-US" dirty="0"/>
              <a:t>If you operate in a regulated industry, become familiar with the rules governing social media for your company.</a:t>
            </a:r>
          </a:p>
          <a:p>
            <a:r>
              <a:rPr lang="en-US" dirty="0"/>
              <a:t>Stay compliant with any regulations or guidelines, how ever they are defined.</a:t>
            </a:r>
          </a:p>
        </p:txBody>
      </p:sp>
      <p:sp>
        <p:nvSpPr>
          <p:cNvPr id="4" name="Slide Image Placeholder 3">
            <a:extLst>
              <a:ext uri="{FF2B5EF4-FFF2-40B4-BE49-F238E27FC236}">
                <a16:creationId xmlns:a16="http://schemas.microsoft.com/office/drawing/2014/main" id="{1B5F5E57-A348-44E9-B99F-DFC70BF477C4}"/>
              </a:ext>
            </a:extLst>
          </p:cNvPr>
          <p:cNvSpPr>
            <a:spLocks noGrp="1" noRot="1" noChangeAspect="1"/>
          </p:cNvSpPr>
          <p:nvPr>
            <p:ph type="sldImg"/>
          </p:nvPr>
        </p:nvSpPr>
        <p:spPr/>
      </p:sp>
    </p:spTree>
    <p:extLst>
      <p:ext uri="{BB962C8B-B14F-4D97-AF65-F5344CB8AC3E}">
        <p14:creationId xmlns:p14="http://schemas.microsoft.com/office/powerpoint/2010/main" val="569254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Rectangle 3"/>
          <p:cNvSpPr>
            <a:spLocks noGrp="1" noChangeArrowheads="1"/>
          </p:cNvSpPr>
          <p:nvPr>
            <p:ph type="body" idx="1"/>
          </p:nvPr>
        </p:nvSpPr>
        <p:spPr/>
        <p:txBody>
          <a:bodyPr/>
          <a:lstStyle/>
          <a:p>
            <a:r>
              <a:rPr lang="en-US" dirty="0"/>
              <a:t>Alumni are one of the best sources of relevant connections and potential referrals. </a:t>
            </a:r>
          </a:p>
          <a:p>
            <a:r>
              <a:rPr lang="en-US" dirty="0"/>
              <a:t>To find alumni connections, enter your college, grad school, and high school into your profile.</a:t>
            </a:r>
          </a:p>
          <a:p>
            <a:r>
              <a:rPr lang="en-US" dirty="0"/>
              <a:t>Enter your alma mater in the Search Bar. Use the “People” tab to look for connections, or go to the school’s LinkedIn page and click the “See alumni” box.</a:t>
            </a:r>
          </a:p>
          <a:p>
            <a:r>
              <a:rPr lang="en-US" dirty="0"/>
              <a:t>LinkedIn will return the results, and let you narrow them down by dates attended, current city, and employer.</a:t>
            </a:r>
          </a:p>
        </p:txBody>
      </p:sp>
      <p:sp>
        <p:nvSpPr>
          <p:cNvPr id="3" name="Slide Image Placeholder 2">
            <a:extLst>
              <a:ext uri="{FF2B5EF4-FFF2-40B4-BE49-F238E27FC236}">
                <a16:creationId xmlns:a16="http://schemas.microsoft.com/office/drawing/2014/main" id="{B6702A38-8EFB-450E-9BDA-704C591FDCA1}"/>
              </a:ext>
            </a:extLst>
          </p:cNvPr>
          <p:cNvSpPr>
            <a:spLocks noGrp="1" noRot="1" noChangeAspect="1"/>
          </p:cNvSpPr>
          <p:nvPr>
            <p:ph type="sldImg"/>
          </p:nvPr>
        </p:nvSpPr>
        <p:spPr/>
      </p:sp>
    </p:spTree>
    <p:extLst>
      <p:ext uri="{BB962C8B-B14F-4D97-AF65-F5344CB8AC3E}">
        <p14:creationId xmlns:p14="http://schemas.microsoft.com/office/powerpoint/2010/main" val="1812181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A9E45-131C-40EF-B0CB-4B835B03FE23}"/>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F2F9D3ED-B9AF-4E7E-B721-081A78B385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39726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r>
              <a:rPr lang="en-US" dirty="0"/>
              <a:t>One of the most powerful functions of LinkedIn is its ability for you to prospect for "warm" leads across a variety of criteria.</a:t>
            </a:r>
            <a:endParaRPr lang="en-US" dirty="0">
              <a:sym typeface="Arial" charset="0"/>
            </a:endParaRPr>
          </a:p>
        </p:txBody>
      </p:sp>
      <p:sp>
        <p:nvSpPr>
          <p:cNvPr id="4" name="Slide Image Placeholder 3">
            <a:extLst>
              <a:ext uri="{FF2B5EF4-FFF2-40B4-BE49-F238E27FC236}">
                <a16:creationId xmlns:a16="http://schemas.microsoft.com/office/drawing/2014/main" id="{9DAE2102-1042-4FA9-8F7F-037CAEB398AB}"/>
              </a:ext>
            </a:extLst>
          </p:cNvPr>
          <p:cNvSpPr>
            <a:spLocks noGrp="1" noRot="1" noChangeAspect="1"/>
          </p:cNvSpPr>
          <p:nvPr>
            <p:ph type="sldImg"/>
          </p:nvPr>
        </p:nvSpPr>
        <p:spPr/>
      </p:sp>
    </p:spTree>
    <p:extLst>
      <p:ext uri="{BB962C8B-B14F-4D97-AF65-F5344CB8AC3E}">
        <p14:creationId xmlns:p14="http://schemas.microsoft.com/office/powerpoint/2010/main" val="1766780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Rectangle 3"/>
          <p:cNvSpPr>
            <a:spLocks noGrp="1" noChangeArrowheads="1"/>
          </p:cNvSpPr>
          <p:nvPr>
            <p:ph type="body" idx="1"/>
          </p:nvPr>
        </p:nvSpPr>
        <p:spPr/>
        <p:txBody>
          <a:bodyPr/>
          <a:lstStyle/>
          <a:p>
            <a:r>
              <a:rPr lang="en-US" dirty="0"/>
              <a:t>Technology and social media can help you build business, enhance client relationships, and prospect more effectively. Here are some ways to get started:</a:t>
            </a:r>
          </a:p>
          <a:p>
            <a:r>
              <a:rPr lang="en-US" dirty="0"/>
              <a:t>For ideas you can put to use in your practice right now, visit advisortechtips.com. It is designed specifically for financial advisors, and you’ll find videos, articles, and tips for making the most of technology — in the office, at home, and on the road. Check back often — the blog is updated frequently.</a:t>
            </a:r>
          </a:p>
          <a:p>
            <a:r>
              <a:rPr lang="en-US" dirty="0"/>
              <a:t>Next, start to make connections on LinkedIn and ask for targeted introductions to people you</a:t>
            </a:r>
            <a:r>
              <a:rPr lang="en-US" altLang="en-US" dirty="0"/>
              <a:t>’</a:t>
            </a:r>
            <a:r>
              <a:rPr lang="en-US" dirty="0"/>
              <a:t>d like to meet. </a:t>
            </a:r>
          </a:p>
          <a:p>
            <a:r>
              <a:rPr lang="en-US" dirty="0"/>
              <a:t>Use the advanced search tools to optimize your networking.</a:t>
            </a:r>
          </a:p>
          <a:p>
            <a:r>
              <a:rPr lang="en-US" dirty="0"/>
              <a:t>Uncover your clients’ beneficiary designations, and connect with them on LinkedIn. They are the next generation of individuals who will need your expertise.</a:t>
            </a:r>
          </a:p>
          <a:p>
            <a:r>
              <a:rPr lang="en-US" dirty="0"/>
              <a:t>Making connections may involve some creative thinking — try it and have fun. </a:t>
            </a:r>
          </a:p>
          <a:p>
            <a:r>
              <a:rPr lang="en-US" dirty="0"/>
              <a:t>“More and more individuals are becoming increasingly comfortable with social media. Typically, the vast majority of our customers have been an older demographic and have not used social media in the past. Over the course of the last couple of years, they have become more comfortable and have used it more.” — Female advisor, age 46</a:t>
            </a:r>
          </a:p>
          <a:p>
            <a:endParaRPr lang="en-US" dirty="0"/>
          </a:p>
        </p:txBody>
      </p:sp>
      <p:sp>
        <p:nvSpPr>
          <p:cNvPr id="3" name="Slide Image Placeholder 2">
            <a:extLst>
              <a:ext uri="{FF2B5EF4-FFF2-40B4-BE49-F238E27FC236}">
                <a16:creationId xmlns:a16="http://schemas.microsoft.com/office/drawing/2014/main" id="{804C036A-B20D-4103-9118-974579EEEB07}"/>
              </a:ext>
            </a:extLst>
          </p:cNvPr>
          <p:cNvSpPr>
            <a:spLocks noGrp="1" noRot="1" noChangeAspect="1"/>
          </p:cNvSpPr>
          <p:nvPr>
            <p:ph type="sldImg"/>
          </p:nvPr>
        </p:nvSpPr>
        <p:spPr/>
      </p:sp>
    </p:spTree>
    <p:extLst>
      <p:ext uri="{BB962C8B-B14F-4D97-AF65-F5344CB8AC3E}">
        <p14:creationId xmlns:p14="http://schemas.microsoft.com/office/powerpoint/2010/main" val="4261719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endParaRPr lang="en-US" dirty="0">
              <a:sym typeface="Arial" charset="0"/>
            </a:endParaRPr>
          </a:p>
        </p:txBody>
      </p:sp>
      <p:sp>
        <p:nvSpPr>
          <p:cNvPr id="4" name="Slide Image Placeholder 3">
            <a:extLst>
              <a:ext uri="{FF2B5EF4-FFF2-40B4-BE49-F238E27FC236}">
                <a16:creationId xmlns:a16="http://schemas.microsoft.com/office/drawing/2014/main" id="{B3D93E2A-7077-48DE-8D01-FFAF7E3BEC2B}"/>
              </a:ext>
            </a:extLst>
          </p:cNvPr>
          <p:cNvSpPr>
            <a:spLocks noGrp="1" noRot="1" noChangeAspect="1"/>
          </p:cNvSpPr>
          <p:nvPr>
            <p:ph type="sldImg"/>
          </p:nvPr>
        </p:nvSpPr>
        <p:spPr/>
      </p:sp>
    </p:spTree>
    <p:extLst>
      <p:ext uri="{BB962C8B-B14F-4D97-AF65-F5344CB8AC3E}">
        <p14:creationId xmlns:p14="http://schemas.microsoft.com/office/powerpoint/2010/main" val="1383721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If you’re still wondering about Premium, consider these items. If you answer yes to two or three, try a Business account for a few months and measure the results.</a:t>
            </a:r>
          </a:p>
          <a:p>
            <a:r>
              <a:rPr lang="en-US" dirty="0"/>
              <a:t>Is the service worth $50 per month to you? Remember to set goals and benchmarks, such as “generating a prospect list based on my client profile” or “one new prospect every month,” so you can measure the value.</a:t>
            </a:r>
          </a:p>
          <a:p>
            <a:r>
              <a:rPr lang="en-US" dirty="0"/>
              <a:t>A note on search: LinkedIn allocates a certain (unknown) volume of searches to Free memberships. If you reach this limit, your ability to search will be curtailed until the next month, when your quota resets.</a:t>
            </a:r>
          </a:p>
          <a:p>
            <a:endParaRPr lang="en-US" dirty="0"/>
          </a:p>
        </p:txBody>
      </p:sp>
      <p:sp>
        <p:nvSpPr>
          <p:cNvPr id="5" name="Slide Image Placeholder 4">
            <a:extLst>
              <a:ext uri="{FF2B5EF4-FFF2-40B4-BE49-F238E27FC236}">
                <a16:creationId xmlns:a16="http://schemas.microsoft.com/office/drawing/2014/main" id="{0998BE65-81D1-483B-BE5E-D4A014C55B00}"/>
              </a:ext>
            </a:extLst>
          </p:cNvPr>
          <p:cNvSpPr>
            <a:spLocks noGrp="1" noRot="1" noChangeAspect="1"/>
          </p:cNvSpPr>
          <p:nvPr>
            <p:ph type="sldImg"/>
          </p:nvPr>
        </p:nvSpPr>
        <p:spPr/>
      </p:sp>
    </p:spTree>
    <p:extLst>
      <p:ext uri="{BB962C8B-B14F-4D97-AF65-F5344CB8AC3E}">
        <p14:creationId xmlns:p14="http://schemas.microsoft.com/office/powerpoint/2010/main" val="1079901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50CFA-C614-4535-B2D1-2124447F2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BE24E-8D57-4AF5-AADE-68021EABB4E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11621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As of 2022, LinkedIn has 185 million users in the United States.</a:t>
            </a:r>
          </a:p>
          <a:p>
            <a:r>
              <a:rPr lang="en-US" dirty="0"/>
              <a:t>58 million companies globally have a page on LinkedIn.</a:t>
            </a:r>
          </a:p>
          <a:p>
            <a:r>
              <a:rPr lang="en-US" dirty="0"/>
              <a:t>Analysis by LinkedIn shows that companies with a complete, active LinkedIn Company Page see 5X more page views.</a:t>
            </a:r>
          </a:p>
          <a:p>
            <a:endParaRPr lang="en-US" dirty="0"/>
          </a:p>
        </p:txBody>
      </p:sp>
      <p:sp>
        <p:nvSpPr>
          <p:cNvPr id="5" name="Slide Image Placeholder 4">
            <a:extLst>
              <a:ext uri="{FF2B5EF4-FFF2-40B4-BE49-F238E27FC236}">
                <a16:creationId xmlns:a16="http://schemas.microsoft.com/office/drawing/2014/main" id="{70D68D0C-E51E-4E75-972D-BE4D26F873BB}"/>
              </a:ext>
            </a:extLst>
          </p:cNvPr>
          <p:cNvSpPr>
            <a:spLocks noGrp="1" noRot="1" noChangeAspect="1"/>
          </p:cNvSpPr>
          <p:nvPr>
            <p:ph type="sldImg"/>
          </p:nvPr>
        </p:nvSpPr>
        <p:spPr/>
      </p:sp>
    </p:spTree>
    <p:extLst>
      <p:ext uri="{BB962C8B-B14F-4D97-AF65-F5344CB8AC3E}">
        <p14:creationId xmlns:p14="http://schemas.microsoft.com/office/powerpoint/2010/main" val="1981248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136F1D24-22E9-4CFB-B520-C7620BD0DE7D}"/>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1C2B3692-7017-4CF7-A504-2DC2DFFCE7B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3813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r>
              <a:rPr lang="en-US" dirty="0">
                <a:sym typeface="Arial" charset="0"/>
              </a:rPr>
              <a:t>Once you’ve taken care of yourself, it’s time to establish your business on social media. First, set up a “Facebook for business” page</a:t>
            </a:r>
            <a:r>
              <a:rPr lang="en-US" dirty="0"/>
              <a:t>, where you can tailor content and messages specific to your work and professional relationships.</a:t>
            </a:r>
          </a:p>
          <a:p>
            <a:r>
              <a:rPr lang="en-US" dirty="0"/>
              <a:t>It is no longer simply a “good idea” for businesses to be on Facebook. With 829 million people actively using it every day, Facebook is a critical component of almost any business marketing strategy.</a:t>
            </a:r>
          </a:p>
          <a:p>
            <a:endParaRPr lang="en-US" dirty="0">
              <a:sym typeface="Arial" charset="0"/>
            </a:endParaRPr>
          </a:p>
        </p:txBody>
      </p:sp>
      <p:sp>
        <p:nvSpPr>
          <p:cNvPr id="4" name="Slide Image Placeholder 3">
            <a:extLst>
              <a:ext uri="{FF2B5EF4-FFF2-40B4-BE49-F238E27FC236}">
                <a16:creationId xmlns:a16="http://schemas.microsoft.com/office/drawing/2014/main" id="{5C6084A1-DD4A-43C7-8DAE-A28CEBF969EB}"/>
              </a:ext>
            </a:extLst>
          </p:cNvPr>
          <p:cNvSpPr>
            <a:spLocks noGrp="1" noRot="1" noChangeAspect="1"/>
          </p:cNvSpPr>
          <p:nvPr>
            <p:ph type="sldImg"/>
          </p:nvPr>
        </p:nvSpPr>
        <p:spPr/>
      </p:sp>
    </p:spTree>
    <p:extLst>
      <p:ext uri="{BB962C8B-B14F-4D97-AF65-F5344CB8AC3E}">
        <p14:creationId xmlns:p14="http://schemas.microsoft.com/office/powerpoint/2010/main" val="288025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p:txBody>
          <a:bodyPr/>
          <a:lstStyle/>
          <a:p>
            <a:r>
              <a:rPr lang="en-US" dirty="0">
                <a:sym typeface="Arial" charset="0"/>
              </a:rPr>
              <a:t>Next, set up a LinkedIn company page — this is the home for your business on LinkedIn.</a:t>
            </a:r>
          </a:p>
          <a:p>
            <a:pPr marL="226977" indent="-226977" defTabSz="907908">
              <a:buFontTx/>
              <a:buAutoNum type="arabicPeriod"/>
              <a:defRPr/>
            </a:pPr>
            <a:r>
              <a:rPr lang="en-US" dirty="0">
                <a:sym typeface="Arial" charset="0"/>
              </a:rPr>
              <a:t>The Overview</a:t>
            </a:r>
            <a:r>
              <a:rPr lang="en-US" baseline="0" dirty="0">
                <a:sym typeface="Arial" charset="0"/>
              </a:rPr>
              <a:t> section is where you brand your business. For an image, c</a:t>
            </a:r>
            <a:r>
              <a:rPr lang="en-US" dirty="0">
                <a:sym typeface="Arial" charset="0"/>
              </a:rPr>
              <a:t>hoose an eye-catching image that exemplifies your company culture or your business focus.</a:t>
            </a:r>
          </a:p>
          <a:p>
            <a:pPr marL="226977" indent="-226977" defTabSz="907908">
              <a:buFontTx/>
              <a:buAutoNum type="arabicPeriod"/>
              <a:defRPr/>
            </a:pPr>
            <a:r>
              <a:rPr lang="en-US" dirty="0">
                <a:sym typeface="Arial" charset="0"/>
              </a:rPr>
              <a:t>Use LinkedIn for job postings. LinkedIn is revolutionizing the HR industry, and is now considered the most cost-effective way of finding new employees.</a:t>
            </a:r>
          </a:p>
          <a:p>
            <a:pPr marL="226977" indent="-226977" defTabSz="907908">
              <a:buFontTx/>
              <a:buAutoNum type="arabicPeriod"/>
              <a:defRPr/>
            </a:pPr>
            <a:r>
              <a:rPr lang="en-US" dirty="0">
                <a:sym typeface="Arial" charset="0"/>
              </a:rPr>
              <a:t>Make sure your employees have positioned and labeled your business correctly in their profiles. Members viewing your company page will see how they’re connected to your business.</a:t>
            </a:r>
          </a:p>
          <a:p>
            <a:pPr marL="226977" indent="-226977" defTabSz="907908">
              <a:buFontTx/>
              <a:buAutoNum type="arabicPeriod"/>
              <a:defRPr/>
            </a:pPr>
            <a:r>
              <a:rPr lang="en-US" dirty="0">
                <a:sym typeface="Arial" charset="0"/>
              </a:rPr>
              <a:t>Set</a:t>
            </a:r>
            <a:r>
              <a:rPr lang="en-US" baseline="0" dirty="0">
                <a:sym typeface="Arial" charset="0"/>
              </a:rPr>
              <a:t> up a Showcase Page to highlight a particular product or subset of your business. </a:t>
            </a:r>
          </a:p>
          <a:p>
            <a:pPr marL="226977" indent="-226977" defTabSz="907908">
              <a:buFontTx/>
              <a:buAutoNum type="arabicPeriod"/>
              <a:defRPr/>
            </a:pPr>
            <a:r>
              <a:rPr lang="en-US" dirty="0">
                <a:sym typeface="Arial" charset="0"/>
              </a:rPr>
              <a:t>Post regular company updates. LinkedIn members who follow your company will receive these items in their news feeds.</a:t>
            </a:r>
          </a:p>
          <a:p>
            <a:endParaRPr lang="en-US" dirty="0">
              <a:sym typeface="Arial" charset="0"/>
            </a:endParaRPr>
          </a:p>
          <a:p>
            <a:r>
              <a:rPr lang="en-US" dirty="0">
                <a:sym typeface="Arial" charset="0"/>
              </a:rPr>
              <a:t>The number of people following your business will grow organically if you build a good page, if your employees indicate your company in their profiles, and if you post regular network updates.</a:t>
            </a:r>
          </a:p>
        </p:txBody>
      </p:sp>
      <p:sp>
        <p:nvSpPr>
          <p:cNvPr id="3" name="Slide Image Placeholder 2"/>
          <p:cNvSpPr>
            <a:spLocks noGrp="1" noRot="1" noChangeAspect="1"/>
          </p:cNvSpPr>
          <p:nvPr>
            <p:ph type="sldImg"/>
          </p:nvPr>
        </p:nvSpPr>
        <p:spPr/>
      </p:sp>
    </p:spTree>
    <p:extLst>
      <p:ext uri="{BB962C8B-B14F-4D97-AF65-F5344CB8AC3E}">
        <p14:creationId xmlns:p14="http://schemas.microsoft.com/office/powerpoint/2010/main" val="3918997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endParaRPr lang="en-GB" dirty="0"/>
          </a:p>
        </p:txBody>
      </p:sp>
      <p:sp>
        <p:nvSpPr>
          <p:cNvPr id="3" name="Slide Image Placeholder 2">
            <a:extLst>
              <a:ext uri="{FF2B5EF4-FFF2-40B4-BE49-F238E27FC236}">
                <a16:creationId xmlns:a16="http://schemas.microsoft.com/office/drawing/2014/main" id="{C988D9E4-8C4A-4714-88B4-FCA282675C07}"/>
              </a:ext>
            </a:extLst>
          </p:cNvPr>
          <p:cNvSpPr>
            <a:spLocks noGrp="1" noRot="1" noChangeAspect="1"/>
          </p:cNvSpPr>
          <p:nvPr>
            <p:ph type="sldImg"/>
          </p:nvPr>
        </p:nvSpPr>
        <p:spPr/>
      </p:sp>
    </p:spTree>
    <p:extLst>
      <p:ext uri="{BB962C8B-B14F-4D97-AF65-F5344CB8AC3E}">
        <p14:creationId xmlns:p14="http://schemas.microsoft.com/office/powerpoint/2010/main" val="9276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p:txBody>
          <a:bodyPr/>
          <a:lstStyle/>
          <a:p>
            <a:r>
              <a:rPr lang="en-GB" dirty="0"/>
              <a:t>LinkedIn is the main social network for business. To leverage it effectively, fill out your profile in its entirety, paying specific attention to the pieces I mentioned on the previous slide. But turning your community into loyal followers takes dedication. Top performers consistently share relevant content, which could include </a:t>
            </a:r>
            <a:r>
              <a:rPr lang="en-US" dirty="0"/>
              <a:t>industry articles, company-provided content, charitable and client events, professional advice, and motivational quotes. They also develop a routine for responding to their network’s life events, commenting on and liking posts, and interacting with prospects and clients in their newsfeed.</a:t>
            </a:r>
            <a:endParaRPr lang="en-GB" dirty="0"/>
          </a:p>
          <a:p>
            <a:r>
              <a:rPr lang="en-GB" dirty="0"/>
              <a:t>Another important LinkedIn feature to note is Sales Navigator. The Putnam Social Advisor Survey shows that adopting LinkedIn Sales Navigator can have a very positive impact on driving new business. With Sales Navigator, you can save very specific searches, save leads, save accounts, and put together a feed of only your most relevant contacts to monitor and engage with.</a:t>
            </a:r>
          </a:p>
          <a:p>
            <a:r>
              <a:rPr lang="en-US" i="1" dirty="0"/>
              <a:t>Before using it, make sure Sales Navigator is approved by your compliance department.</a:t>
            </a:r>
            <a:endParaRPr lang="en-GB" dirty="0"/>
          </a:p>
          <a:p>
            <a:r>
              <a:rPr lang="en-GB" dirty="0"/>
              <a:t>I know this was a lot of information, but to help you internalize this better and make this more manageable, we created the LinkedIn 10-Minute Daily Challenge. It helps advisors get the most out of the LinkedIn platform in 10 minutes or less each day. We’ll discuss this more at the end of the presentation.</a:t>
            </a:r>
          </a:p>
        </p:txBody>
      </p:sp>
      <p:sp>
        <p:nvSpPr>
          <p:cNvPr id="3" name="Slide Image Placeholder 2">
            <a:extLst>
              <a:ext uri="{FF2B5EF4-FFF2-40B4-BE49-F238E27FC236}">
                <a16:creationId xmlns:a16="http://schemas.microsoft.com/office/drawing/2014/main" id="{FD345C5A-56A2-4C8F-B1BB-10A9EA20AB44}"/>
              </a:ext>
            </a:extLst>
          </p:cNvPr>
          <p:cNvSpPr>
            <a:spLocks noGrp="1" noRot="1" noChangeAspect="1"/>
          </p:cNvSpPr>
          <p:nvPr>
            <p:ph type="sldImg"/>
          </p:nvPr>
        </p:nvSpPr>
        <p:spPr/>
      </p:sp>
    </p:spTree>
    <p:extLst>
      <p:ext uri="{BB962C8B-B14F-4D97-AF65-F5344CB8AC3E}">
        <p14:creationId xmlns:p14="http://schemas.microsoft.com/office/powerpoint/2010/main" val="4216163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p:txBody>
          <a:bodyPr/>
          <a:lstStyle/>
          <a:p>
            <a:r>
              <a:rPr lang="en-US" dirty="0"/>
              <a:t>When reviewing your personal online presence, your LinkedIn profile is a good place to start.</a:t>
            </a:r>
          </a:p>
          <a:p>
            <a:pPr lvl="0"/>
            <a:r>
              <a:rPr lang="en-US" dirty="0"/>
              <a:t>Your LinkedIn profile is often the first result on Google when someone searches for your name.</a:t>
            </a:r>
          </a:p>
          <a:p>
            <a:pPr lvl="0"/>
            <a:r>
              <a:rPr lang="en-US" dirty="0"/>
              <a:t>Clients now typically check out a profile on LinkedIn before doing business, especially in B2B situations.</a:t>
            </a:r>
          </a:p>
          <a:p>
            <a:r>
              <a:rPr lang="en-US" dirty="0"/>
              <a:t>Like the classic ad said, “If you don’t look good, we don’t look good.” Your LinkedIn profile is a direct reflection of your company’s online brand — don’t overlook it. </a:t>
            </a:r>
            <a:endParaRPr lang="en-US" dirty="0">
              <a:sym typeface="Arial" charset="0"/>
            </a:endParaRPr>
          </a:p>
        </p:txBody>
      </p:sp>
      <p:sp>
        <p:nvSpPr>
          <p:cNvPr id="4" name="Slide Image Placeholder 3">
            <a:extLst>
              <a:ext uri="{FF2B5EF4-FFF2-40B4-BE49-F238E27FC236}">
                <a16:creationId xmlns:a16="http://schemas.microsoft.com/office/drawing/2014/main" id="{F54ACCFC-DF74-4F6E-A3BC-214DD85F6BFC}"/>
              </a:ext>
            </a:extLst>
          </p:cNvPr>
          <p:cNvSpPr>
            <a:spLocks noGrp="1" noRot="1" noChangeAspect="1"/>
          </p:cNvSpPr>
          <p:nvPr>
            <p:ph type="sldImg"/>
          </p:nvPr>
        </p:nvSpPr>
        <p:spPr/>
      </p:sp>
    </p:spTree>
    <p:extLst>
      <p:ext uri="{BB962C8B-B14F-4D97-AF65-F5344CB8AC3E}">
        <p14:creationId xmlns:p14="http://schemas.microsoft.com/office/powerpoint/2010/main" val="11463962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etail_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DF56B0-C4C7-4287-96B6-7123B3240E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72"/>
          <a:stretch/>
        </p:blipFill>
        <p:spPr>
          <a:xfrm>
            <a:off x="-5938" y="0"/>
            <a:ext cx="9149938" cy="6858000"/>
          </a:xfrm>
          <a:prstGeom prst="rect">
            <a:avLst/>
          </a:prstGeom>
        </p:spPr>
      </p:pic>
      <p:sp>
        <p:nvSpPr>
          <p:cNvPr id="39938" name="Rectangle 2"/>
          <p:cNvSpPr>
            <a:spLocks noGrp="1" noChangeArrowheads="1"/>
          </p:cNvSpPr>
          <p:nvPr>
            <p:ph type="ctrTitle" hasCustomPrompt="1"/>
          </p:nvPr>
        </p:nvSpPr>
        <p:spPr>
          <a:xfrm>
            <a:off x="563833" y="2550581"/>
            <a:ext cx="7975330" cy="693364"/>
          </a:xfrm>
        </p:spPr>
        <p:txBody>
          <a:bodyPr lIns="91408" rIns="91408" anchor="b"/>
          <a:lstStyle>
            <a:lvl1pPr>
              <a:defRPr sz="4000" b="0" smtClean="0">
                <a:solidFill>
                  <a:srgbClr val="FFFFFF"/>
                </a:solidFill>
                <a:latin typeface="Source Sans Pro" panose="020B0503030403020204" pitchFamily="34" charset="0"/>
              </a:defRPr>
            </a:lvl1pPr>
          </a:lstStyle>
          <a:p>
            <a:pPr lvl="0"/>
            <a:r>
              <a:rPr lang="en-US" noProof="0" dirty="0"/>
              <a:t>Enter title here</a:t>
            </a:r>
          </a:p>
        </p:txBody>
      </p:sp>
      <p:sp>
        <p:nvSpPr>
          <p:cNvPr id="26" name="TextBox 25"/>
          <p:cNvSpPr txBox="1"/>
          <p:nvPr userDrawn="1"/>
        </p:nvSpPr>
        <p:spPr>
          <a:xfrm>
            <a:off x="685674" y="5734003"/>
            <a:ext cx="1202503" cy="568827"/>
          </a:xfrm>
          <a:prstGeom prst="rect">
            <a:avLst/>
          </a:prstGeom>
          <a:ln w="12700">
            <a:solidFill>
              <a:srgbClr val="FFFFFF"/>
            </a:solidFill>
          </a:ln>
        </p:spPr>
        <p:txBody>
          <a:bodyPr vert="horz" wrap="square" lIns="80682" tIns="80682" rIns="40341" bIns="80682" rtlCol="0" anchor="ctr">
            <a:noAutofit/>
          </a:bodyPr>
          <a:lstStyle/>
          <a:p>
            <a:pPr algn="l"/>
            <a:r>
              <a:rPr lang="en-US" sz="971" b="1" i="0" dirty="0">
                <a:solidFill>
                  <a:srgbClr val="FFFFFF"/>
                </a:solidFill>
                <a:latin typeface="Source Sans Pro" panose="020B0503030403020204" pitchFamily="34" charset="0"/>
                <a:ea typeface="Open Sans Semibold" charset="0"/>
                <a:cs typeface="Open Sans Semibold" charset="0"/>
              </a:rPr>
              <a:t>Not FDIC insured </a:t>
            </a:r>
          </a:p>
          <a:p>
            <a:pPr algn="l"/>
            <a:r>
              <a:rPr lang="en-US" sz="971" b="1" dirty="0">
                <a:solidFill>
                  <a:srgbClr val="FFFFFF"/>
                </a:solidFill>
                <a:latin typeface="Source Sans Pro" panose="020B0503030403020204" pitchFamily="34" charset="0"/>
                <a:ea typeface="Open Sans Semibold" charset="0"/>
                <a:cs typeface="Open Sans Semibold" charset="0"/>
              </a:rPr>
              <a:t>May lose value</a:t>
            </a:r>
          </a:p>
          <a:p>
            <a:pPr algn="l"/>
            <a:r>
              <a:rPr lang="en-US" sz="971" b="1" i="0" dirty="0">
                <a:solidFill>
                  <a:srgbClr val="FFFFFF"/>
                </a:solidFill>
                <a:latin typeface="Source Sans Pro" panose="020B0503030403020204" pitchFamily="34" charset="0"/>
                <a:ea typeface="Open Sans Semibold" charset="0"/>
                <a:cs typeface="Open Sans Semibold" charset="0"/>
              </a:rPr>
              <a:t>No bank guarantee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2850" y="341512"/>
            <a:ext cx="1725477" cy="421783"/>
          </a:xfrm>
          <a:prstGeom prst="rect">
            <a:avLst/>
          </a:prstGeom>
        </p:spPr>
      </p:pic>
    </p:spTree>
    <p:extLst>
      <p:ext uri="{BB962C8B-B14F-4D97-AF65-F5344CB8AC3E}">
        <p14:creationId xmlns:p14="http://schemas.microsoft.com/office/powerpoint/2010/main" val="40284610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53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Logo slide">
    <p:bg>
      <p:bgPr>
        <a:solidFill>
          <a:srgbClr val="00467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2804" y="2806616"/>
            <a:ext cx="3778392" cy="923608"/>
          </a:xfrm>
          <a:prstGeom prst="rect">
            <a:avLst/>
          </a:prstGeom>
        </p:spPr>
      </p:pic>
    </p:spTree>
    <p:extLst>
      <p:ext uri="{BB962C8B-B14F-4D97-AF65-F5344CB8AC3E}">
        <p14:creationId xmlns:p14="http://schemas.microsoft.com/office/powerpoint/2010/main" val="2264081627"/>
      </p:ext>
    </p:extLst>
  </p:cSld>
  <p:clrMapOvr>
    <a:masterClrMapping/>
  </p:clrMapOvr>
  <p:extLst>
    <p:ext uri="{DCECCB84-F9BA-43D5-87BE-67443E8EF086}">
      <p15:sldGuideLst xmlns:p15="http://schemas.microsoft.com/office/powerpoint/2012/main">
        <p15:guide id="1" orient="horz" pos="2351" userDrawn="1">
          <p15:clr>
            <a:srgbClr val="FBAE40"/>
          </p15:clr>
        </p15:guide>
        <p15:guide id="2" orient="horz" pos="1948" userDrawn="1">
          <p15:clr>
            <a:srgbClr val="FBAE40"/>
          </p15:clr>
        </p15:guide>
        <p15:guide id="3" orient="horz" pos="22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line headline/2 columns ">
    <p:spTree>
      <p:nvGrpSpPr>
        <p:cNvPr id="1" name=""/>
        <p:cNvGrpSpPr/>
        <p:nvPr/>
      </p:nvGrpSpPr>
      <p:grpSpPr>
        <a:xfrm>
          <a:off x="0" y="0"/>
          <a:ext cx="0" cy="0"/>
          <a:chOff x="0" y="0"/>
          <a:chExt cx="0" cy="0"/>
        </a:xfrm>
      </p:grpSpPr>
      <p:sp>
        <p:nvSpPr>
          <p:cNvPr id="2" name="Title 1"/>
          <p:cNvSpPr>
            <a:spLocks noGrp="1"/>
          </p:cNvSpPr>
          <p:nvPr>
            <p:ph type="title"/>
          </p:nvPr>
        </p:nvSpPr>
        <p:spPr>
          <a:xfrm>
            <a:off x="721592" y="645459"/>
            <a:ext cx="7599795" cy="278746"/>
          </a:xfrm>
        </p:spPr>
        <p:txBody>
          <a:bodyPr/>
          <a:lstStyle/>
          <a:p>
            <a:r>
              <a:rPr lang="en-US"/>
              <a:t>Click to edit Master title style</a:t>
            </a:r>
          </a:p>
        </p:txBody>
      </p:sp>
      <p:sp>
        <p:nvSpPr>
          <p:cNvPr id="3" name="Content Placeholder 2"/>
          <p:cNvSpPr>
            <a:spLocks noGrp="1"/>
          </p:cNvSpPr>
          <p:nvPr>
            <p:ph sz="half" idx="1"/>
          </p:nvPr>
        </p:nvSpPr>
        <p:spPr>
          <a:xfrm>
            <a:off x="721591" y="1809933"/>
            <a:ext cx="3538682" cy="388966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83026" y="1809933"/>
            <a:ext cx="3540125" cy="388966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lvl1pPr>
            <a:lvl2pPr>
              <a:defRPr lang="en-US" smtClean="0"/>
            </a:lvl2pPr>
            <a:lvl3pPr>
              <a:defRPr lang="en-US" smtClean="0"/>
            </a:lvl3pPr>
            <a:lvl4pPr>
              <a:defRPr lang="en-US" smtClean="0"/>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10" hasCustomPrompt="1"/>
          </p:nvPr>
        </p:nvSpPr>
        <p:spPr>
          <a:xfrm>
            <a:off x="728868" y="5910737"/>
            <a:ext cx="7604314" cy="198904"/>
          </a:xfrm>
        </p:spPr>
        <p:txBody>
          <a:bodyPr anchor="b" anchorCtr="0"/>
          <a:lstStyle>
            <a:lvl1pPr marL="0" indent="0">
              <a:lnSpc>
                <a:spcPct val="100000"/>
              </a:lnSpc>
              <a:spcBef>
                <a:spcPts val="0"/>
              </a:spcBef>
              <a:spcAft>
                <a:spcPts val="353"/>
              </a:spcAft>
              <a:buNone/>
              <a:defRPr sz="794"/>
            </a:lvl1pPr>
          </a:lstStyle>
          <a:p>
            <a:pPr lvl="0"/>
            <a:r>
              <a:rPr lang="en-US" dirty="0"/>
              <a:t>Click to add source/footnote.</a:t>
            </a:r>
          </a:p>
        </p:txBody>
      </p:sp>
    </p:spTree>
    <p:extLst>
      <p:ext uri="{BB962C8B-B14F-4D97-AF65-F5344CB8AC3E}">
        <p14:creationId xmlns:p14="http://schemas.microsoft.com/office/powerpoint/2010/main" val="3037686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bg>
      <p:bgPr>
        <a:solidFill>
          <a:srgbClr val="004675"/>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575290" y="2573313"/>
            <a:ext cx="7882909" cy="69336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91408" tIns="50835" rIns="91408" bIns="50835" numCol="1" anchor="b" anchorCtr="0" compatLnSpc="1">
            <a:prstTxWarp prst="textNoShape">
              <a:avLst/>
            </a:prstTxWarp>
          </a:bodyPr>
          <a:lstStyle>
            <a:lvl1pPr>
              <a:defRPr lang="en-US" sz="4400" noProof="0" dirty="0" smtClean="0">
                <a:solidFill>
                  <a:srgbClr val="FFFFFF"/>
                </a:solidFill>
              </a:defRPr>
            </a:lvl1pPr>
          </a:lstStyle>
          <a:p>
            <a:pPr lvl="0"/>
            <a:r>
              <a:rPr lang="en-US" noProof="0" dirty="0"/>
              <a:t>Click to edit Master title style</a:t>
            </a:r>
          </a:p>
        </p:txBody>
      </p:sp>
      <p:sp>
        <p:nvSpPr>
          <p:cNvPr id="7" name="Rectangle 6"/>
          <p:cNvSpPr>
            <a:spLocks noChangeArrowheads="1"/>
          </p:cNvSpPr>
          <p:nvPr userDrawn="1"/>
        </p:nvSpPr>
        <p:spPr bwMode="auto">
          <a:xfrm>
            <a:off x="594360" y="6199632"/>
            <a:ext cx="936098" cy="1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lIns="89666" tIns="44834" rIns="89666" bIns="44834">
            <a:spAutoFit/>
          </a:bodyPr>
          <a:lstStyle/>
          <a:p>
            <a:pPr algn="l" defTabSz="899320"/>
            <a:r>
              <a:rPr lang="en-US" sz="706" dirty="0">
                <a:solidFill>
                  <a:srgbClr val="FFFFFF"/>
                </a:solidFill>
                <a:latin typeface="Source Sans Pro Light" panose="020B0403030403020204" pitchFamily="34" charset="0"/>
                <a:cs typeface="Arial" panose="020B0604020202020204" pitchFamily="34" charset="0"/>
              </a:rPr>
              <a:t>PPT295 329848  4/22</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12850" y="341512"/>
            <a:ext cx="1726033" cy="421919"/>
          </a:xfrm>
          <a:prstGeom prst="rect">
            <a:avLst/>
          </a:prstGeom>
        </p:spPr>
      </p:pic>
    </p:spTree>
    <p:extLst>
      <p:ext uri="{BB962C8B-B14F-4D97-AF65-F5344CB8AC3E}">
        <p14:creationId xmlns:p14="http://schemas.microsoft.com/office/powerpoint/2010/main" val="4365542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line headline/Bullets">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002"/>
            <a:ext cx="7882966"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idx="1"/>
          </p:nvPr>
        </p:nvSpPr>
        <p:spPr>
          <a:xfrm>
            <a:off x="575234" y="1953304"/>
            <a:ext cx="7882966" cy="37989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575234" y="5910738"/>
            <a:ext cx="7882966" cy="198904"/>
          </a:xfrm>
        </p:spPr>
        <p:txBody>
          <a:bodyPr anchor="b" anchorCtr="0"/>
          <a:lstStyle>
            <a:lvl1pPr marL="0" indent="0">
              <a:lnSpc>
                <a:spcPct val="100000"/>
              </a:lnSpc>
              <a:spcBef>
                <a:spcPts val="0"/>
              </a:spcBef>
              <a:spcAft>
                <a:spcPts val="353"/>
              </a:spcAft>
              <a:buNone/>
              <a:defRPr sz="800">
                <a:solidFill>
                  <a:schemeClr val="accent4"/>
                </a:solidFill>
              </a:defRPr>
            </a:lvl1pPr>
          </a:lstStyle>
          <a:p>
            <a:pPr lvl="0"/>
            <a:r>
              <a:rPr lang="en-US" dirty="0"/>
              <a:t>Click to add source/footnote.</a:t>
            </a:r>
          </a:p>
        </p:txBody>
      </p:sp>
    </p:spTree>
    <p:extLst>
      <p:ext uri="{BB962C8B-B14F-4D97-AF65-F5344CB8AC3E}">
        <p14:creationId xmlns:p14="http://schemas.microsoft.com/office/powerpoint/2010/main" val="31682162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orient="horz" pos="404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line headline/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5234" y="1504800"/>
            <a:ext cx="7882966" cy="27874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dirty="0"/>
            </a:lvl1pPr>
          </a:lstStyle>
          <a:p>
            <a:pPr lvl="0"/>
            <a:r>
              <a:rPr lang="en-US" dirty="0"/>
              <a:t>Click to edit Master title style</a:t>
            </a:r>
          </a:p>
        </p:txBody>
      </p:sp>
      <p:sp>
        <p:nvSpPr>
          <p:cNvPr id="3" name="Content Placeholder 2"/>
          <p:cNvSpPr>
            <a:spLocks noGrp="1"/>
          </p:cNvSpPr>
          <p:nvPr>
            <p:ph idx="1"/>
          </p:nvPr>
        </p:nvSpPr>
        <p:spPr>
          <a:xfrm>
            <a:off x="575234" y="1952857"/>
            <a:ext cx="7882966" cy="3615428"/>
          </a:xfrm>
        </p:spPr>
        <p:txBody>
          <a:bodyPr/>
          <a:lstStyle>
            <a:lvl1pPr marL="0" indent="0">
              <a:buFont typeface="Arial" panose="020B0604020202020204" pitchFamily="34" charset="0"/>
              <a:buNone/>
              <a:defRPr b="0">
                <a:solidFill>
                  <a:srgbClr val="0072BC"/>
                </a:solidFill>
                <a:latin typeface="Source Sans Pro" panose="020B0503030403020204" pitchFamily="34" charset="0"/>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marL="200316" indent="-200316">
              <a:buNone/>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207309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line headline/2 columns">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6"/>
            <a:ext cx="7882128" cy="278746"/>
          </a:xfrm>
        </p:spPr>
        <p:txBody>
          <a:bodyPr/>
          <a:lstStyle>
            <a:lvl1pPr>
              <a:defRPr b="0">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567210" y="1952262"/>
            <a:ext cx="3767439"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85845" y="1952262"/>
            <a:ext cx="3672355" cy="374381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a:defRPr lang="en-US" smtClean="0">
                <a:solidFill>
                  <a:schemeClr val="accent4"/>
                </a:solidFill>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567210" y="5910738"/>
            <a:ext cx="7890989"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298908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line headline/2 columns bold first bullet">
    <p:spTree>
      <p:nvGrpSpPr>
        <p:cNvPr id="1" name=""/>
        <p:cNvGrpSpPr/>
        <p:nvPr/>
      </p:nvGrpSpPr>
      <p:grpSpPr>
        <a:xfrm>
          <a:off x="0" y="0"/>
          <a:ext cx="0" cy="0"/>
          <a:chOff x="0" y="0"/>
          <a:chExt cx="0" cy="0"/>
        </a:xfrm>
      </p:grpSpPr>
      <p:sp>
        <p:nvSpPr>
          <p:cNvPr id="2" name="Title 1"/>
          <p:cNvSpPr>
            <a:spLocks noGrp="1"/>
          </p:cNvSpPr>
          <p:nvPr>
            <p:ph type="title"/>
          </p:nvPr>
        </p:nvSpPr>
        <p:spPr>
          <a:xfrm>
            <a:off x="576072" y="1504209"/>
            <a:ext cx="7882128"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Content Placeholder 2"/>
          <p:cNvSpPr>
            <a:spLocks noGrp="1"/>
          </p:cNvSpPr>
          <p:nvPr>
            <p:ph sz="half" idx="1"/>
          </p:nvPr>
        </p:nvSpPr>
        <p:spPr>
          <a:xfrm>
            <a:off x="566928" y="1952265"/>
            <a:ext cx="376732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b="0" smtClean="0">
                <a:solidFill>
                  <a:srgbClr val="0072BC"/>
                </a:solidFill>
                <a:latin typeface="Source Sans Pro" panose="020B0503030403020204" pitchFamily="34" charset="0"/>
              </a:defRPr>
            </a:lvl1pPr>
            <a:lvl2pPr>
              <a:defRPr lang="en-US" smtClean="0">
                <a:solidFill>
                  <a:schemeClr val="accent4"/>
                </a:solidFill>
              </a:defRPr>
            </a:lvl2pPr>
            <a:lvl3pPr>
              <a:defRPr lang="en-US" smtClean="0">
                <a:solidFill>
                  <a:schemeClr val="accent4"/>
                </a:solidFill>
              </a:defRPr>
            </a:lvl3pPr>
            <a:lvl4pPr>
              <a:defRPr lang="en-US" smtClean="0">
                <a:solidFill>
                  <a:schemeClr val="accent4"/>
                </a:solidFill>
              </a:defRPr>
            </a:lvl4pPr>
            <a:lvl5pPr>
              <a:defRPr lang="en-US">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82312" y="1952265"/>
            <a:ext cx="3675888" cy="37398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lvl1pPr marL="0" indent="0">
              <a:buFont typeface="Arial" panose="020B0604020202020204" pitchFamily="34" charset="0"/>
              <a:buNone/>
              <a:defRPr lang="en-US" sz="2400" b="0" dirty="0" smtClean="0">
                <a:solidFill>
                  <a:srgbClr val="0072BC"/>
                </a:solidFill>
                <a:latin typeface="Source Sans Pro" panose="020B0503030403020204" pitchFamily="34" charset="0"/>
                <a:ea typeface="ＭＳ Ｐゴシック" charset="-128"/>
                <a:cs typeface="Arial" panose="020B0604020202020204" pitchFamily="34" charset="0"/>
              </a:defRPr>
            </a:lvl1pPr>
            <a:lvl2pPr marL="847192" indent="-342900">
              <a:defRPr lang="en-US" sz="2000" dirty="0">
                <a:solidFill>
                  <a:schemeClr val="accent4"/>
                </a:solidFill>
                <a:latin typeface="Source Sans Pro Light" panose="020B0403030403020204" pitchFamily="34" charset="0"/>
                <a:ea typeface="ＭＳ Ｐゴシック" charset="-128"/>
                <a:cs typeface="Arial" panose="020B0604020202020204" pitchFamily="34" charset="0"/>
              </a:defRPr>
            </a:lvl2pPr>
            <a:lvl3pPr marL="790042" indent="-285750">
              <a:defRPr lang="en-US" sz="1800" dirty="0" smtClean="0">
                <a:solidFill>
                  <a:schemeClr val="accent4"/>
                </a:solidFill>
                <a:latin typeface="Source Sans Pro Light" panose="020B0403030403020204" pitchFamily="34" charset="0"/>
                <a:ea typeface="ＭＳ Ｐゴシック" charset="-128"/>
                <a:cs typeface="Arial" panose="020B0604020202020204" pitchFamily="34" charset="0"/>
              </a:defRPr>
            </a:lvl3pPr>
            <a:lvl4pPr marL="1295734" indent="-285750">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4pPr>
            <a:lvl5pPr marL="453862" indent="-200316">
              <a:defRPr lang="en-US" sz="1400" dirty="0">
                <a:solidFill>
                  <a:schemeClr val="accent4"/>
                </a:solidFill>
                <a:latin typeface="Source Sans Pro Light" panose="020B0403030403020204" pitchFamily="34" charset="0"/>
                <a:ea typeface="ＭＳ Ｐゴシック" charset="-128"/>
                <a:cs typeface="Arial" panose="020B0604020202020204" pitchFamily="34" charset="0"/>
              </a:defRPr>
            </a:lvl5pPr>
          </a:lstStyle>
          <a:p>
            <a:pPr marL="0" lvl="0" indent="0" algn="l" defTabSz="899320" rtl="0" eaLnBrk="1" fontAlgn="base" hangingPunct="1">
              <a:lnSpc>
                <a:spcPct val="110000"/>
              </a:lnSpc>
              <a:spcBef>
                <a:spcPct val="80000"/>
              </a:spcBef>
              <a:spcAft>
                <a:spcPct val="0"/>
              </a:spcAft>
              <a:buClr>
                <a:srgbClr val="0072BC"/>
              </a:buClr>
              <a:buFont typeface="Arial" panose="020B0604020202020204" pitchFamily="34" charset="0"/>
              <a:buNone/>
            </a:pPr>
            <a:r>
              <a:rPr lang="en-US" dirty="0"/>
              <a:t>Click to edit Master text styles</a:t>
            </a:r>
          </a:p>
          <a:p>
            <a:pPr marL="453862" lvl="1" indent="-200316" algn="l" defTabSz="899320" rtl="0" eaLnBrk="1" fontAlgn="base" hangingPunct="1">
              <a:lnSpc>
                <a:spcPct val="110000"/>
              </a:lnSpc>
              <a:spcBef>
                <a:spcPct val="0"/>
              </a:spcBef>
              <a:spcAft>
                <a:spcPct val="0"/>
              </a:spcAft>
              <a:buClr>
                <a:srgbClr val="0072BC"/>
              </a:buClr>
              <a:buFont typeface="Arial Black" pitchFamily="34" charset="0"/>
              <a:buChar char="–"/>
            </a:pPr>
            <a:r>
              <a:rPr lang="en-US" dirty="0"/>
              <a:t>Second level</a:t>
            </a:r>
          </a:p>
          <a:p>
            <a:pPr marL="617758" lvl="2" indent="-113466" algn="l" defTabSz="899320" rtl="0" eaLnBrk="1" fontAlgn="base" hangingPunct="1">
              <a:lnSpc>
                <a:spcPct val="110000"/>
              </a:lnSpc>
              <a:spcBef>
                <a:spcPct val="0"/>
              </a:spcBef>
              <a:spcAft>
                <a:spcPct val="0"/>
              </a:spcAft>
              <a:buClr>
                <a:srgbClr val="0072BC"/>
              </a:buClr>
              <a:buFont typeface="Arial Black" pitchFamily="34" charset="0"/>
              <a:buChar char="•"/>
            </a:pPr>
            <a:r>
              <a:rPr lang="en-US" dirty="0"/>
              <a:t>Third level</a:t>
            </a:r>
          </a:p>
          <a:p>
            <a:pPr marL="907725" lvl="3" indent="-151287" algn="l" defTabSz="899320" rtl="0" eaLnBrk="1" fontAlgn="base" hangingPunct="1">
              <a:lnSpc>
                <a:spcPct val="110000"/>
              </a:lnSpc>
              <a:spcBef>
                <a:spcPct val="0"/>
              </a:spcBef>
              <a:spcAft>
                <a:spcPct val="0"/>
              </a:spcAft>
              <a:buClr>
                <a:srgbClr val="0072BC"/>
              </a:buClr>
              <a:buFont typeface="Arial" charset="0"/>
              <a:buChar char="–"/>
            </a:pPr>
            <a:r>
              <a:rPr lang="en-US" dirty="0"/>
              <a:t>Fourth level</a:t>
            </a:r>
          </a:p>
          <a:p>
            <a:pPr marL="1157069" lvl="4" indent="-147085" algn="l" defTabSz="899320" rtl="0" eaLnBrk="1" fontAlgn="base" hangingPunct="1">
              <a:lnSpc>
                <a:spcPct val="110000"/>
              </a:lnSpc>
              <a:spcBef>
                <a:spcPct val="0"/>
              </a:spcBef>
              <a:spcAft>
                <a:spcPct val="0"/>
              </a:spcAft>
              <a:buClr>
                <a:srgbClr val="0072BC"/>
              </a:buClr>
              <a:buFont typeface="Arial" charset="0"/>
              <a:buChar char="•"/>
            </a:pPr>
            <a:r>
              <a:rPr lang="en-US" dirty="0"/>
              <a:t>Fifth level</a:t>
            </a:r>
          </a:p>
        </p:txBody>
      </p:sp>
      <p:sp>
        <p:nvSpPr>
          <p:cNvPr id="6" name="Text Placeholder 4"/>
          <p:cNvSpPr>
            <a:spLocks noGrp="1"/>
          </p:cNvSpPr>
          <p:nvPr>
            <p:ph type="body" sz="quarter" idx="10" hasCustomPrompt="1"/>
          </p:nvPr>
        </p:nvSpPr>
        <p:spPr>
          <a:xfrm>
            <a:off x="576072" y="5910738"/>
            <a:ext cx="7882128"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77230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75234" y="1503639"/>
            <a:ext cx="7882966" cy="278746"/>
          </a:xfrm>
        </p:spPr>
        <p:txBody>
          <a:bodyPr/>
          <a:lstStyle>
            <a:lvl1pPr>
              <a:defRPr>
                <a:latin typeface="Source Sans Pro" panose="020B0503030403020204" pitchFamily="34" charset="0"/>
              </a:defRPr>
            </a:lvl1pPr>
          </a:lstStyle>
          <a:p>
            <a:r>
              <a:rPr lang="en-US" dirty="0"/>
              <a:t>Click to edit Master title style</a:t>
            </a:r>
          </a:p>
        </p:txBody>
      </p:sp>
      <p:sp>
        <p:nvSpPr>
          <p:cNvPr id="3" name="Text Placeholder 4"/>
          <p:cNvSpPr>
            <a:spLocks noGrp="1"/>
          </p:cNvSpPr>
          <p:nvPr>
            <p:ph type="body" sz="quarter" idx="10" hasCustomPrompt="1"/>
          </p:nvPr>
        </p:nvSpPr>
        <p:spPr>
          <a:xfrm>
            <a:off x="575234" y="5910738"/>
            <a:ext cx="7882966" cy="1989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lvl1pPr>
              <a:defRPr lang="en-US" sz="800" dirty="0">
                <a:solidFill>
                  <a:schemeClr val="accent4"/>
                </a:solidFill>
                <a:latin typeface="Source Sans Pro Light" panose="020B0403030403020204" pitchFamily="34" charset="0"/>
                <a:ea typeface="ＭＳ Ｐゴシック" charset="-128"/>
                <a:cs typeface="Arial" panose="020B0604020202020204" pitchFamily="34" charset="0"/>
              </a:defRPr>
            </a:lvl1pPr>
          </a:lstStyle>
          <a:p>
            <a:pPr marL="0" lvl="0" indent="0" algn="l" defTabSz="899320" rtl="0" eaLnBrk="1" fontAlgn="base" hangingPunct="1">
              <a:lnSpc>
                <a:spcPct val="100000"/>
              </a:lnSpc>
              <a:spcBef>
                <a:spcPts val="0"/>
              </a:spcBef>
              <a:spcAft>
                <a:spcPts val="353"/>
              </a:spcAft>
              <a:buClr>
                <a:srgbClr val="0072BC"/>
              </a:buClr>
              <a:buNone/>
            </a:pPr>
            <a:r>
              <a:rPr lang="en-US" dirty="0"/>
              <a:t>Click to add source/footnote.</a:t>
            </a:r>
          </a:p>
        </p:txBody>
      </p:sp>
    </p:spTree>
    <p:extLst>
      <p:ext uri="{BB962C8B-B14F-4D97-AF65-F5344CB8AC3E}">
        <p14:creationId xmlns:p14="http://schemas.microsoft.com/office/powerpoint/2010/main" val="48299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75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osure ">
    <p:spTree>
      <p:nvGrpSpPr>
        <p:cNvPr id="1" name=""/>
        <p:cNvGrpSpPr/>
        <p:nvPr/>
      </p:nvGrpSpPr>
      <p:grpSpPr>
        <a:xfrm>
          <a:off x="0" y="0"/>
          <a:ext cx="0" cy="0"/>
          <a:chOff x="0" y="0"/>
          <a:chExt cx="0" cy="0"/>
        </a:xfrm>
      </p:grpSpPr>
      <p:sp>
        <p:nvSpPr>
          <p:cNvPr id="3" name="TextBox 2"/>
          <p:cNvSpPr txBox="1"/>
          <p:nvPr userDrawn="1"/>
        </p:nvSpPr>
        <p:spPr>
          <a:xfrm>
            <a:off x="594889" y="5605155"/>
            <a:ext cx="7772400" cy="461665"/>
          </a:xfrm>
          <a:prstGeom prst="rect">
            <a:avLst/>
          </a:prstGeom>
          <a:noFill/>
        </p:spPr>
        <p:txBody>
          <a:bodyPr wrap="square" rtlCol="0">
            <a:spAutoFit/>
          </a:bodyPr>
          <a:lstStyle/>
          <a:p>
            <a:pPr algn="l"/>
            <a:r>
              <a:rPr lang="en-US" sz="1200" dirty="0">
                <a:solidFill>
                  <a:schemeClr val="tx1"/>
                </a:solidFill>
                <a:latin typeface="+mj-lt"/>
              </a:rPr>
              <a:t>Putnam Retail</a:t>
            </a:r>
            <a:r>
              <a:rPr lang="en-US" sz="1200" baseline="0" dirty="0">
                <a:solidFill>
                  <a:schemeClr val="tx1"/>
                </a:solidFill>
                <a:latin typeface="+mj-lt"/>
              </a:rPr>
              <a:t> Management</a:t>
            </a:r>
          </a:p>
          <a:p>
            <a:pPr algn="l"/>
            <a:r>
              <a:rPr lang="en-US" sz="1200" baseline="0" dirty="0">
                <a:solidFill>
                  <a:schemeClr val="tx1"/>
                </a:solidFill>
                <a:latin typeface="+mj-lt"/>
              </a:rPr>
              <a:t>putnam.com</a:t>
            </a:r>
            <a:endParaRPr lang="en-US" sz="1200" dirty="0">
              <a:solidFill>
                <a:schemeClr val="tx1"/>
              </a:solidFill>
              <a:latin typeface="+mj-lt"/>
            </a:endParaRPr>
          </a:p>
        </p:txBody>
      </p:sp>
      <p:sp>
        <p:nvSpPr>
          <p:cNvPr id="6" name="Content Placeholder 5"/>
          <p:cNvSpPr>
            <a:spLocks noGrp="1"/>
          </p:cNvSpPr>
          <p:nvPr>
            <p:ph sz="quarter" idx="10"/>
          </p:nvPr>
        </p:nvSpPr>
        <p:spPr>
          <a:xfrm>
            <a:off x="575234" y="2416175"/>
            <a:ext cx="7882966" cy="2820988"/>
          </a:xfrm>
        </p:spPr>
        <p:txBody>
          <a:bodyPr anchor="b" anchorCtr="0"/>
          <a:lstStyle>
            <a:lvl1pPr marL="0" indent="0">
              <a:buNone/>
              <a:defRPr sz="1400">
                <a:solidFill>
                  <a:schemeClr val="accent4"/>
                </a:solidFill>
              </a:defRPr>
            </a:lvl1pPr>
            <a:lvl2pPr marL="253546" indent="0">
              <a:buNone/>
              <a:defRPr sz="1400">
                <a:solidFill>
                  <a:schemeClr val="accent4"/>
                </a:solidFill>
              </a:defRPr>
            </a:lvl2pPr>
            <a:lvl3pPr marL="504292" indent="0">
              <a:buNone/>
              <a:defRPr sz="1400">
                <a:solidFill>
                  <a:schemeClr val="accent4"/>
                </a:solidFill>
              </a:defRPr>
            </a:lvl3pPr>
            <a:lvl4pPr marL="756438" indent="0">
              <a:buNone/>
              <a:defRPr sz="1400">
                <a:solidFill>
                  <a:schemeClr val="accent4"/>
                </a:solidFill>
              </a:defRPr>
            </a:lvl4pPr>
            <a:lvl5pPr marL="1009984" indent="0">
              <a:buNone/>
              <a:defRPr sz="14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816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575234" y="1489990"/>
            <a:ext cx="7882966" cy="27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573792" y="1923300"/>
            <a:ext cx="7884408" cy="350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101669" tIns="50835" rIns="101669" bIns="5083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ChangeArrowheads="1"/>
          </p:cNvSpPr>
          <p:nvPr/>
        </p:nvSpPr>
        <p:spPr bwMode="auto">
          <a:xfrm>
            <a:off x="591606" y="6195967"/>
            <a:ext cx="1023342" cy="19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square" lIns="89666" tIns="44834" rIns="89666" bIns="44834">
            <a:spAutoFit/>
          </a:bodyPr>
          <a:lstStyle/>
          <a:p>
            <a:pPr algn="l" defTabSz="899320"/>
            <a:r>
              <a:rPr lang="en-US" sz="706" dirty="0">
                <a:solidFill>
                  <a:schemeClr val="accent4"/>
                </a:solidFill>
                <a:latin typeface="Source Sans Pro Light" panose="020B0403030403020204" pitchFamily="34" charset="0"/>
                <a:cs typeface="Arial" panose="020B0604020202020204" pitchFamily="34" charset="0"/>
              </a:rPr>
              <a:t>PPT295 329848  4/22</a:t>
            </a:r>
          </a:p>
        </p:txBody>
      </p:sp>
      <p:sp>
        <p:nvSpPr>
          <p:cNvPr id="6" name="Rectangle 4"/>
          <p:cNvSpPr>
            <a:spLocks noChangeArrowheads="1"/>
          </p:cNvSpPr>
          <p:nvPr userDrawn="1"/>
        </p:nvSpPr>
        <p:spPr bwMode="auto">
          <a:xfrm>
            <a:off x="8458199" y="6222387"/>
            <a:ext cx="458851" cy="192269"/>
          </a:xfrm>
          <a:prstGeom prst="rect">
            <a:avLst/>
          </a:prstGeom>
          <a:noFill/>
          <a:ln w="9525">
            <a:noFill/>
            <a:miter lim="800000"/>
            <a:headEnd/>
            <a:tailEnd/>
          </a:ln>
          <a:effectLst/>
        </p:spPr>
        <p:txBody>
          <a:bodyPr wrap="square" lIns="118872" tIns="40341" rIns="40327" bIns="40341">
            <a:spAutoFit/>
          </a:bodyPr>
          <a:lstStyle/>
          <a:p>
            <a:pPr algn="l" defTabSz="899320">
              <a:lnSpc>
                <a:spcPct val="90000"/>
              </a:lnSpc>
            </a:pPr>
            <a:fld id="{83CC7474-DF72-47AC-A062-3527B7E588CB}" type="slidenum">
              <a:rPr lang="en-US" sz="800" b="0" i="0">
                <a:solidFill>
                  <a:schemeClr val="tx1"/>
                </a:solidFill>
                <a:latin typeface="Source Sans Pro Light" charset="0"/>
                <a:ea typeface="Source Sans Pro Light" charset="0"/>
                <a:cs typeface="Source Sans Pro Light" charset="0"/>
              </a:rPr>
              <a:pPr algn="l" defTabSz="899320">
                <a:lnSpc>
                  <a:spcPct val="90000"/>
                </a:lnSpc>
              </a:pPr>
              <a:t>‹#›</a:t>
            </a:fld>
            <a:endParaRPr lang="en-US" sz="800" b="0" i="0" dirty="0">
              <a:solidFill>
                <a:schemeClr val="tx1"/>
              </a:solidFill>
              <a:latin typeface="Source Sans Pro Light" charset="0"/>
              <a:ea typeface="Source Sans Pro Light" charset="0"/>
              <a:cs typeface="Source Sans Pro Light" charset="0"/>
            </a:endParaRPr>
          </a:p>
        </p:txBody>
      </p:sp>
      <p:sp>
        <p:nvSpPr>
          <p:cNvPr id="8" name="Text Placeholder 8"/>
          <p:cNvSpPr txBox="1">
            <a:spLocks/>
          </p:cNvSpPr>
          <p:nvPr userDrawn="1"/>
        </p:nvSpPr>
        <p:spPr>
          <a:xfrm>
            <a:off x="0" y="0"/>
            <a:ext cx="9144000" cy="457200"/>
          </a:xfrm>
          <a:prstGeom prst="rect">
            <a:avLst/>
          </a:prstGeom>
          <a:solidFill>
            <a:srgbClr val="004675"/>
          </a:solidFill>
        </p:spPr>
        <p:txBody>
          <a:bodyPr lIns="685800" tIns="0" rIns="201706" bIns="0" anchor="ct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b="0" i="0" smtClean="0">
                <a:solidFill>
                  <a:srgbClr val="FFFFFF"/>
                </a:solidFill>
                <a:effectLst/>
                <a:latin typeface="Source Sans Pro" panose="020B0503030403020204" pitchFamily="34" charset="0"/>
                <a:ea typeface="ＭＳ Ｐゴシック" charset="-128"/>
                <a:cs typeface="Arial" panose="020B0604020202020204" pitchFamily="34" charset="0"/>
              </a:defRPr>
            </a:lvl1pPr>
            <a:lvl2pPr marL="457200" indent="0" algn="l" defTabSz="1019175" rtl="0" eaLnBrk="1" fontAlgn="base" hangingPunct="1">
              <a:lnSpc>
                <a:spcPct val="110000"/>
              </a:lnSpc>
              <a:spcBef>
                <a:spcPct val="0"/>
              </a:spcBef>
              <a:spcAft>
                <a:spcPct val="0"/>
              </a:spcAft>
              <a:buClr>
                <a:schemeClr val="bg2"/>
              </a:buClr>
              <a:buFont typeface="Arial Black" pitchFamily="34"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2pPr>
            <a:lvl3pPr marL="914400" indent="0" algn="l" defTabSz="1019175" rtl="0" eaLnBrk="1" fontAlgn="base" hangingPunct="1">
              <a:lnSpc>
                <a:spcPct val="110000"/>
              </a:lnSpc>
              <a:spcBef>
                <a:spcPct val="0"/>
              </a:spcBef>
              <a:spcAft>
                <a:spcPct val="0"/>
              </a:spcAft>
              <a:buClr>
                <a:schemeClr val="bg2"/>
              </a:buClr>
              <a:buNone/>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13716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4pPr>
            <a:lvl5pPr marL="1828800" indent="0" algn="l" defTabSz="1019175" rtl="0" eaLnBrk="1" fontAlgn="base" hangingPunct="1">
              <a:lnSpc>
                <a:spcPct val="110000"/>
              </a:lnSpc>
              <a:spcBef>
                <a:spcPct val="0"/>
              </a:spcBef>
              <a:spcAft>
                <a:spcPct val="0"/>
              </a:spcAft>
              <a:buClr>
                <a:schemeClr val="bg2"/>
              </a:buClr>
              <a:buFont typeface="Arial" charset="0"/>
              <a:buNone/>
              <a:defRPr sz="1800">
                <a:solidFill>
                  <a:schemeClr val="tx1"/>
                </a:solidFill>
                <a:latin typeface="Source Sans Pro Light" panose="020B0403030403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pPr marL="0" indent="0">
              <a:tabLst/>
              <a:defRPr/>
            </a:pPr>
            <a:r>
              <a:rPr lang="en-US" sz="1235" b="0" i="0" dirty="0">
                <a:latin typeface="Source Sans Pro" panose="020B0503030403020204" pitchFamily="34" charset="0"/>
                <a:ea typeface="Source Sans Pro Semibold" charset="0"/>
                <a:cs typeface="Source Sans Pro Semibold" charset="0"/>
              </a:rPr>
              <a:t>Growing your business with social media</a:t>
            </a:r>
            <a:endParaRPr lang="en-US" sz="1235" b="0" i="0" kern="0" dirty="0">
              <a:latin typeface="Source Sans Pro" panose="020B0503030403020204" pitchFamily="34" charset="0"/>
              <a:ea typeface="Source Sans Pro Semibold" charset="0"/>
              <a:cs typeface="Source Sans Pro Semibold" charset="0"/>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1648" y="6216277"/>
            <a:ext cx="836552" cy="204491"/>
          </a:xfrm>
          <a:prstGeom prst="rect">
            <a:avLst/>
          </a:prstGeom>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788" r:id="rId3"/>
    <p:sldLayoutId id="2147483797" r:id="rId4"/>
    <p:sldLayoutId id="2147483790" r:id="rId5"/>
    <p:sldLayoutId id="2147483798" r:id="rId6"/>
    <p:sldLayoutId id="2147483792" r:id="rId7"/>
    <p:sldLayoutId id="2147483793" r:id="rId8"/>
    <p:sldLayoutId id="2147483810" r:id="rId9"/>
    <p:sldLayoutId id="2147483809" r:id="rId10"/>
    <p:sldLayoutId id="2147483811" r:id="rId11"/>
  </p:sldLayoutIdLst>
  <p:txStyles>
    <p:titleStyle>
      <a:lvl1pPr algn="l" defTabSz="899320" rtl="0" eaLnBrk="1" fontAlgn="base" hangingPunct="1">
        <a:lnSpc>
          <a:spcPct val="90000"/>
        </a:lnSpc>
        <a:spcBef>
          <a:spcPct val="0"/>
        </a:spcBef>
        <a:spcAft>
          <a:spcPct val="0"/>
        </a:spcAft>
        <a:defRPr sz="3600" b="0">
          <a:solidFill>
            <a:srgbClr val="0072BC"/>
          </a:solidFill>
          <a:latin typeface="Source Sans Pro" panose="020B0503030403020204" pitchFamily="34" charset="0"/>
          <a:ea typeface="ＭＳ Ｐゴシック" charset="-128"/>
          <a:cs typeface="Arial" panose="020B0604020202020204" pitchFamily="34" charset="0"/>
        </a:defRPr>
      </a:lvl1pPr>
      <a:lvl2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2pPr>
      <a:lvl3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3pPr>
      <a:lvl4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4pPr>
      <a:lvl5pPr algn="l" defTabSz="899320" rtl="0" eaLnBrk="1" fontAlgn="base" hangingPunct="1">
        <a:lnSpc>
          <a:spcPct val="90000"/>
        </a:lnSpc>
        <a:spcBef>
          <a:spcPct val="0"/>
        </a:spcBef>
        <a:spcAft>
          <a:spcPct val="0"/>
        </a:spcAft>
        <a:defRPr sz="1765">
          <a:solidFill>
            <a:srgbClr val="000000"/>
          </a:solidFill>
          <a:latin typeface="Gotham C1 Head" charset="0"/>
          <a:ea typeface="ＭＳ Ｐゴシック" charset="-128"/>
          <a:cs typeface="MS PGothic" charset="0"/>
        </a:defRPr>
      </a:lvl5pPr>
      <a:lvl6pPr marL="403433" algn="l" defTabSz="899320" rtl="0" eaLnBrk="1" fontAlgn="base" hangingPunct="1">
        <a:spcBef>
          <a:spcPct val="0"/>
        </a:spcBef>
        <a:spcAft>
          <a:spcPct val="0"/>
        </a:spcAft>
        <a:defRPr>
          <a:solidFill>
            <a:schemeClr val="folHlink"/>
          </a:solidFill>
          <a:latin typeface="Gotham C1 Head" charset="0"/>
          <a:ea typeface="ＭＳ Ｐゴシック" charset="0"/>
        </a:defRPr>
      </a:lvl6pPr>
      <a:lvl7pPr marL="806867" algn="l" defTabSz="899320" rtl="0" eaLnBrk="1" fontAlgn="base" hangingPunct="1">
        <a:spcBef>
          <a:spcPct val="0"/>
        </a:spcBef>
        <a:spcAft>
          <a:spcPct val="0"/>
        </a:spcAft>
        <a:defRPr>
          <a:solidFill>
            <a:schemeClr val="folHlink"/>
          </a:solidFill>
          <a:latin typeface="Gotham C1 Head" charset="0"/>
          <a:ea typeface="ＭＳ Ｐゴシック" charset="0"/>
        </a:defRPr>
      </a:lvl7pPr>
      <a:lvl8pPr marL="1210300" algn="l" defTabSz="899320" rtl="0" eaLnBrk="1" fontAlgn="base" hangingPunct="1">
        <a:spcBef>
          <a:spcPct val="0"/>
        </a:spcBef>
        <a:spcAft>
          <a:spcPct val="0"/>
        </a:spcAft>
        <a:defRPr>
          <a:solidFill>
            <a:schemeClr val="folHlink"/>
          </a:solidFill>
          <a:latin typeface="Gotham C1 Head" charset="0"/>
          <a:ea typeface="ＭＳ Ｐゴシック" charset="0"/>
        </a:defRPr>
      </a:lvl8pPr>
      <a:lvl9pPr marL="1613733" algn="l" defTabSz="899320" rtl="0" eaLnBrk="1" fontAlgn="base" hangingPunct="1">
        <a:spcBef>
          <a:spcPct val="0"/>
        </a:spcBef>
        <a:spcAft>
          <a:spcPct val="0"/>
        </a:spcAft>
        <a:defRPr>
          <a:solidFill>
            <a:schemeClr val="folHlink"/>
          </a:solidFill>
          <a:latin typeface="Gotham C1 Head" charset="0"/>
          <a:ea typeface="ＭＳ Ｐゴシック" charset="0"/>
        </a:defRPr>
      </a:lvl9pPr>
    </p:titleStyle>
    <p:bodyStyle>
      <a:lvl1pPr marL="200316" indent="-200316" algn="l" defTabSz="899320" rtl="0" eaLnBrk="1" fontAlgn="base" hangingPunct="1">
        <a:lnSpc>
          <a:spcPct val="110000"/>
        </a:lnSpc>
        <a:spcBef>
          <a:spcPct val="80000"/>
        </a:spcBef>
        <a:spcAft>
          <a:spcPct val="0"/>
        </a:spcAft>
        <a:buClr>
          <a:srgbClr val="0072BC"/>
        </a:buClr>
        <a:buChar char="•"/>
        <a:defRPr sz="2400">
          <a:solidFill>
            <a:schemeClr val="tx1"/>
          </a:solidFill>
          <a:latin typeface="Source Sans Pro Light" panose="020B0403030403020204" pitchFamily="34" charset="0"/>
          <a:ea typeface="ＭＳ Ｐゴシック" charset="-128"/>
          <a:cs typeface="Arial" panose="020B0604020202020204" pitchFamily="34" charset="0"/>
        </a:defRPr>
      </a:lvl1pPr>
      <a:lvl2pPr marL="453862" indent="-200316" algn="l" defTabSz="899320" rtl="0" eaLnBrk="1" fontAlgn="base" hangingPunct="1">
        <a:lnSpc>
          <a:spcPct val="110000"/>
        </a:lnSpc>
        <a:spcBef>
          <a:spcPct val="0"/>
        </a:spcBef>
        <a:spcAft>
          <a:spcPct val="0"/>
        </a:spcAft>
        <a:buClr>
          <a:srgbClr val="0072BC"/>
        </a:buClr>
        <a:buFont typeface="Arial Black" pitchFamily="34" charset="0"/>
        <a:buChar char="–"/>
        <a:defRPr sz="2000">
          <a:solidFill>
            <a:schemeClr val="tx1"/>
          </a:solidFill>
          <a:latin typeface="Source Sans Pro Light" panose="020B0403030403020204" pitchFamily="34" charset="0"/>
          <a:ea typeface="ＭＳ Ｐゴシック" charset="-128"/>
          <a:cs typeface="Arial" panose="020B0604020202020204" pitchFamily="34" charset="0"/>
        </a:defRPr>
      </a:lvl2pPr>
      <a:lvl3pPr marL="617758" indent="-113466" algn="l" defTabSz="899320" rtl="0" eaLnBrk="1" fontAlgn="base" hangingPunct="1">
        <a:lnSpc>
          <a:spcPct val="110000"/>
        </a:lnSpc>
        <a:spcBef>
          <a:spcPct val="0"/>
        </a:spcBef>
        <a:spcAft>
          <a:spcPct val="0"/>
        </a:spcAft>
        <a:buClr>
          <a:srgbClr val="0072BC"/>
        </a:buClr>
        <a:buChar char="•"/>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907725" indent="-151287"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4pPr>
      <a:lvl5pPr marL="1157069" indent="-147085"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5pPr>
      <a:lvl6pPr marL="14274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6pPr>
      <a:lvl7pPr marL="1830859"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7pPr>
      <a:lvl8pPr marL="2234292"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8pPr>
      <a:lvl9pPr marL="26377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9pPr>
    </p:bodyStyle>
    <p:otherStyle>
      <a:defPPr>
        <a:defRPr lang="en-US"/>
      </a:defPPr>
      <a:lvl1pPr marL="0" algn="l" defTabSz="403433" rtl="0" eaLnBrk="1" latinLnBrk="0" hangingPunct="1">
        <a:defRPr sz="1588" kern="1200">
          <a:solidFill>
            <a:schemeClr val="tx1"/>
          </a:solidFill>
          <a:latin typeface="+mn-lt"/>
          <a:ea typeface="+mn-ea"/>
          <a:cs typeface="+mn-cs"/>
        </a:defRPr>
      </a:lvl1pPr>
      <a:lvl2pPr marL="403433" algn="l" defTabSz="403433" rtl="0" eaLnBrk="1" latinLnBrk="0" hangingPunct="1">
        <a:defRPr sz="1588" kern="1200">
          <a:solidFill>
            <a:schemeClr val="tx1"/>
          </a:solidFill>
          <a:latin typeface="+mn-lt"/>
          <a:ea typeface="+mn-ea"/>
          <a:cs typeface="+mn-cs"/>
        </a:defRPr>
      </a:lvl2pPr>
      <a:lvl3pPr marL="806867" algn="l" defTabSz="403433" rtl="0" eaLnBrk="1" latinLnBrk="0" hangingPunct="1">
        <a:defRPr sz="1588" kern="1200">
          <a:solidFill>
            <a:schemeClr val="tx1"/>
          </a:solidFill>
          <a:latin typeface="+mn-lt"/>
          <a:ea typeface="+mn-ea"/>
          <a:cs typeface="+mn-cs"/>
        </a:defRPr>
      </a:lvl3pPr>
      <a:lvl4pPr marL="1210300" algn="l" defTabSz="403433" rtl="0" eaLnBrk="1" latinLnBrk="0" hangingPunct="1">
        <a:defRPr sz="1588" kern="1200">
          <a:solidFill>
            <a:schemeClr val="tx1"/>
          </a:solidFill>
          <a:latin typeface="+mn-lt"/>
          <a:ea typeface="+mn-ea"/>
          <a:cs typeface="+mn-cs"/>
        </a:defRPr>
      </a:lvl4pPr>
      <a:lvl5pPr marL="1613733" algn="l" defTabSz="403433" rtl="0" eaLnBrk="1" latinLnBrk="0" hangingPunct="1">
        <a:defRPr sz="1588" kern="1200">
          <a:solidFill>
            <a:schemeClr val="tx1"/>
          </a:solidFill>
          <a:latin typeface="+mn-lt"/>
          <a:ea typeface="+mn-ea"/>
          <a:cs typeface="+mn-cs"/>
        </a:defRPr>
      </a:lvl5pPr>
      <a:lvl6pPr marL="2017166" algn="l" defTabSz="403433" rtl="0" eaLnBrk="1" latinLnBrk="0" hangingPunct="1">
        <a:defRPr sz="1588" kern="1200">
          <a:solidFill>
            <a:schemeClr val="tx1"/>
          </a:solidFill>
          <a:latin typeface="+mn-lt"/>
          <a:ea typeface="+mn-ea"/>
          <a:cs typeface="+mn-cs"/>
        </a:defRPr>
      </a:lvl6pPr>
      <a:lvl7pPr marL="2420600" algn="l" defTabSz="403433" rtl="0" eaLnBrk="1" latinLnBrk="0" hangingPunct="1">
        <a:defRPr sz="1588" kern="1200">
          <a:solidFill>
            <a:schemeClr val="tx1"/>
          </a:solidFill>
          <a:latin typeface="+mn-lt"/>
          <a:ea typeface="+mn-ea"/>
          <a:cs typeface="+mn-cs"/>
        </a:defRPr>
      </a:lvl7pPr>
      <a:lvl8pPr marL="2824033" algn="l" defTabSz="403433" rtl="0" eaLnBrk="1" latinLnBrk="0" hangingPunct="1">
        <a:defRPr sz="1588" kern="1200">
          <a:solidFill>
            <a:schemeClr val="tx1"/>
          </a:solidFill>
          <a:latin typeface="+mn-lt"/>
          <a:ea typeface="+mn-ea"/>
          <a:cs typeface="+mn-cs"/>
        </a:defRPr>
      </a:lvl8pPr>
      <a:lvl9pPr marL="3227466" algn="l" defTabSz="403433" rtl="0" eaLnBrk="1" latinLnBrk="0" hangingPunct="1">
        <a:defRPr sz="15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6" userDrawn="1">
          <p15:clr>
            <a:srgbClr val="F26B43"/>
          </p15:clr>
        </p15:guide>
        <p15:guide id="3" orient="horz" pos="1522" userDrawn="1">
          <p15:clr>
            <a:srgbClr val="F26B43"/>
          </p15:clr>
        </p15:guide>
        <p15:guide id="5" orient="horz" pos="3800" userDrawn="1">
          <p15:clr>
            <a:srgbClr val="F26B43"/>
          </p15:clr>
        </p15:guide>
        <p15:guide id="6" pos="2880" userDrawn="1">
          <p15:clr>
            <a:srgbClr val="F26B43"/>
          </p15:clr>
        </p15:guide>
        <p15:guide id="7" pos="432" userDrawn="1">
          <p15:clr>
            <a:srgbClr val="F26B43"/>
          </p15:clr>
        </p15:guide>
        <p15:guide id="8" pos="53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61" name="Rectangle 17"/>
          <p:cNvSpPr>
            <a:spLocks noGrp="1" noChangeArrowheads="1"/>
          </p:cNvSpPr>
          <p:nvPr>
            <p:ph type="ctrTitle"/>
          </p:nvPr>
        </p:nvSpPr>
        <p:spPr/>
        <p:txBody>
          <a:bodyPr/>
          <a:lstStyle/>
          <a:p>
            <a:r>
              <a:rPr lang="en-US" dirty="0"/>
              <a:t>Growing your business</a:t>
            </a:r>
            <a:br>
              <a:rPr lang="en-US" dirty="0"/>
            </a:br>
            <a:r>
              <a:rPr lang="en-US" dirty="0"/>
              <a:t>with social media</a:t>
            </a:r>
          </a:p>
        </p:txBody>
      </p:sp>
    </p:spTree>
    <p:extLst>
      <p:ext uri="{BB962C8B-B14F-4D97-AF65-F5344CB8AC3E}">
        <p14:creationId xmlns:p14="http://schemas.microsoft.com/office/powerpoint/2010/main" val="1414941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1"/>
          <p:cNvSpPr>
            <a:spLocks noGrp="1" noChangeArrowheads="1"/>
          </p:cNvSpPr>
          <p:nvPr>
            <p:ph type="title"/>
          </p:nvPr>
        </p:nvSpPr>
        <p:spPr/>
        <p:txBody>
          <a:bodyPr/>
          <a:lstStyle/>
          <a:p>
            <a:r>
              <a:rPr lang="en-GB" dirty="0"/>
              <a:t>Optimize your LinkedIn Profile</a:t>
            </a:r>
            <a:br>
              <a:rPr lang="en-GB" dirty="0"/>
            </a:br>
            <a:endParaRPr lang="en-GB" dirty="0"/>
          </a:p>
        </p:txBody>
      </p:sp>
      <p:sp>
        <p:nvSpPr>
          <p:cNvPr id="7" name="Text Placeholder 6">
            <a:extLst>
              <a:ext uri="{FF2B5EF4-FFF2-40B4-BE49-F238E27FC236}">
                <a16:creationId xmlns:a16="http://schemas.microsoft.com/office/drawing/2014/main" id="{B7B8DB9E-9A1D-4E7B-A99E-C5ECFAD4BEA5}"/>
              </a:ext>
            </a:extLst>
          </p:cNvPr>
          <p:cNvSpPr>
            <a:spLocks noGrp="1"/>
          </p:cNvSpPr>
          <p:nvPr>
            <p:ph type="body" sz="quarter" idx="10"/>
          </p:nvPr>
        </p:nvSpPr>
        <p:spPr/>
        <p:txBody>
          <a:bodyPr/>
          <a:lstStyle/>
          <a:p>
            <a:endParaRPr lang="en-US"/>
          </a:p>
        </p:txBody>
      </p:sp>
      <p:pic>
        <p:nvPicPr>
          <p:cNvPr id="3" name="Picture 2">
            <a:extLst>
              <a:ext uri="{FF2B5EF4-FFF2-40B4-BE49-F238E27FC236}">
                <a16:creationId xmlns:a16="http://schemas.microsoft.com/office/drawing/2014/main" id="{E15C9FEE-66AA-3A48-A43E-FB520B146977}"/>
              </a:ext>
            </a:extLst>
          </p:cNvPr>
          <p:cNvPicPr>
            <a:picLocks noChangeAspect="1"/>
          </p:cNvPicPr>
          <p:nvPr/>
        </p:nvPicPr>
        <p:blipFill>
          <a:blip r:embed="rId3"/>
          <a:srcRect/>
          <a:stretch/>
        </p:blipFill>
        <p:spPr>
          <a:xfrm>
            <a:off x="2008197" y="1667954"/>
            <a:ext cx="5048066" cy="3796269"/>
          </a:xfrm>
          <a:prstGeom prst="rect">
            <a:avLst/>
          </a:prstGeom>
          <a:ln w="12700">
            <a:noFill/>
          </a:ln>
          <a:effectLst>
            <a:outerShdw blurRad="50800" dist="38100" dir="2700000" algn="tl" rotWithShape="0">
              <a:prstClr val="black">
                <a:alpha val="40000"/>
              </a:prstClr>
            </a:outerShdw>
          </a:effectLst>
        </p:spPr>
      </p:pic>
      <p:sp>
        <p:nvSpPr>
          <p:cNvPr id="35" name="Oval 48">
            <a:extLst>
              <a:ext uri="{FF2B5EF4-FFF2-40B4-BE49-F238E27FC236}">
                <a16:creationId xmlns:a16="http://schemas.microsoft.com/office/drawing/2014/main" id="{E6320F08-8F6E-1A4F-9840-E4EE10E08F3C}"/>
              </a:ext>
            </a:extLst>
          </p:cNvPr>
          <p:cNvSpPr>
            <a:spLocks/>
          </p:cNvSpPr>
          <p:nvPr/>
        </p:nvSpPr>
        <p:spPr bwMode="auto">
          <a:xfrm>
            <a:off x="6762036" y="3414798"/>
            <a:ext cx="181378" cy="181378"/>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4</a:t>
            </a:r>
          </a:p>
        </p:txBody>
      </p:sp>
      <p:sp>
        <p:nvSpPr>
          <p:cNvPr id="36" name="Oval 22">
            <a:extLst>
              <a:ext uri="{FF2B5EF4-FFF2-40B4-BE49-F238E27FC236}">
                <a16:creationId xmlns:a16="http://schemas.microsoft.com/office/drawing/2014/main" id="{AC1D9A1B-2A47-EF49-917D-EB2A852A9303}"/>
              </a:ext>
            </a:extLst>
          </p:cNvPr>
          <p:cNvSpPr>
            <a:spLocks/>
          </p:cNvSpPr>
          <p:nvPr/>
        </p:nvSpPr>
        <p:spPr bwMode="auto">
          <a:xfrm>
            <a:off x="1952945" y="3489511"/>
            <a:ext cx="179129"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3</a:t>
            </a:r>
          </a:p>
        </p:txBody>
      </p:sp>
      <p:sp>
        <p:nvSpPr>
          <p:cNvPr id="37" name="Rectangular Callout 36">
            <a:extLst>
              <a:ext uri="{FF2B5EF4-FFF2-40B4-BE49-F238E27FC236}">
                <a16:creationId xmlns:a16="http://schemas.microsoft.com/office/drawing/2014/main" id="{92C8632E-4F27-1E45-8E39-43F0BE8B5BFE}"/>
              </a:ext>
            </a:extLst>
          </p:cNvPr>
          <p:cNvSpPr/>
          <p:nvPr/>
        </p:nvSpPr>
        <p:spPr bwMode="auto">
          <a:xfrm>
            <a:off x="1034079" y="3435423"/>
            <a:ext cx="754920" cy="335156"/>
          </a:xfrm>
          <a:prstGeom prst="wedgeRectCallout">
            <a:avLst>
              <a:gd name="adj1" fmla="val 67476"/>
              <a:gd name="adj2" fmla="val -3397"/>
            </a:avLst>
          </a:prstGeom>
          <a:solidFill>
            <a:srgbClr val="F5F5F5"/>
          </a:solidFill>
          <a:ln>
            <a:noFill/>
          </a:ln>
          <a:effectLst>
            <a:outerShdw blurRad="63500" dist="25400" dir="2700000" algn="tl" rotWithShape="0">
              <a:prstClr val="black">
                <a:alpha val="40000"/>
              </a:prstClr>
            </a:outerShdw>
          </a:effectLst>
        </p:spPr>
        <p:txBody>
          <a:bodyPr lIns="40341" tIns="40341" rIns="40341" bIns="40341" anchor="ctr" anchorCtr="0"/>
          <a:lstStyle/>
          <a:p>
            <a:pPr eaLnBrk="0" hangingPunct="0">
              <a:spcBef>
                <a:spcPct val="50000"/>
              </a:spcBef>
            </a:pPr>
            <a:r>
              <a:rPr lang="en-US" sz="800" b="1" dirty="0">
                <a:latin typeface="Source Sans Pro Semibold" panose="020B0603030403020204" pitchFamily="34" charset="0"/>
                <a:cs typeface="Arial" pitchFamily="34" charset="0"/>
              </a:rPr>
              <a:t>HEADLINE</a:t>
            </a:r>
          </a:p>
        </p:txBody>
      </p:sp>
      <p:sp>
        <p:nvSpPr>
          <p:cNvPr id="39" name="Oval 45">
            <a:extLst>
              <a:ext uri="{FF2B5EF4-FFF2-40B4-BE49-F238E27FC236}">
                <a16:creationId xmlns:a16="http://schemas.microsoft.com/office/drawing/2014/main" id="{2B8CD333-60AB-3E4F-B81A-89391B38410A}"/>
              </a:ext>
            </a:extLst>
          </p:cNvPr>
          <p:cNvSpPr>
            <a:spLocks/>
          </p:cNvSpPr>
          <p:nvPr/>
        </p:nvSpPr>
        <p:spPr bwMode="auto">
          <a:xfrm>
            <a:off x="2182766" y="2321662"/>
            <a:ext cx="181378"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a:solidFill>
                  <a:srgbClr val="FFFFFF"/>
                </a:solidFill>
                <a:cs typeface="Arial" pitchFamily="34" charset="0"/>
              </a:rPr>
              <a:t>1</a:t>
            </a:r>
          </a:p>
        </p:txBody>
      </p:sp>
      <p:grpSp>
        <p:nvGrpSpPr>
          <p:cNvPr id="40" name="Group 39">
            <a:extLst>
              <a:ext uri="{FF2B5EF4-FFF2-40B4-BE49-F238E27FC236}">
                <a16:creationId xmlns:a16="http://schemas.microsoft.com/office/drawing/2014/main" id="{27267BC1-2910-A543-BB91-6537B34381D1}"/>
              </a:ext>
            </a:extLst>
          </p:cNvPr>
          <p:cNvGrpSpPr/>
          <p:nvPr/>
        </p:nvGrpSpPr>
        <p:grpSpPr>
          <a:xfrm>
            <a:off x="599030" y="1895505"/>
            <a:ext cx="1164350" cy="1155763"/>
            <a:chOff x="526500" y="2148238"/>
            <a:chExt cx="1319597" cy="1309864"/>
          </a:xfrm>
        </p:grpSpPr>
        <p:sp>
          <p:nvSpPr>
            <p:cNvPr id="41" name="Rectangular Callout 40">
              <a:extLst>
                <a:ext uri="{FF2B5EF4-FFF2-40B4-BE49-F238E27FC236}">
                  <a16:creationId xmlns:a16="http://schemas.microsoft.com/office/drawing/2014/main" id="{7481682A-8D8F-0F40-9077-4CE181829549}"/>
                </a:ext>
              </a:extLst>
            </p:cNvPr>
            <p:cNvSpPr/>
            <p:nvPr/>
          </p:nvSpPr>
          <p:spPr bwMode="auto">
            <a:xfrm>
              <a:off x="526500" y="2148238"/>
              <a:ext cx="1319597" cy="1281376"/>
            </a:xfrm>
            <a:prstGeom prst="wedgeRectCallout">
              <a:avLst>
                <a:gd name="adj1" fmla="val 84307"/>
                <a:gd name="adj2" fmla="val -7268"/>
              </a:avLst>
            </a:prstGeom>
            <a:solidFill>
              <a:srgbClr val="F5F5F5"/>
            </a:solidFill>
            <a:ln>
              <a:noFill/>
            </a:ln>
            <a:effectLst>
              <a:outerShdw blurRad="101600" dist="38100" dir="2700000" algn="tl" rotWithShape="0">
                <a:prstClr val="black">
                  <a:alpha val="40000"/>
                </a:prstClr>
              </a:outerShdw>
            </a:effectLst>
          </p:spPr>
          <p:txBody>
            <a:bodyPr tIns="51822" rIns="0" bIns="0"/>
            <a:lstStyle/>
            <a:p>
              <a:pPr algn="l" eaLnBrk="0" hangingPunct="0">
                <a:spcBef>
                  <a:spcPct val="50000"/>
                </a:spcBef>
              </a:pPr>
              <a:endParaRPr lang="en-US" sz="800" b="1">
                <a:latin typeface="Source Sans Pro Semibold" panose="020B0603030403020204" pitchFamily="34" charset="0"/>
                <a:cs typeface="Arial" pitchFamily="34" charset="0"/>
              </a:endParaRPr>
            </a:p>
          </p:txBody>
        </p:sp>
        <p:sp>
          <p:nvSpPr>
            <p:cNvPr id="42" name="Rectangle 10">
              <a:extLst>
                <a:ext uri="{FF2B5EF4-FFF2-40B4-BE49-F238E27FC236}">
                  <a16:creationId xmlns:a16="http://schemas.microsoft.com/office/drawing/2014/main" id="{DB0E9BE2-8A72-6548-B61D-EF518FF8DD02}"/>
                </a:ext>
              </a:extLst>
            </p:cNvPr>
            <p:cNvSpPr>
              <a:spLocks/>
            </p:cNvSpPr>
            <p:nvPr/>
          </p:nvSpPr>
          <p:spPr bwMode="auto">
            <a:xfrm>
              <a:off x="547450" y="2186899"/>
              <a:ext cx="1277695" cy="1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756" bIns="0"/>
            <a:lstStyle/>
            <a:p>
              <a:pPr marL="25065" eaLnBrk="0" hangingPunct="0">
                <a:spcBef>
                  <a:spcPct val="50000"/>
                </a:spcBef>
              </a:pPr>
              <a:r>
                <a:rPr lang="en-US" sz="800" b="1" dirty="0">
                  <a:latin typeface="Source Sans Pro Semibold" panose="020B0603030403020204" pitchFamily="34" charset="0"/>
                  <a:cs typeface="Arial" pitchFamily="34" charset="0"/>
                </a:rPr>
                <a:t>PICTURE</a:t>
              </a:r>
            </a:p>
          </p:txBody>
        </p:sp>
        <p:pic>
          <p:nvPicPr>
            <p:cNvPr id="43" name="Picture 8">
              <a:extLst>
                <a:ext uri="{FF2B5EF4-FFF2-40B4-BE49-F238E27FC236}">
                  <a16:creationId xmlns:a16="http://schemas.microsoft.com/office/drawing/2014/main" id="{E2EF7C36-D562-0F46-A00F-2E93CE911D26}"/>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7788" y="2409526"/>
              <a:ext cx="317019" cy="32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 name="AutoShape 9">
              <a:extLst>
                <a:ext uri="{FF2B5EF4-FFF2-40B4-BE49-F238E27FC236}">
                  <a16:creationId xmlns:a16="http://schemas.microsoft.com/office/drawing/2014/main" id="{E8F1E1E4-793B-E442-AA72-F2C66C3FF8F0}"/>
                </a:ext>
              </a:extLst>
            </p:cNvPr>
            <p:cNvSpPr>
              <a:spLocks/>
            </p:cNvSpPr>
            <p:nvPr/>
          </p:nvSpPr>
          <p:spPr bwMode="auto">
            <a:xfrm>
              <a:off x="1030816" y="2419380"/>
              <a:ext cx="279955" cy="287001"/>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7402 w 21600"/>
                <a:gd name="T11" fmla="*/ 15493 h 21600"/>
                <a:gd name="T12" fmla="*/ 15493 w 21600"/>
                <a:gd name="T13" fmla="*/ 4198 h 21600"/>
                <a:gd name="T14" fmla="*/ 6107 w 21600"/>
                <a:gd name="T15" fmla="*/ 4198 h 21600"/>
                <a:gd name="T16" fmla="*/ 17402 w 21600"/>
                <a:gd name="T17" fmla="*/ 15493 h 21600"/>
                <a:gd name="T18" fmla="*/ 4198 w 21600"/>
                <a:gd name="T19" fmla="*/ 6107 h 21600"/>
                <a:gd name="T20" fmla="*/ 6107 w 21600"/>
                <a:gd name="T21" fmla="*/ 17402 h 21600"/>
                <a:gd name="T22" fmla="*/ 15493 w 21600"/>
                <a:gd name="T23" fmla="*/ 17402 h 21600"/>
                <a:gd name="T24" fmla="*/ 4198 w 21600"/>
                <a:gd name="T25" fmla="*/ 6107 h 21600"/>
                <a:gd name="T26" fmla="*/ 4198 w 21600"/>
                <a:gd name="T27" fmla="*/ 610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2" y="15493"/>
                  </a:moveTo>
                  <a:cubicBezTo>
                    <a:pt x="19994" y="11847"/>
                    <a:pt x="19139" y="6790"/>
                    <a:pt x="15493" y="4198"/>
                  </a:cubicBezTo>
                  <a:cubicBezTo>
                    <a:pt x="12683" y="2201"/>
                    <a:pt x="8917" y="2201"/>
                    <a:pt x="6107" y="4198"/>
                  </a:cubicBezTo>
                  <a:lnTo>
                    <a:pt x="17402" y="15493"/>
                  </a:lnTo>
                  <a:close/>
                  <a:moveTo>
                    <a:pt x="4198" y="6107"/>
                  </a:moveTo>
                  <a:cubicBezTo>
                    <a:pt x="1606" y="9753"/>
                    <a:pt x="2461" y="14810"/>
                    <a:pt x="6107" y="17402"/>
                  </a:cubicBezTo>
                  <a:cubicBezTo>
                    <a:pt x="8917" y="19399"/>
                    <a:pt x="12683" y="19399"/>
                    <a:pt x="15493" y="17402"/>
                  </a:cubicBezTo>
                  <a:lnTo>
                    <a:pt x="4198" y="6107"/>
                  </a:lnTo>
                  <a:close/>
                  <a:moveTo>
                    <a:pt x="4198" y="6107"/>
                  </a:moveTo>
                </a:path>
              </a:pathLst>
            </a:custGeom>
            <a:solidFill>
              <a:srgbClr val="D91355"/>
            </a:solidFill>
            <a:ln>
              <a:noFill/>
            </a:ln>
            <a:extLst>
              <a:ext uri="{91240B29-F687-4F45-9708-019B960494DF}">
                <a14:hiddenLine xmlns:a14="http://schemas.microsoft.com/office/drawing/2010/main" w="9525" cap="flat">
                  <a:solidFill>
                    <a:schemeClr val="tx1"/>
                  </a:solidFill>
                  <a:miter lim="800000"/>
                  <a:headEnd type="none" w="med" len="med"/>
                  <a:tailEnd type="none" w="med" len="med"/>
                </a14:hiddenLine>
              </a:ext>
            </a:extLst>
          </p:spPr>
          <p:txBody>
            <a:bodyPr lIns="0" tIns="0" rIns="0" bIns="0"/>
            <a:lstStyle/>
            <a:p>
              <a:pPr algn="l" eaLnBrk="0" hangingPunct="0">
                <a:spcBef>
                  <a:spcPct val="50000"/>
                </a:spcBef>
                <a:defRPr/>
              </a:pPr>
              <a:endParaRPr lang="en-US" sz="800">
                <a:latin typeface="Source Sans Pro Semibold" panose="020B0603030403020204" pitchFamily="34" charset="0"/>
                <a:cs typeface="Arial" pitchFamily="34" charset="0"/>
              </a:endParaRPr>
            </a:p>
          </p:txBody>
        </p:sp>
        <p:sp>
          <p:nvSpPr>
            <p:cNvPr id="45" name="Rectangle 44">
              <a:extLst>
                <a:ext uri="{FF2B5EF4-FFF2-40B4-BE49-F238E27FC236}">
                  <a16:creationId xmlns:a16="http://schemas.microsoft.com/office/drawing/2014/main" id="{AA7AC4A9-B33A-0F4B-9D64-2136ED1A37B1}"/>
                </a:ext>
              </a:extLst>
            </p:cNvPr>
            <p:cNvSpPr/>
            <p:nvPr/>
          </p:nvSpPr>
          <p:spPr>
            <a:xfrm>
              <a:off x="534694" y="2795357"/>
              <a:ext cx="1311402" cy="662745"/>
            </a:xfrm>
            <a:prstGeom prst="rect">
              <a:avLst/>
            </a:prstGeom>
          </p:spPr>
          <p:txBody>
            <a:bodyPr wrap="square">
              <a:spAutoFit/>
            </a:bodyPr>
            <a:lstStyle/>
            <a:p>
              <a:pPr algn="l"/>
              <a:r>
                <a:rPr lang="en-US" sz="800" dirty="0">
                  <a:latin typeface="+mj-lt"/>
                  <a:cs typeface="Arial" pitchFamily="34" charset="0"/>
                </a:rPr>
                <a:t>PRO TIP:</a:t>
              </a:r>
            </a:p>
            <a:p>
              <a:pPr algn="l"/>
              <a:r>
                <a:rPr lang="en-US" sz="800" dirty="0">
                  <a:latin typeface="+mn-lt"/>
                  <a:cs typeface="Arial" pitchFamily="34" charset="0"/>
                </a:rPr>
                <a:t>Your photo is the most remembered item on your profile. </a:t>
              </a:r>
              <a:endParaRPr lang="en-US" sz="800" dirty="0">
                <a:latin typeface="+mn-lt"/>
              </a:endParaRPr>
            </a:p>
          </p:txBody>
        </p:sp>
      </p:grpSp>
      <p:sp>
        <p:nvSpPr>
          <p:cNvPr id="46" name="Rectangular Callout 45">
            <a:extLst>
              <a:ext uri="{FF2B5EF4-FFF2-40B4-BE49-F238E27FC236}">
                <a16:creationId xmlns:a16="http://schemas.microsoft.com/office/drawing/2014/main" id="{5D013B03-F7B7-DD42-B1D9-ACD4AA5E9AE9}"/>
              </a:ext>
            </a:extLst>
          </p:cNvPr>
          <p:cNvSpPr/>
          <p:nvPr/>
        </p:nvSpPr>
        <p:spPr bwMode="auto">
          <a:xfrm>
            <a:off x="7151585" y="3180542"/>
            <a:ext cx="888793" cy="484051"/>
          </a:xfrm>
          <a:prstGeom prst="wedgeRectCallout">
            <a:avLst>
              <a:gd name="adj1" fmla="val -70217"/>
              <a:gd name="adj2" fmla="val 15406"/>
            </a:avLst>
          </a:prstGeom>
          <a:solidFill>
            <a:srgbClr val="F5F5F5"/>
          </a:solidFill>
          <a:ln>
            <a:noFill/>
          </a:ln>
          <a:effectLst>
            <a:outerShdw blurRad="63500" dist="25400" dir="2700000" algn="tl" rotWithShape="0">
              <a:prstClr val="black">
                <a:alpha val="40000"/>
              </a:prstClr>
            </a:outerShdw>
          </a:effectLst>
        </p:spPr>
        <p:txBody>
          <a:bodyPr lIns="40341" tIns="40341" rIns="40341" bIns="40341" anchor="ctr" anchorCtr="0"/>
          <a:lstStyle/>
          <a:p>
            <a:pPr marL="25065" eaLnBrk="0" hangingPunct="0">
              <a:spcBef>
                <a:spcPct val="50000"/>
              </a:spcBef>
            </a:pPr>
            <a:r>
              <a:rPr lang="en-US" sz="800" b="1" dirty="0">
                <a:latin typeface="Source Sans Pro Semibold" panose="020B0603030403020204" pitchFamily="34" charset="0"/>
                <a:cs typeface="Arial" pitchFamily="34" charset="0"/>
              </a:rPr>
              <a:t>WORK EXPERIENCE AND EDUCATION</a:t>
            </a:r>
          </a:p>
        </p:txBody>
      </p:sp>
      <p:sp>
        <p:nvSpPr>
          <p:cNvPr id="49" name="Rectangular Callout 48">
            <a:extLst>
              <a:ext uri="{FF2B5EF4-FFF2-40B4-BE49-F238E27FC236}">
                <a16:creationId xmlns:a16="http://schemas.microsoft.com/office/drawing/2014/main" id="{0715EF46-71ED-544F-9401-AE407FE0EC76}"/>
              </a:ext>
            </a:extLst>
          </p:cNvPr>
          <p:cNvSpPr/>
          <p:nvPr/>
        </p:nvSpPr>
        <p:spPr bwMode="auto">
          <a:xfrm>
            <a:off x="3961772" y="5626250"/>
            <a:ext cx="888793" cy="235827"/>
          </a:xfrm>
          <a:prstGeom prst="wedgeRectCallout">
            <a:avLst>
              <a:gd name="adj1" fmla="val 59371"/>
              <a:gd name="adj2" fmla="val -11865"/>
            </a:avLst>
          </a:prstGeom>
          <a:solidFill>
            <a:srgbClr val="F5F5F5"/>
          </a:solidFill>
          <a:ln>
            <a:noFill/>
          </a:ln>
          <a:effectLst>
            <a:outerShdw blurRad="63500" dist="25400" dir="2700000" algn="tl" rotWithShape="0">
              <a:prstClr val="black">
                <a:alpha val="40000"/>
              </a:prstClr>
            </a:outerShdw>
          </a:effectLst>
        </p:spPr>
        <p:txBody>
          <a:bodyPr lIns="40341" tIns="40341" rIns="40341" bIns="40341" anchor="ctr" anchorCtr="0"/>
          <a:lstStyle/>
          <a:p>
            <a:pPr marL="25065" eaLnBrk="0" hangingPunct="0">
              <a:spcBef>
                <a:spcPct val="50000"/>
              </a:spcBef>
            </a:pPr>
            <a:r>
              <a:rPr lang="en-US" sz="800" b="1">
                <a:latin typeface="Source Sans Pro Semibold" panose="020B0603030403020204" pitchFamily="34" charset="0"/>
                <a:cs typeface="Arial" pitchFamily="34" charset="0"/>
              </a:rPr>
              <a:t>CUSTOM URL</a:t>
            </a:r>
          </a:p>
        </p:txBody>
      </p:sp>
      <p:sp>
        <p:nvSpPr>
          <p:cNvPr id="50" name="Oval 48">
            <a:extLst>
              <a:ext uri="{FF2B5EF4-FFF2-40B4-BE49-F238E27FC236}">
                <a16:creationId xmlns:a16="http://schemas.microsoft.com/office/drawing/2014/main" id="{8E86ED86-C144-7443-AA08-8314380FBBD8}"/>
              </a:ext>
            </a:extLst>
          </p:cNvPr>
          <p:cNvSpPr>
            <a:spLocks/>
          </p:cNvSpPr>
          <p:nvPr/>
        </p:nvSpPr>
        <p:spPr bwMode="auto">
          <a:xfrm>
            <a:off x="4964039" y="5622412"/>
            <a:ext cx="181378" cy="181378"/>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5</a:t>
            </a:r>
          </a:p>
        </p:txBody>
      </p:sp>
      <p:sp>
        <p:nvSpPr>
          <p:cNvPr id="20" name="Oval 22">
            <a:extLst>
              <a:ext uri="{FF2B5EF4-FFF2-40B4-BE49-F238E27FC236}">
                <a16:creationId xmlns:a16="http://schemas.microsoft.com/office/drawing/2014/main" id="{A1063897-7D1C-41C9-9DD2-96617F13ADA9}"/>
              </a:ext>
            </a:extLst>
          </p:cNvPr>
          <p:cNvSpPr>
            <a:spLocks/>
          </p:cNvSpPr>
          <p:nvPr/>
        </p:nvSpPr>
        <p:spPr bwMode="auto">
          <a:xfrm>
            <a:off x="3305112" y="3239031"/>
            <a:ext cx="179129"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a:solidFill>
                  <a:srgbClr val="FFFFFF"/>
                </a:solidFill>
                <a:cs typeface="Arial" pitchFamily="34" charset="0"/>
              </a:rPr>
              <a:t>2</a:t>
            </a:r>
          </a:p>
        </p:txBody>
      </p:sp>
      <p:sp>
        <p:nvSpPr>
          <p:cNvPr id="21" name="Rectangular Callout 36">
            <a:extLst>
              <a:ext uri="{FF2B5EF4-FFF2-40B4-BE49-F238E27FC236}">
                <a16:creationId xmlns:a16="http://schemas.microsoft.com/office/drawing/2014/main" id="{E0036E62-FA2B-4C6C-85D8-071E0F8DC017}"/>
              </a:ext>
            </a:extLst>
          </p:cNvPr>
          <p:cNvSpPr/>
          <p:nvPr/>
        </p:nvSpPr>
        <p:spPr bwMode="auto">
          <a:xfrm>
            <a:off x="3657604" y="3159744"/>
            <a:ext cx="754920" cy="233979"/>
          </a:xfrm>
          <a:prstGeom prst="wedgeRectCallout">
            <a:avLst>
              <a:gd name="adj1" fmla="val -72866"/>
              <a:gd name="adj2" fmla="val -965"/>
            </a:avLst>
          </a:prstGeom>
          <a:solidFill>
            <a:srgbClr val="F5F5F5"/>
          </a:solidFill>
          <a:ln>
            <a:noFill/>
          </a:ln>
          <a:effectLst>
            <a:outerShdw blurRad="63500" dist="25400" dir="2700000" algn="tl" rotWithShape="0">
              <a:prstClr val="black">
                <a:alpha val="40000"/>
              </a:prstClr>
            </a:outerShdw>
          </a:effectLst>
        </p:spPr>
        <p:txBody>
          <a:bodyPr lIns="40341" tIns="40341" rIns="40341" bIns="40341" anchor="ctr" anchorCtr="0"/>
          <a:lstStyle/>
          <a:p>
            <a:pPr eaLnBrk="0" hangingPunct="0">
              <a:spcBef>
                <a:spcPct val="50000"/>
              </a:spcBef>
            </a:pPr>
            <a:r>
              <a:rPr lang="en-US" sz="800" b="1" dirty="0">
                <a:latin typeface="Source Sans Pro Semibold" panose="020B0603030403020204" pitchFamily="34" charset="0"/>
                <a:cs typeface="Arial" pitchFamily="34" charset="0"/>
              </a:rPr>
              <a:t>PROFESSIONAL NAME</a:t>
            </a:r>
          </a:p>
        </p:txBody>
      </p:sp>
      <p:pic>
        <p:nvPicPr>
          <p:cNvPr id="2" name="Picture 1">
            <a:extLst>
              <a:ext uri="{FF2B5EF4-FFF2-40B4-BE49-F238E27FC236}">
                <a16:creationId xmlns:a16="http://schemas.microsoft.com/office/drawing/2014/main" id="{3587BCD4-9C52-3642-B001-BA6D7E89B845}"/>
              </a:ext>
            </a:extLst>
          </p:cNvPr>
          <p:cNvPicPr>
            <a:picLocks noChangeAspect="1"/>
          </p:cNvPicPr>
          <p:nvPr/>
        </p:nvPicPr>
        <p:blipFill>
          <a:blip r:embed="rId5"/>
          <a:stretch>
            <a:fillRect/>
          </a:stretch>
        </p:blipFill>
        <p:spPr>
          <a:xfrm>
            <a:off x="5236957" y="5167926"/>
            <a:ext cx="2165322" cy="9089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5850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C9FEE-66AA-3A48-A43E-FB520B146977}"/>
              </a:ext>
            </a:extLst>
          </p:cNvPr>
          <p:cNvPicPr>
            <a:picLocks noChangeAspect="1"/>
          </p:cNvPicPr>
          <p:nvPr/>
        </p:nvPicPr>
        <p:blipFill rotWithShape="1">
          <a:blip r:embed="rId3"/>
          <a:srcRect b="29510"/>
          <a:stretch/>
        </p:blipFill>
        <p:spPr>
          <a:xfrm>
            <a:off x="758391" y="1782385"/>
            <a:ext cx="2437921" cy="1292352"/>
          </a:xfrm>
          <a:prstGeom prst="rect">
            <a:avLst/>
          </a:prstGeom>
          <a:ln w="12700">
            <a:noFill/>
          </a:ln>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23521533-CAA9-BB42-99E2-87B68564E7EC}"/>
              </a:ext>
            </a:extLst>
          </p:cNvPr>
          <p:cNvPicPr>
            <a:picLocks noChangeAspect="1"/>
          </p:cNvPicPr>
          <p:nvPr/>
        </p:nvPicPr>
        <p:blipFill>
          <a:blip r:embed="rId4"/>
          <a:stretch>
            <a:fillRect/>
          </a:stretch>
        </p:blipFill>
        <p:spPr>
          <a:xfrm>
            <a:off x="3985602" y="1790893"/>
            <a:ext cx="3924176" cy="3563468"/>
          </a:xfrm>
          <a:prstGeom prst="rect">
            <a:avLst/>
          </a:prstGeom>
          <a:ln w="3175">
            <a:solidFill>
              <a:schemeClr val="bg1"/>
            </a:solidFill>
          </a:ln>
          <a:effectLst>
            <a:outerShdw blurRad="50800" dist="38100" dir="2700000" algn="tl" rotWithShape="0">
              <a:prstClr val="black">
                <a:alpha val="40000"/>
              </a:prstClr>
            </a:outerShdw>
          </a:effectLst>
        </p:spPr>
      </p:pic>
      <p:sp>
        <p:nvSpPr>
          <p:cNvPr id="7170" name="Rectangle 21"/>
          <p:cNvSpPr>
            <a:spLocks noGrp="1" noChangeArrowheads="1"/>
          </p:cNvSpPr>
          <p:nvPr>
            <p:ph type="title"/>
          </p:nvPr>
        </p:nvSpPr>
        <p:spPr/>
        <p:txBody>
          <a:bodyPr/>
          <a:lstStyle/>
          <a:p>
            <a:r>
              <a:rPr lang="en-US" dirty="0"/>
              <a:t>Write a great Summary</a:t>
            </a:r>
            <a:br>
              <a:rPr lang="en-US" dirty="0"/>
            </a:br>
            <a:endParaRPr lang="en-GB" dirty="0"/>
          </a:p>
        </p:txBody>
      </p:sp>
      <p:sp>
        <p:nvSpPr>
          <p:cNvPr id="37" name="Rectangular Callout 36">
            <a:extLst>
              <a:ext uri="{FF2B5EF4-FFF2-40B4-BE49-F238E27FC236}">
                <a16:creationId xmlns:a16="http://schemas.microsoft.com/office/drawing/2014/main" id="{92C8632E-4F27-1E45-8E39-43F0BE8B5BFE}"/>
              </a:ext>
            </a:extLst>
          </p:cNvPr>
          <p:cNvSpPr/>
          <p:nvPr/>
        </p:nvSpPr>
        <p:spPr bwMode="auto">
          <a:xfrm>
            <a:off x="2955288" y="4137549"/>
            <a:ext cx="754920" cy="320088"/>
          </a:xfrm>
          <a:prstGeom prst="wedgeRectCallout">
            <a:avLst>
              <a:gd name="adj1" fmla="val 67476"/>
              <a:gd name="adj2" fmla="val -3397"/>
            </a:avLst>
          </a:prstGeom>
          <a:solidFill>
            <a:srgbClr val="F5F5F5"/>
          </a:solidFill>
          <a:ln>
            <a:noFill/>
          </a:ln>
          <a:effectLst>
            <a:outerShdw blurRad="63500" dist="25400" dir="2700000" algn="tl" rotWithShape="0">
              <a:prstClr val="black">
                <a:alpha val="40000"/>
              </a:prstClr>
            </a:outerShdw>
          </a:effectLst>
        </p:spPr>
        <p:txBody>
          <a:bodyPr lIns="40341" tIns="36576" rIns="40341" bIns="36576" anchor="ctr" anchorCtr="0">
            <a:spAutoFit/>
          </a:bodyPr>
          <a:lstStyle/>
          <a:p>
            <a:pPr eaLnBrk="0" hangingPunct="0">
              <a:spcBef>
                <a:spcPct val="50000"/>
              </a:spcBef>
            </a:pPr>
            <a:r>
              <a:rPr lang="en-US" sz="800" b="1" dirty="0">
                <a:latin typeface="Source Sans Pro Semibold" panose="020B0603030403020204" pitchFamily="34" charset="0"/>
                <a:cs typeface="Arial" pitchFamily="34" charset="0"/>
              </a:rPr>
              <a:t>PERSONAL INTERESTS</a:t>
            </a:r>
          </a:p>
        </p:txBody>
      </p:sp>
      <p:sp>
        <p:nvSpPr>
          <p:cNvPr id="38" name="Oval 48">
            <a:extLst>
              <a:ext uri="{FF2B5EF4-FFF2-40B4-BE49-F238E27FC236}">
                <a16:creationId xmlns:a16="http://schemas.microsoft.com/office/drawing/2014/main" id="{590E5993-21ED-E342-94C4-9B1DAD950B87}"/>
              </a:ext>
            </a:extLst>
          </p:cNvPr>
          <p:cNvSpPr>
            <a:spLocks/>
          </p:cNvSpPr>
          <p:nvPr/>
        </p:nvSpPr>
        <p:spPr bwMode="auto">
          <a:xfrm>
            <a:off x="3871195" y="4812651"/>
            <a:ext cx="181378" cy="181378"/>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4</a:t>
            </a:r>
          </a:p>
        </p:txBody>
      </p:sp>
      <p:sp>
        <p:nvSpPr>
          <p:cNvPr id="39" name="Oval 45">
            <a:extLst>
              <a:ext uri="{FF2B5EF4-FFF2-40B4-BE49-F238E27FC236}">
                <a16:creationId xmlns:a16="http://schemas.microsoft.com/office/drawing/2014/main" id="{2B8CD333-60AB-3E4F-B81A-89391B38410A}"/>
              </a:ext>
            </a:extLst>
          </p:cNvPr>
          <p:cNvSpPr>
            <a:spLocks/>
          </p:cNvSpPr>
          <p:nvPr/>
        </p:nvSpPr>
        <p:spPr bwMode="auto">
          <a:xfrm>
            <a:off x="3804224" y="2666328"/>
            <a:ext cx="181378"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1</a:t>
            </a:r>
          </a:p>
        </p:txBody>
      </p:sp>
      <p:sp>
        <p:nvSpPr>
          <p:cNvPr id="36" name="Oval 22">
            <a:extLst>
              <a:ext uri="{FF2B5EF4-FFF2-40B4-BE49-F238E27FC236}">
                <a16:creationId xmlns:a16="http://schemas.microsoft.com/office/drawing/2014/main" id="{AC1D9A1B-2A47-EF49-917D-EB2A852A9303}"/>
              </a:ext>
            </a:extLst>
          </p:cNvPr>
          <p:cNvSpPr>
            <a:spLocks/>
          </p:cNvSpPr>
          <p:nvPr/>
        </p:nvSpPr>
        <p:spPr bwMode="auto">
          <a:xfrm>
            <a:off x="3863176" y="4211643"/>
            <a:ext cx="179129"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3</a:t>
            </a:r>
          </a:p>
        </p:txBody>
      </p:sp>
      <p:sp>
        <p:nvSpPr>
          <p:cNvPr id="46" name="Rectangular Callout 45">
            <a:extLst>
              <a:ext uri="{FF2B5EF4-FFF2-40B4-BE49-F238E27FC236}">
                <a16:creationId xmlns:a16="http://schemas.microsoft.com/office/drawing/2014/main" id="{5D013B03-F7B7-DD42-B1D9-ACD4AA5E9AE9}"/>
              </a:ext>
            </a:extLst>
          </p:cNvPr>
          <p:cNvSpPr/>
          <p:nvPr/>
        </p:nvSpPr>
        <p:spPr bwMode="auto">
          <a:xfrm>
            <a:off x="7607353" y="4985531"/>
            <a:ext cx="888793" cy="320088"/>
          </a:xfrm>
          <a:prstGeom prst="wedgeRectCallout">
            <a:avLst>
              <a:gd name="adj1" fmla="val -70217"/>
              <a:gd name="adj2" fmla="val 15406"/>
            </a:avLst>
          </a:prstGeom>
          <a:solidFill>
            <a:srgbClr val="F5F5F5"/>
          </a:solidFill>
          <a:ln>
            <a:noFill/>
          </a:ln>
          <a:effectLst>
            <a:outerShdw blurRad="63500" dist="25400" dir="2700000" algn="tl" rotWithShape="0">
              <a:prstClr val="black">
                <a:alpha val="40000"/>
              </a:prstClr>
            </a:outerShdw>
          </a:effectLst>
        </p:spPr>
        <p:txBody>
          <a:bodyPr lIns="40341" tIns="36576" rIns="40341" bIns="36576" anchor="ctr" anchorCtr="0">
            <a:spAutoFit/>
          </a:bodyPr>
          <a:lstStyle/>
          <a:p>
            <a:pPr marL="25065" eaLnBrk="0" hangingPunct="0">
              <a:spcBef>
                <a:spcPct val="50000"/>
              </a:spcBef>
            </a:pPr>
            <a:r>
              <a:rPr lang="en-US" sz="800" b="1" dirty="0">
                <a:latin typeface="Source Sans Pro Semibold" panose="020B0603030403020204" pitchFamily="34" charset="0"/>
                <a:cs typeface="Arial" pitchFamily="34" charset="0"/>
              </a:rPr>
              <a:t>CONTACT INFORMATION</a:t>
            </a:r>
          </a:p>
        </p:txBody>
      </p:sp>
      <p:sp>
        <p:nvSpPr>
          <p:cNvPr id="47" name="Rectangular Callout 46">
            <a:extLst>
              <a:ext uri="{FF2B5EF4-FFF2-40B4-BE49-F238E27FC236}">
                <a16:creationId xmlns:a16="http://schemas.microsoft.com/office/drawing/2014/main" id="{A5EF97AE-8512-5944-9BFC-01BAF615D2E9}"/>
              </a:ext>
            </a:extLst>
          </p:cNvPr>
          <p:cNvSpPr/>
          <p:nvPr/>
        </p:nvSpPr>
        <p:spPr bwMode="auto">
          <a:xfrm>
            <a:off x="2952330" y="4751868"/>
            <a:ext cx="784923" cy="320088"/>
          </a:xfrm>
          <a:prstGeom prst="wedgeRectCallout">
            <a:avLst>
              <a:gd name="adj1" fmla="val 63246"/>
              <a:gd name="adj2" fmla="val -7887"/>
            </a:avLst>
          </a:prstGeom>
          <a:solidFill>
            <a:srgbClr val="F5F5F5"/>
          </a:solidFill>
          <a:ln>
            <a:noFill/>
          </a:ln>
          <a:effectLst>
            <a:outerShdw blurRad="63500" dist="25400" dir="2700000" algn="tl" rotWithShape="0">
              <a:prstClr val="black">
                <a:alpha val="40000"/>
              </a:prstClr>
            </a:outerShdw>
          </a:effectLst>
        </p:spPr>
        <p:txBody>
          <a:bodyPr lIns="40341" tIns="36576" rIns="40341" bIns="36576" anchor="ctr" anchorCtr="0">
            <a:spAutoFit/>
          </a:bodyPr>
          <a:lstStyle/>
          <a:p>
            <a:pPr eaLnBrk="0" hangingPunct="0">
              <a:spcBef>
                <a:spcPct val="50000"/>
              </a:spcBef>
            </a:pPr>
            <a:r>
              <a:rPr lang="en-US" sz="800" b="1" dirty="0">
                <a:latin typeface="Source Sans Pro Semibold" panose="020B0603030403020204" pitchFamily="34" charset="0"/>
                <a:cs typeface="Arial" pitchFamily="34" charset="0"/>
              </a:rPr>
              <a:t>COMPLIANCE DISCLOSURES</a:t>
            </a:r>
          </a:p>
        </p:txBody>
      </p:sp>
      <p:sp>
        <p:nvSpPr>
          <p:cNvPr id="20" name="Oval 22">
            <a:extLst>
              <a:ext uri="{FF2B5EF4-FFF2-40B4-BE49-F238E27FC236}">
                <a16:creationId xmlns:a16="http://schemas.microsoft.com/office/drawing/2014/main" id="{A1063897-7D1C-41C9-9DD2-96617F13ADA9}"/>
              </a:ext>
            </a:extLst>
          </p:cNvPr>
          <p:cNvSpPr>
            <a:spLocks/>
          </p:cNvSpPr>
          <p:nvPr/>
        </p:nvSpPr>
        <p:spPr bwMode="auto">
          <a:xfrm>
            <a:off x="7455219" y="3004961"/>
            <a:ext cx="179129" cy="183537"/>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a:solidFill>
                  <a:srgbClr val="FFFFFF"/>
                </a:solidFill>
                <a:cs typeface="Arial" pitchFamily="34" charset="0"/>
              </a:rPr>
              <a:t>2</a:t>
            </a:r>
          </a:p>
        </p:txBody>
      </p:sp>
      <p:sp>
        <p:nvSpPr>
          <p:cNvPr id="35" name="Oval 48">
            <a:extLst>
              <a:ext uri="{FF2B5EF4-FFF2-40B4-BE49-F238E27FC236}">
                <a16:creationId xmlns:a16="http://schemas.microsoft.com/office/drawing/2014/main" id="{E6320F08-8F6E-1A4F-9840-E4EE10E08F3C}"/>
              </a:ext>
            </a:extLst>
          </p:cNvPr>
          <p:cNvSpPr>
            <a:spLocks/>
          </p:cNvSpPr>
          <p:nvPr/>
        </p:nvSpPr>
        <p:spPr bwMode="auto">
          <a:xfrm>
            <a:off x="7238442" y="5082111"/>
            <a:ext cx="181378" cy="181378"/>
          </a:xfrm>
          <a:prstGeom prst="ellipse">
            <a:avLst/>
          </a:prstGeom>
          <a:solidFill>
            <a:srgbClr val="F5811E"/>
          </a:solidFill>
          <a:ln>
            <a:noFill/>
          </a:ln>
          <a:effectLst>
            <a:outerShdw blurRad="101600" dist="38100" dir="2700000" algn="ctr" rotWithShape="0">
              <a:srgbClr val="060000">
                <a:alpha val="39999"/>
              </a:srgbClr>
            </a:outerShdw>
          </a:effectLst>
        </p:spPr>
        <p:txBody>
          <a:bodyPr lIns="0" tIns="0" rIns="0" bIns="0" anchor="ctr"/>
          <a:lstStyle/>
          <a:p>
            <a:pPr eaLnBrk="0" hangingPunct="0">
              <a:defRPr/>
            </a:pPr>
            <a:r>
              <a:rPr lang="en-US" sz="907" b="1" dirty="0">
                <a:solidFill>
                  <a:srgbClr val="FFFFFF"/>
                </a:solidFill>
                <a:cs typeface="Arial" pitchFamily="34" charset="0"/>
              </a:rPr>
              <a:t>5</a:t>
            </a:r>
          </a:p>
        </p:txBody>
      </p:sp>
      <p:sp>
        <p:nvSpPr>
          <p:cNvPr id="21" name="Rectangular Callout 36">
            <a:extLst>
              <a:ext uri="{FF2B5EF4-FFF2-40B4-BE49-F238E27FC236}">
                <a16:creationId xmlns:a16="http://schemas.microsoft.com/office/drawing/2014/main" id="{E0036E62-FA2B-4C6C-85D8-071E0F8DC017}"/>
              </a:ext>
            </a:extLst>
          </p:cNvPr>
          <p:cNvSpPr/>
          <p:nvPr/>
        </p:nvSpPr>
        <p:spPr bwMode="auto">
          <a:xfrm>
            <a:off x="7807711" y="2944175"/>
            <a:ext cx="754920" cy="196977"/>
          </a:xfrm>
          <a:prstGeom prst="wedgeRectCallout">
            <a:avLst>
              <a:gd name="adj1" fmla="val -72866"/>
              <a:gd name="adj2" fmla="val -965"/>
            </a:avLst>
          </a:prstGeom>
          <a:solidFill>
            <a:srgbClr val="F5F5F5"/>
          </a:solidFill>
          <a:ln>
            <a:noFill/>
          </a:ln>
          <a:effectLst>
            <a:outerShdw blurRad="63500" dist="25400" dir="2700000" algn="tl" rotWithShape="0">
              <a:prstClr val="black">
                <a:alpha val="40000"/>
              </a:prstClr>
            </a:outerShdw>
          </a:effectLst>
        </p:spPr>
        <p:txBody>
          <a:bodyPr lIns="40341" tIns="36576" rIns="40341" bIns="36576" anchor="ctr" anchorCtr="0">
            <a:spAutoFit/>
          </a:bodyPr>
          <a:lstStyle/>
          <a:p>
            <a:pPr eaLnBrk="0" hangingPunct="0">
              <a:spcBef>
                <a:spcPct val="50000"/>
              </a:spcBef>
            </a:pPr>
            <a:r>
              <a:rPr lang="en-US" sz="800" b="1" dirty="0">
                <a:latin typeface="Source Sans Pro Semibold" panose="020B0603030403020204" pitchFamily="34" charset="0"/>
                <a:cs typeface="Arial" pitchFamily="34" charset="0"/>
              </a:rPr>
              <a:t>VALUE PROP</a:t>
            </a:r>
          </a:p>
        </p:txBody>
      </p:sp>
      <p:sp>
        <p:nvSpPr>
          <p:cNvPr id="23" name="Rectangular Callout 36">
            <a:extLst>
              <a:ext uri="{FF2B5EF4-FFF2-40B4-BE49-F238E27FC236}">
                <a16:creationId xmlns:a16="http://schemas.microsoft.com/office/drawing/2014/main" id="{0AA3A2C2-F5E2-433D-AFEA-164FDDD24364}"/>
              </a:ext>
            </a:extLst>
          </p:cNvPr>
          <p:cNvSpPr/>
          <p:nvPr/>
        </p:nvSpPr>
        <p:spPr bwMode="auto">
          <a:xfrm>
            <a:off x="2875940" y="2659607"/>
            <a:ext cx="754920" cy="196977"/>
          </a:xfrm>
          <a:prstGeom prst="wedgeRectCallout">
            <a:avLst>
              <a:gd name="adj1" fmla="val 67476"/>
              <a:gd name="adj2" fmla="val -3397"/>
            </a:avLst>
          </a:prstGeom>
          <a:solidFill>
            <a:srgbClr val="F5F5F5"/>
          </a:solidFill>
          <a:ln>
            <a:noFill/>
          </a:ln>
          <a:effectLst>
            <a:outerShdw blurRad="63500" dist="25400" dir="2700000" algn="tl" rotWithShape="0">
              <a:prstClr val="black">
                <a:alpha val="40000"/>
              </a:prstClr>
            </a:outerShdw>
          </a:effectLst>
        </p:spPr>
        <p:txBody>
          <a:bodyPr lIns="40341" tIns="36576" rIns="40341" bIns="36576" anchor="ctr" anchorCtr="0">
            <a:spAutoFit/>
          </a:bodyPr>
          <a:lstStyle/>
          <a:p>
            <a:pPr eaLnBrk="0" hangingPunct="0">
              <a:spcBef>
                <a:spcPct val="50000"/>
              </a:spcBef>
            </a:pPr>
            <a:r>
              <a:rPr lang="en-US" sz="800" b="1" dirty="0">
                <a:latin typeface="Source Sans Pro Semibold" panose="020B0603030403020204" pitchFamily="34" charset="0"/>
                <a:cs typeface="Arial" pitchFamily="34" charset="0"/>
              </a:rPr>
              <a:t>FIRST PERSON</a:t>
            </a:r>
          </a:p>
        </p:txBody>
      </p:sp>
      <p:sp>
        <p:nvSpPr>
          <p:cNvPr id="19" name="Rectangle 18">
            <a:extLst>
              <a:ext uri="{FF2B5EF4-FFF2-40B4-BE49-F238E27FC236}">
                <a16:creationId xmlns:a16="http://schemas.microsoft.com/office/drawing/2014/main" id="{BFC9E962-2D23-4EDF-96EE-598B55F79BCD}"/>
              </a:ext>
            </a:extLst>
          </p:cNvPr>
          <p:cNvSpPr/>
          <p:nvPr/>
        </p:nvSpPr>
        <p:spPr>
          <a:xfrm>
            <a:off x="685800" y="3484060"/>
            <a:ext cx="2095981" cy="1477328"/>
          </a:xfrm>
          <a:prstGeom prst="rect">
            <a:avLst/>
          </a:prstGeom>
          <a:solidFill>
            <a:schemeClr val="accent5">
              <a:lumMod val="20000"/>
              <a:lumOff val="80000"/>
            </a:schemeClr>
          </a:solidFill>
        </p:spPr>
        <p:txBody>
          <a:bodyPr wrap="square" tIns="91440" rIns="91440" bIns="91440">
            <a:spAutoFit/>
          </a:bodyPr>
          <a:lstStyle/>
          <a:p>
            <a:pPr algn="l"/>
            <a:r>
              <a:rPr lang="en-US" sz="1200" dirty="0">
                <a:solidFill>
                  <a:srgbClr val="004675"/>
                </a:solidFill>
                <a:latin typeface="+mj-lt"/>
                <a:cs typeface="Arial" pitchFamily="34" charset="0"/>
              </a:rPr>
              <a:t>PRO TIP: </a:t>
            </a:r>
            <a:br>
              <a:rPr lang="en-US" sz="1200" dirty="0">
                <a:solidFill>
                  <a:srgbClr val="004675"/>
                </a:solidFill>
                <a:latin typeface="+mj-lt"/>
                <a:cs typeface="Arial" pitchFamily="34" charset="0"/>
              </a:rPr>
            </a:br>
            <a:r>
              <a:rPr lang="en-US" sz="1200" dirty="0">
                <a:solidFill>
                  <a:srgbClr val="004675"/>
                </a:solidFill>
                <a:latin typeface="+mj-lt"/>
                <a:cs typeface="Arial" pitchFamily="34" charset="0"/>
              </a:rPr>
              <a:t>Google places high value on LinkedIn profiles. </a:t>
            </a:r>
          </a:p>
          <a:p>
            <a:pPr algn="l"/>
            <a:r>
              <a:rPr lang="en-US" sz="1200" dirty="0">
                <a:solidFill>
                  <a:srgbClr val="004675"/>
                </a:solidFill>
                <a:latin typeface="+mn-lt"/>
                <a:cs typeface="Arial" pitchFamily="34" charset="0"/>
              </a:rPr>
              <a:t>Optimizing your profile and including keywords in your Summary places you in a higher Google ranking.</a:t>
            </a:r>
          </a:p>
        </p:txBody>
      </p:sp>
    </p:spTree>
    <p:extLst>
      <p:ext uri="{BB962C8B-B14F-4D97-AF65-F5344CB8AC3E}">
        <p14:creationId xmlns:p14="http://schemas.microsoft.com/office/powerpoint/2010/main" val="3641757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5"/>
          <p:cNvSpPr>
            <a:spLocks noGrp="1" noChangeArrowheads="1"/>
          </p:cNvSpPr>
          <p:nvPr>
            <p:ph type="title"/>
          </p:nvPr>
        </p:nvSpPr>
        <p:spPr/>
        <p:txBody>
          <a:bodyPr/>
          <a:lstStyle/>
          <a:p>
            <a:r>
              <a:rPr lang="en-US" dirty="0"/>
              <a:t>Make quality connections</a:t>
            </a:r>
            <a:br>
              <a:rPr lang="en-US" dirty="0"/>
            </a:br>
            <a:endParaRPr lang="en-US" dirty="0"/>
          </a:p>
        </p:txBody>
      </p:sp>
      <p:pic>
        <p:nvPicPr>
          <p:cNvPr id="6" name="Picture 5">
            <a:extLst>
              <a:ext uri="{FF2B5EF4-FFF2-40B4-BE49-F238E27FC236}">
                <a16:creationId xmlns:a16="http://schemas.microsoft.com/office/drawing/2014/main" id="{5513FE8A-5AD0-0142-BF00-D055D9BDE74E}"/>
              </a:ext>
            </a:extLst>
          </p:cNvPr>
          <p:cNvPicPr>
            <a:picLocks noChangeAspect="1"/>
          </p:cNvPicPr>
          <p:nvPr/>
        </p:nvPicPr>
        <p:blipFill>
          <a:blip r:embed="rId3"/>
          <a:stretch>
            <a:fillRect/>
          </a:stretch>
        </p:blipFill>
        <p:spPr>
          <a:xfrm>
            <a:off x="5337144" y="2495476"/>
            <a:ext cx="2569757" cy="3370478"/>
          </a:xfrm>
          <a:prstGeom prst="rect">
            <a:avLst/>
          </a:prstGeom>
          <a:effectLst>
            <a:outerShdw blurRad="50800" dist="38100" dir="5400000" algn="t" rotWithShape="0">
              <a:prstClr val="black">
                <a:alpha val="40000"/>
              </a:prstClr>
            </a:outerShdw>
          </a:effectLst>
        </p:spPr>
      </p:pic>
      <p:sp>
        <p:nvSpPr>
          <p:cNvPr id="13" name="Content Placeholder 3">
            <a:extLst>
              <a:ext uri="{FF2B5EF4-FFF2-40B4-BE49-F238E27FC236}">
                <a16:creationId xmlns:a16="http://schemas.microsoft.com/office/drawing/2014/main" id="{BB5E8BB4-3832-4A02-BD52-B4A962531310}"/>
              </a:ext>
            </a:extLst>
          </p:cNvPr>
          <p:cNvSpPr txBox="1">
            <a:spLocks/>
          </p:cNvSpPr>
          <p:nvPr/>
        </p:nvSpPr>
        <p:spPr>
          <a:xfrm>
            <a:off x="567210" y="1952262"/>
            <a:ext cx="3877335" cy="3743815"/>
          </a:xfrm>
          <a:prstGeom prst="rect">
            <a:avLst/>
          </a:prstGeom>
        </p:spPr>
        <p:txBody>
          <a:bodyPr/>
          <a:lstStyle>
            <a:lvl1pPr marL="200316" indent="-200316" algn="l" defTabSz="899320" rtl="0" eaLnBrk="1" fontAlgn="base" hangingPunct="1">
              <a:lnSpc>
                <a:spcPct val="110000"/>
              </a:lnSpc>
              <a:spcBef>
                <a:spcPct val="80000"/>
              </a:spcBef>
              <a:spcAft>
                <a:spcPct val="0"/>
              </a:spcAft>
              <a:buClr>
                <a:srgbClr val="0072BC"/>
              </a:buClr>
              <a:buChar char="•"/>
              <a:defRPr sz="2400">
                <a:solidFill>
                  <a:schemeClr val="tx1"/>
                </a:solidFill>
                <a:latin typeface="Source Sans Pro Light" panose="020B0403030403020204" pitchFamily="34" charset="0"/>
                <a:ea typeface="ＭＳ Ｐゴシック" charset="-128"/>
                <a:cs typeface="Arial" panose="020B0604020202020204" pitchFamily="34" charset="0"/>
              </a:defRPr>
            </a:lvl1pPr>
            <a:lvl2pPr marL="453862" indent="-200316" algn="l" defTabSz="899320" rtl="0" eaLnBrk="1" fontAlgn="base" hangingPunct="1">
              <a:lnSpc>
                <a:spcPct val="110000"/>
              </a:lnSpc>
              <a:spcBef>
                <a:spcPct val="0"/>
              </a:spcBef>
              <a:spcAft>
                <a:spcPct val="0"/>
              </a:spcAft>
              <a:buClr>
                <a:srgbClr val="0072BC"/>
              </a:buClr>
              <a:buFont typeface="Arial Black" pitchFamily="34" charset="0"/>
              <a:buChar char="–"/>
              <a:defRPr sz="2000">
                <a:solidFill>
                  <a:schemeClr val="tx1"/>
                </a:solidFill>
                <a:latin typeface="Source Sans Pro Light" panose="020B0403030403020204" pitchFamily="34" charset="0"/>
                <a:ea typeface="ＭＳ Ｐゴシック" charset="-128"/>
                <a:cs typeface="Arial" panose="020B0604020202020204" pitchFamily="34" charset="0"/>
              </a:defRPr>
            </a:lvl2pPr>
            <a:lvl3pPr marL="617758" indent="-113466" algn="l" defTabSz="899320" rtl="0" eaLnBrk="1" fontAlgn="base" hangingPunct="1">
              <a:lnSpc>
                <a:spcPct val="110000"/>
              </a:lnSpc>
              <a:spcBef>
                <a:spcPct val="0"/>
              </a:spcBef>
              <a:spcAft>
                <a:spcPct val="0"/>
              </a:spcAft>
              <a:buClr>
                <a:srgbClr val="0072BC"/>
              </a:buClr>
              <a:buChar char="•"/>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907725" indent="-151287"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4pPr>
            <a:lvl5pPr marL="1157069" indent="-147085"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5pPr>
            <a:lvl6pPr marL="14274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6pPr>
            <a:lvl7pPr marL="1830859"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7pPr>
            <a:lvl8pPr marL="2234292"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8pPr>
            <a:lvl9pPr marL="26377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9pPr>
          </a:lstStyle>
          <a:p>
            <a:pPr marL="0" indent="0">
              <a:spcBef>
                <a:spcPts val="600"/>
              </a:spcBef>
              <a:buFontTx/>
              <a:buNone/>
            </a:pPr>
            <a:r>
              <a:rPr lang="en-US" sz="1800" kern="0" dirty="0">
                <a:latin typeface="Source Sans Pro" panose="020B0503030403020204" pitchFamily="34" charset="0"/>
              </a:rPr>
              <a:t>Connect with people you already know</a:t>
            </a:r>
          </a:p>
          <a:p>
            <a:pPr marL="111125" indent="-111125">
              <a:lnSpc>
                <a:spcPct val="100000"/>
              </a:lnSpc>
              <a:spcBef>
                <a:spcPts val="600"/>
              </a:spcBef>
            </a:pPr>
            <a:r>
              <a:rPr lang="en-US" sz="1600" kern="0" dirty="0"/>
              <a:t>Your clients</a:t>
            </a:r>
          </a:p>
          <a:p>
            <a:pPr marL="111125" indent="-111125">
              <a:lnSpc>
                <a:spcPct val="100000"/>
              </a:lnSpc>
              <a:spcBef>
                <a:spcPts val="600"/>
              </a:spcBef>
            </a:pPr>
            <a:r>
              <a:rPr lang="en-US" sz="1600" kern="0" dirty="0"/>
              <a:t>Current team members and past colleagues from other industries </a:t>
            </a:r>
            <a:br>
              <a:rPr lang="en-US" sz="1600" kern="0" dirty="0"/>
            </a:br>
            <a:r>
              <a:rPr lang="en-US" sz="1600" kern="0" dirty="0"/>
              <a:t>(non-FA)</a:t>
            </a:r>
          </a:p>
          <a:p>
            <a:pPr marL="111125" indent="-111125">
              <a:lnSpc>
                <a:spcPct val="100000"/>
              </a:lnSpc>
              <a:spcBef>
                <a:spcPts val="600"/>
              </a:spcBef>
            </a:pPr>
            <a:r>
              <a:rPr lang="en-US" sz="1600" kern="0" dirty="0"/>
              <a:t>COIs and other professionals like CPAs, attorneys, and tax planners</a:t>
            </a:r>
          </a:p>
          <a:p>
            <a:pPr marL="111125" indent="-111125">
              <a:lnSpc>
                <a:spcPct val="100000"/>
              </a:lnSpc>
              <a:spcBef>
                <a:spcPts val="600"/>
              </a:spcBef>
            </a:pPr>
            <a:r>
              <a:rPr lang="en-US" sz="1600" kern="0" dirty="0"/>
              <a:t>Professional industry colleagues</a:t>
            </a:r>
          </a:p>
          <a:p>
            <a:pPr marL="111125" indent="-111125">
              <a:lnSpc>
                <a:spcPct val="100000"/>
              </a:lnSpc>
              <a:spcBef>
                <a:spcPts val="600"/>
              </a:spcBef>
            </a:pPr>
            <a:r>
              <a:rPr lang="en-US" sz="1600" kern="0" dirty="0"/>
              <a:t>Friends and family</a:t>
            </a:r>
          </a:p>
          <a:p>
            <a:pPr marL="0" indent="0">
              <a:lnSpc>
                <a:spcPct val="100000"/>
              </a:lnSpc>
              <a:spcBef>
                <a:spcPts val="600"/>
              </a:spcBef>
              <a:buNone/>
            </a:pPr>
            <a:endParaRPr lang="en-US" sz="1600" kern="0" dirty="0"/>
          </a:p>
          <a:p>
            <a:pPr>
              <a:lnSpc>
                <a:spcPct val="100000"/>
              </a:lnSpc>
              <a:spcBef>
                <a:spcPts val="600"/>
              </a:spcBef>
            </a:pPr>
            <a:endParaRPr lang="en-US" sz="1800" kern="0" dirty="0"/>
          </a:p>
        </p:txBody>
      </p:sp>
      <p:sp>
        <p:nvSpPr>
          <p:cNvPr id="16" name="Content Placeholder 4">
            <a:extLst>
              <a:ext uri="{FF2B5EF4-FFF2-40B4-BE49-F238E27FC236}">
                <a16:creationId xmlns:a16="http://schemas.microsoft.com/office/drawing/2014/main" id="{672901AC-7266-477E-90D6-B128F83A467C}"/>
              </a:ext>
            </a:extLst>
          </p:cNvPr>
          <p:cNvSpPr txBox="1">
            <a:spLocks/>
          </p:cNvSpPr>
          <p:nvPr/>
        </p:nvSpPr>
        <p:spPr>
          <a:xfrm>
            <a:off x="4785845" y="1952262"/>
            <a:ext cx="3672355" cy="3743815"/>
          </a:xfrm>
          <a:prstGeom prst="rect">
            <a:avLst/>
          </a:prstGeom>
        </p:spPr>
        <p:txBody>
          <a:bodyPr/>
          <a:lstStyle>
            <a:lvl1pPr marL="200316" indent="-200316" algn="l" defTabSz="899320" rtl="0" eaLnBrk="1" fontAlgn="base" hangingPunct="1">
              <a:lnSpc>
                <a:spcPct val="110000"/>
              </a:lnSpc>
              <a:spcBef>
                <a:spcPct val="80000"/>
              </a:spcBef>
              <a:spcAft>
                <a:spcPct val="0"/>
              </a:spcAft>
              <a:buClr>
                <a:srgbClr val="0072BC"/>
              </a:buClr>
              <a:buChar char="•"/>
              <a:defRPr sz="2400">
                <a:solidFill>
                  <a:schemeClr val="tx1"/>
                </a:solidFill>
                <a:latin typeface="Source Sans Pro Light" panose="020B0403030403020204" pitchFamily="34" charset="0"/>
                <a:ea typeface="ＭＳ Ｐゴシック" charset="-128"/>
                <a:cs typeface="Arial" panose="020B0604020202020204" pitchFamily="34" charset="0"/>
              </a:defRPr>
            </a:lvl1pPr>
            <a:lvl2pPr marL="453862" indent="-200316" algn="l" defTabSz="899320" rtl="0" eaLnBrk="1" fontAlgn="base" hangingPunct="1">
              <a:lnSpc>
                <a:spcPct val="110000"/>
              </a:lnSpc>
              <a:spcBef>
                <a:spcPct val="0"/>
              </a:spcBef>
              <a:spcAft>
                <a:spcPct val="0"/>
              </a:spcAft>
              <a:buClr>
                <a:srgbClr val="0072BC"/>
              </a:buClr>
              <a:buFont typeface="Arial Black" pitchFamily="34" charset="0"/>
              <a:buChar char="–"/>
              <a:defRPr sz="2000">
                <a:solidFill>
                  <a:schemeClr val="tx1"/>
                </a:solidFill>
                <a:latin typeface="Source Sans Pro Light" panose="020B0403030403020204" pitchFamily="34" charset="0"/>
                <a:ea typeface="ＭＳ Ｐゴシック" charset="-128"/>
                <a:cs typeface="Arial" panose="020B0604020202020204" pitchFamily="34" charset="0"/>
              </a:defRPr>
            </a:lvl2pPr>
            <a:lvl3pPr marL="617758" indent="-113466" algn="l" defTabSz="899320" rtl="0" eaLnBrk="1" fontAlgn="base" hangingPunct="1">
              <a:lnSpc>
                <a:spcPct val="110000"/>
              </a:lnSpc>
              <a:spcBef>
                <a:spcPct val="0"/>
              </a:spcBef>
              <a:spcAft>
                <a:spcPct val="0"/>
              </a:spcAft>
              <a:buClr>
                <a:srgbClr val="0072BC"/>
              </a:buClr>
              <a:buChar char="•"/>
              <a:defRPr sz="1800">
                <a:solidFill>
                  <a:schemeClr val="tx1"/>
                </a:solidFill>
                <a:latin typeface="Source Sans Pro Light" panose="020B0403030403020204" pitchFamily="34" charset="0"/>
                <a:ea typeface="ＭＳ Ｐゴシック" charset="-128"/>
                <a:cs typeface="Arial" panose="020B0604020202020204" pitchFamily="34" charset="0"/>
              </a:defRPr>
            </a:lvl3pPr>
            <a:lvl4pPr marL="907725" indent="-151287"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4pPr>
            <a:lvl5pPr marL="1157069" indent="-147085" algn="l" defTabSz="899320" rtl="0" eaLnBrk="1" fontAlgn="base" hangingPunct="1">
              <a:lnSpc>
                <a:spcPct val="110000"/>
              </a:lnSpc>
              <a:spcBef>
                <a:spcPct val="0"/>
              </a:spcBef>
              <a:spcAft>
                <a:spcPct val="0"/>
              </a:spcAft>
              <a:buClr>
                <a:srgbClr val="0072BC"/>
              </a:buClr>
              <a:buFont typeface="Arial" charset="0"/>
              <a:buChar char="•"/>
              <a:defRPr sz="1400">
                <a:solidFill>
                  <a:schemeClr val="tx1"/>
                </a:solidFill>
                <a:latin typeface="Source Sans Pro Light" panose="020B0403030403020204" pitchFamily="34" charset="0"/>
                <a:ea typeface="ＭＳ Ｐゴシック" charset="-128"/>
                <a:cs typeface="Arial" panose="020B0604020202020204" pitchFamily="34" charset="0"/>
              </a:defRPr>
            </a:lvl5pPr>
            <a:lvl6pPr marL="14274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6pPr>
            <a:lvl7pPr marL="1830859"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7pPr>
            <a:lvl8pPr marL="2234292"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8pPr>
            <a:lvl9pPr marL="2637726" indent="-116268" algn="l" defTabSz="899320" rtl="0" eaLnBrk="1" fontAlgn="base" hangingPunct="1">
              <a:lnSpc>
                <a:spcPct val="110000"/>
              </a:lnSpc>
              <a:spcBef>
                <a:spcPct val="30000"/>
              </a:spcBef>
              <a:spcAft>
                <a:spcPct val="0"/>
              </a:spcAft>
              <a:buClr>
                <a:schemeClr val="hlink"/>
              </a:buClr>
              <a:buFont typeface="Arial" charset="0"/>
              <a:buChar char="–"/>
              <a:defRPr sz="882">
                <a:solidFill>
                  <a:schemeClr val="folHlink"/>
                </a:solidFill>
                <a:latin typeface="Gotham C2 Text" charset="0"/>
                <a:ea typeface="+mn-ea"/>
              </a:defRPr>
            </a:lvl9pPr>
          </a:lstStyle>
          <a:p>
            <a:pPr marL="0" indent="0">
              <a:buFontTx/>
              <a:buNone/>
            </a:pPr>
            <a:r>
              <a:rPr lang="en-US" sz="1800" kern="0" dirty="0">
                <a:latin typeface="Source Sans Pro" panose="020B0503030403020204" pitchFamily="34" charset="0"/>
              </a:rPr>
              <a:t>Connect with people you may know</a:t>
            </a:r>
          </a:p>
        </p:txBody>
      </p:sp>
      <p:sp>
        <p:nvSpPr>
          <p:cNvPr id="18" name="Rectangle 17">
            <a:extLst>
              <a:ext uri="{FF2B5EF4-FFF2-40B4-BE49-F238E27FC236}">
                <a16:creationId xmlns:a16="http://schemas.microsoft.com/office/drawing/2014/main" id="{E7CD9FEB-7274-4E47-B72E-4E66BD854054}"/>
              </a:ext>
            </a:extLst>
          </p:cNvPr>
          <p:cNvSpPr/>
          <p:nvPr/>
        </p:nvSpPr>
        <p:spPr>
          <a:xfrm>
            <a:off x="685800" y="5153911"/>
            <a:ext cx="3758745" cy="830997"/>
          </a:xfrm>
          <a:prstGeom prst="rect">
            <a:avLst/>
          </a:prstGeom>
          <a:solidFill>
            <a:schemeClr val="accent5">
              <a:lumMod val="20000"/>
              <a:lumOff val="80000"/>
            </a:schemeClr>
          </a:solidFill>
        </p:spPr>
        <p:txBody>
          <a:bodyPr wrap="square" rIns="914400">
            <a:spAutoFit/>
          </a:bodyPr>
          <a:lstStyle/>
          <a:p>
            <a:pPr algn="l"/>
            <a:r>
              <a:rPr lang="en-US" sz="1200" dirty="0">
                <a:solidFill>
                  <a:srgbClr val="004675"/>
                </a:solidFill>
                <a:latin typeface="+mj-lt"/>
                <a:cs typeface="Arial" pitchFamily="34" charset="0"/>
              </a:rPr>
              <a:t>PRO TIP:</a:t>
            </a:r>
          </a:p>
          <a:p>
            <a:pPr algn="l"/>
            <a:r>
              <a:rPr lang="en-US" sz="1200" dirty="0">
                <a:solidFill>
                  <a:srgbClr val="004675"/>
                </a:solidFill>
                <a:latin typeface="+mn-lt"/>
                <a:cs typeface="Arial" pitchFamily="34" charset="0"/>
              </a:rPr>
              <a:t>Make </a:t>
            </a:r>
            <a:r>
              <a:rPr lang="en-US" sz="1200" i="1" dirty="0">
                <a:solidFill>
                  <a:srgbClr val="004675"/>
                </a:solidFill>
                <a:latin typeface="+mj-lt"/>
                <a:cs typeface="Arial" pitchFamily="34" charset="0"/>
              </a:rPr>
              <a:t>quality</a:t>
            </a:r>
            <a:r>
              <a:rPr lang="en-US" sz="1200" dirty="0">
                <a:solidFill>
                  <a:srgbClr val="004675"/>
                </a:solidFill>
                <a:latin typeface="+mn-lt"/>
                <a:cs typeface="Arial" pitchFamily="34" charset="0"/>
              </a:rPr>
              <a:t> connections. The higher the quality of your network, the higher the quality of the prospects you’ll uncover.</a:t>
            </a:r>
          </a:p>
        </p:txBody>
      </p:sp>
      <p:pic>
        <p:nvPicPr>
          <p:cNvPr id="21" name="Picture 20">
            <a:extLst>
              <a:ext uri="{FF2B5EF4-FFF2-40B4-BE49-F238E27FC236}">
                <a16:creationId xmlns:a16="http://schemas.microsoft.com/office/drawing/2014/main" id="{1EE22FA2-0D35-4AE5-A1A2-1D81F6D9E4AC}"/>
              </a:ext>
            </a:extLst>
          </p:cNvPr>
          <p:cNvPicPr>
            <a:picLocks noChangeAspect="1"/>
          </p:cNvPicPr>
          <p:nvPr/>
        </p:nvPicPr>
        <p:blipFill>
          <a:blip r:embed="rId4"/>
          <a:stretch>
            <a:fillRect/>
          </a:stretch>
        </p:blipFill>
        <p:spPr>
          <a:xfrm>
            <a:off x="3516810" y="5415385"/>
            <a:ext cx="819670" cy="490018"/>
          </a:xfrm>
          <a:prstGeom prst="rect">
            <a:avLst/>
          </a:prstGeom>
        </p:spPr>
      </p:pic>
    </p:spTree>
    <p:extLst>
      <p:ext uri="{BB962C8B-B14F-4D97-AF65-F5344CB8AC3E}">
        <p14:creationId xmlns:p14="http://schemas.microsoft.com/office/powerpoint/2010/main" val="236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Stay top of mind with your connections</a:t>
            </a:r>
          </a:p>
        </p:txBody>
      </p:sp>
      <p:sp>
        <p:nvSpPr>
          <p:cNvPr id="4" name="Content Placeholder 3"/>
          <p:cNvSpPr>
            <a:spLocks noGrp="1"/>
          </p:cNvSpPr>
          <p:nvPr>
            <p:ph idx="1"/>
          </p:nvPr>
        </p:nvSpPr>
        <p:spPr/>
        <p:txBody>
          <a:bodyPr/>
          <a:lstStyle/>
          <a:p>
            <a:r>
              <a:rPr lang="en-US" dirty="0"/>
              <a:t>Follow relevant hashtags</a:t>
            </a:r>
          </a:p>
          <a:p>
            <a:r>
              <a:rPr lang="en-US" dirty="0"/>
              <a:t>Like and Share content</a:t>
            </a:r>
          </a:p>
          <a:p>
            <a:r>
              <a:rPr lang="en-US" dirty="0"/>
              <a:t>Stay active</a:t>
            </a:r>
          </a:p>
          <a:p>
            <a:endParaRPr lang="en-US" dirty="0"/>
          </a:p>
        </p:txBody>
      </p:sp>
      <p:sp>
        <p:nvSpPr>
          <p:cNvPr id="7" name="Text Placeholder 6">
            <a:extLst>
              <a:ext uri="{FF2B5EF4-FFF2-40B4-BE49-F238E27FC236}">
                <a16:creationId xmlns:a16="http://schemas.microsoft.com/office/drawing/2014/main" id="{4276BD7C-0CE2-2B48-9216-F542173E27F4}"/>
              </a:ext>
            </a:extLst>
          </p:cNvPr>
          <p:cNvSpPr>
            <a:spLocks noGrp="1"/>
          </p:cNvSpPr>
          <p:nvPr>
            <p:ph type="body" sz="quarter" idx="10"/>
          </p:nvPr>
        </p:nvSpPr>
        <p:spPr/>
        <p:txBody>
          <a:bodyPr/>
          <a:lstStyle/>
          <a:p>
            <a:r>
              <a:rPr lang="en-US"/>
              <a:t>Source: Putnam Investments Survey of Financial Advisors’ Use of Social Media (Pulse Edition, 2021), conducted in partnership with NMG Consulting among U.S.-based financial advisors in May 2021.</a:t>
            </a:r>
            <a:endParaRPr lang="en-US" dirty="0"/>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536800D1-A258-FF4E-B478-B81A8A0C8CAF}"/>
              </a:ext>
            </a:extLst>
          </p:cNvPr>
          <p:cNvPicPr>
            <a:picLocks noChangeAspect="1"/>
          </p:cNvPicPr>
          <p:nvPr/>
        </p:nvPicPr>
        <p:blipFill rotWithShape="1">
          <a:blip r:embed="rId3"/>
          <a:srcRect l="669" t="7271" r="47660" b="48023"/>
          <a:stretch/>
        </p:blipFill>
        <p:spPr>
          <a:xfrm>
            <a:off x="838581" y="4167484"/>
            <a:ext cx="2017059" cy="403576"/>
          </a:xfrm>
          <a:prstGeom prst="rect">
            <a:avLst/>
          </a:prstGeom>
        </p:spPr>
      </p:pic>
    </p:spTree>
    <p:extLst>
      <p:ext uri="{BB962C8B-B14F-4D97-AF65-F5344CB8AC3E}">
        <p14:creationId xmlns:p14="http://schemas.microsoft.com/office/powerpoint/2010/main" val="197468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03CBF-04D3-DE4E-B382-A5F45C5D6DF8}"/>
              </a:ext>
            </a:extLst>
          </p:cNvPr>
          <p:cNvSpPr>
            <a:spLocks noGrp="1"/>
          </p:cNvSpPr>
          <p:nvPr>
            <p:ph type="title"/>
          </p:nvPr>
        </p:nvSpPr>
        <p:spPr/>
        <p:txBody>
          <a:bodyPr/>
          <a:lstStyle/>
          <a:p>
            <a:r>
              <a:rPr lang="en-US" dirty="0"/>
              <a:t>Post content regularly</a:t>
            </a:r>
            <a:br>
              <a:rPr lang="en-US" dirty="0"/>
            </a:br>
            <a:endParaRPr lang="en-US" dirty="0"/>
          </a:p>
        </p:txBody>
      </p:sp>
      <p:sp>
        <p:nvSpPr>
          <p:cNvPr id="9" name="Content Placeholder 8">
            <a:extLst>
              <a:ext uri="{FF2B5EF4-FFF2-40B4-BE49-F238E27FC236}">
                <a16:creationId xmlns:a16="http://schemas.microsoft.com/office/drawing/2014/main" id="{3834228D-080E-6548-95E1-FD2F72268B62}"/>
              </a:ext>
            </a:extLst>
          </p:cNvPr>
          <p:cNvSpPr>
            <a:spLocks noGrp="1"/>
          </p:cNvSpPr>
          <p:nvPr>
            <p:ph idx="1"/>
          </p:nvPr>
        </p:nvSpPr>
        <p:spPr>
          <a:xfrm>
            <a:off x="575234" y="1556024"/>
            <a:ext cx="7882966" cy="3798974"/>
          </a:xfrm>
        </p:spPr>
        <p:txBody>
          <a:bodyPr/>
          <a:lstStyle/>
          <a:p>
            <a:pPr>
              <a:spcBef>
                <a:spcPts val="1400"/>
              </a:spcBef>
            </a:pPr>
            <a:r>
              <a:rPr lang="en-US" sz="2100" dirty="0"/>
              <a:t>Develop a routine</a:t>
            </a:r>
          </a:p>
          <a:p>
            <a:pPr>
              <a:spcBef>
                <a:spcPts val="1400"/>
              </a:spcBef>
            </a:pPr>
            <a:r>
              <a:rPr lang="en-US" sz="2100" dirty="0"/>
              <a:t>Use your home office’s social content library</a:t>
            </a:r>
          </a:p>
          <a:p>
            <a:pPr>
              <a:spcBef>
                <a:spcPts val="1400"/>
              </a:spcBef>
            </a:pPr>
            <a:r>
              <a:rPr lang="en-US" sz="2100" dirty="0"/>
              <a:t>Balance with timely, personal content</a:t>
            </a:r>
          </a:p>
          <a:p>
            <a:pPr>
              <a:spcBef>
                <a:spcPts val="1400"/>
              </a:spcBef>
            </a:pPr>
            <a:r>
              <a:rPr lang="en-US" sz="2100" dirty="0"/>
              <a:t>Use relevant hashtags to be part of the </a:t>
            </a:r>
            <a:br>
              <a:rPr lang="en-US" sz="2100" dirty="0"/>
            </a:br>
            <a:r>
              <a:rPr lang="en-US" sz="2100" dirty="0"/>
              <a:t>conversation</a:t>
            </a:r>
          </a:p>
        </p:txBody>
      </p:sp>
      <p:sp>
        <p:nvSpPr>
          <p:cNvPr id="14" name="Text Placeholder 13">
            <a:extLst>
              <a:ext uri="{FF2B5EF4-FFF2-40B4-BE49-F238E27FC236}">
                <a16:creationId xmlns:a16="http://schemas.microsoft.com/office/drawing/2014/main" id="{AB79129C-743B-40AA-ACE0-84233E9B5E97}"/>
              </a:ext>
            </a:extLst>
          </p:cNvPr>
          <p:cNvSpPr>
            <a:spLocks noGrp="1"/>
          </p:cNvSpPr>
          <p:nvPr>
            <p:ph type="body" sz="quarter" idx="10"/>
          </p:nvPr>
        </p:nvSpPr>
        <p:spPr/>
        <p:txBody>
          <a:bodyPr/>
          <a:lstStyle/>
          <a:p>
            <a:endParaRPr lang="en-US"/>
          </a:p>
        </p:txBody>
      </p:sp>
      <p:pic>
        <p:nvPicPr>
          <p:cNvPr id="5" name="Picture 4" descr="A person in a suit&#10;&#10;Description automatically generated with low confidence">
            <a:extLst>
              <a:ext uri="{FF2B5EF4-FFF2-40B4-BE49-F238E27FC236}">
                <a16:creationId xmlns:a16="http://schemas.microsoft.com/office/drawing/2014/main" id="{9E221D6F-24A0-4545-9007-09F0FA600C55}"/>
              </a:ext>
            </a:extLst>
          </p:cNvPr>
          <p:cNvPicPr>
            <a:picLocks noChangeAspect="1"/>
          </p:cNvPicPr>
          <p:nvPr/>
        </p:nvPicPr>
        <p:blipFill>
          <a:blip r:embed="rId3"/>
          <a:stretch>
            <a:fillRect/>
          </a:stretch>
        </p:blipFill>
        <p:spPr>
          <a:xfrm>
            <a:off x="6260309" y="3951569"/>
            <a:ext cx="2197891" cy="1726477"/>
          </a:xfrm>
          <a:prstGeom prst="rect">
            <a:avLst/>
          </a:prstGeom>
          <a:effectLst>
            <a:outerShdw blurRad="50800" dist="38100" dir="2700000" algn="tl" rotWithShape="0">
              <a:prstClr val="black">
                <a:alpha val="40000"/>
              </a:prstClr>
            </a:outerShdw>
          </a:effectLst>
        </p:spPr>
      </p:pic>
      <p:pic>
        <p:nvPicPr>
          <p:cNvPr id="7" name="Picture 6" descr="A picture containing text, person, screenshot&#10;&#10;Description automatically generated">
            <a:extLst>
              <a:ext uri="{FF2B5EF4-FFF2-40B4-BE49-F238E27FC236}">
                <a16:creationId xmlns:a16="http://schemas.microsoft.com/office/drawing/2014/main" id="{8811EC16-928F-E34E-AC73-C83025DDC099}"/>
              </a:ext>
            </a:extLst>
          </p:cNvPr>
          <p:cNvPicPr>
            <a:picLocks noChangeAspect="1"/>
          </p:cNvPicPr>
          <p:nvPr/>
        </p:nvPicPr>
        <p:blipFill>
          <a:blip r:embed="rId4"/>
          <a:stretch>
            <a:fillRect/>
          </a:stretch>
        </p:blipFill>
        <p:spPr>
          <a:xfrm>
            <a:off x="6209813" y="1590735"/>
            <a:ext cx="2248387" cy="2097993"/>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9DB90C99-EF33-4388-AEEE-9CFF41D9A010}"/>
              </a:ext>
            </a:extLst>
          </p:cNvPr>
          <p:cNvSpPr/>
          <p:nvPr/>
        </p:nvSpPr>
        <p:spPr>
          <a:xfrm>
            <a:off x="685800" y="4231496"/>
            <a:ext cx="2812774" cy="1446550"/>
          </a:xfrm>
          <a:prstGeom prst="rect">
            <a:avLst/>
          </a:prstGeom>
          <a:solidFill>
            <a:schemeClr val="accent5">
              <a:lumMod val="20000"/>
              <a:lumOff val="80000"/>
            </a:schemeClr>
          </a:solidFill>
        </p:spPr>
        <p:txBody>
          <a:bodyPr wrap="square" tIns="91440" rIns="91440" bIns="91440">
            <a:spAutoFit/>
          </a:bodyPr>
          <a:lstStyle/>
          <a:p>
            <a:pPr algn="l">
              <a:spcBef>
                <a:spcPts val="600"/>
              </a:spcBef>
            </a:pPr>
            <a:r>
              <a:rPr lang="en-US" sz="1200" dirty="0">
                <a:solidFill>
                  <a:srgbClr val="004675"/>
                </a:solidFill>
                <a:latin typeface="+mj-lt"/>
                <a:cs typeface="Arial" pitchFamily="34" charset="0"/>
              </a:rPr>
              <a:t>PRO TIP: </a:t>
            </a:r>
          </a:p>
          <a:p>
            <a:pPr algn="l">
              <a:spcBef>
                <a:spcPts val="600"/>
              </a:spcBef>
            </a:pPr>
            <a:r>
              <a:rPr lang="en-US" sz="1200" dirty="0">
                <a:solidFill>
                  <a:srgbClr val="004675"/>
                </a:solidFill>
                <a:latin typeface="+mj-lt"/>
                <a:cs typeface="Arial" pitchFamily="34" charset="0"/>
              </a:rPr>
              <a:t>Personal content typically gets greater engagement than work-related content.</a:t>
            </a:r>
          </a:p>
          <a:p>
            <a:pPr algn="l">
              <a:spcBef>
                <a:spcPts val="600"/>
              </a:spcBef>
            </a:pPr>
            <a:r>
              <a:rPr lang="en-US" sz="1200" dirty="0">
                <a:solidFill>
                  <a:srgbClr val="004675"/>
                </a:solidFill>
                <a:latin typeface="+mj-lt"/>
                <a:cs typeface="Arial" pitchFamily="34" charset="0"/>
              </a:rPr>
              <a:t>Consider balancing personal and professional content and gauge your network’s engagement.</a:t>
            </a:r>
          </a:p>
        </p:txBody>
      </p:sp>
    </p:spTree>
    <p:extLst>
      <p:ext uri="{BB962C8B-B14F-4D97-AF65-F5344CB8AC3E}">
        <p14:creationId xmlns:p14="http://schemas.microsoft.com/office/powerpoint/2010/main" val="3442535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It’s your data!</a:t>
            </a:r>
            <a:br>
              <a:rPr lang="en-US" dirty="0"/>
            </a:br>
            <a:endParaRPr lang="en-US" dirty="0"/>
          </a:p>
        </p:txBody>
      </p:sp>
      <p:sp>
        <p:nvSpPr>
          <p:cNvPr id="4" name="Text Placeholder 3">
            <a:extLst>
              <a:ext uri="{FF2B5EF4-FFF2-40B4-BE49-F238E27FC236}">
                <a16:creationId xmlns:a16="http://schemas.microsoft.com/office/drawing/2014/main" id="{1616C191-5EF0-4BF3-8C4B-E4ABAE986B8F}"/>
              </a:ext>
            </a:extLst>
          </p:cNvPr>
          <p:cNvSpPr>
            <a:spLocks noGrp="1"/>
          </p:cNvSpPr>
          <p:nvPr>
            <p:ph type="body" sz="quarter" idx="10"/>
          </p:nvPr>
        </p:nvSpPr>
        <p:spPr/>
        <p:txBody>
          <a:bodyPr/>
          <a:lstStyle/>
          <a:p>
            <a:endParaRPr lang="en-US"/>
          </a:p>
        </p:txBody>
      </p:sp>
      <p:pic>
        <p:nvPicPr>
          <p:cNvPr id="9" name="Picture 8">
            <a:extLst>
              <a:ext uri="{FF2B5EF4-FFF2-40B4-BE49-F238E27FC236}">
                <a16:creationId xmlns:a16="http://schemas.microsoft.com/office/drawing/2014/main" id="{94C989CA-9BFD-8B4E-A99F-2465298E1DE8}"/>
              </a:ext>
            </a:extLst>
          </p:cNvPr>
          <p:cNvPicPr>
            <a:picLocks noChangeAspect="1"/>
          </p:cNvPicPr>
          <p:nvPr/>
        </p:nvPicPr>
        <p:blipFill>
          <a:blip r:embed="rId3"/>
          <a:stretch>
            <a:fillRect/>
          </a:stretch>
        </p:blipFill>
        <p:spPr>
          <a:xfrm>
            <a:off x="3510677" y="1640354"/>
            <a:ext cx="4506710" cy="4279628"/>
          </a:xfrm>
          <a:prstGeom prst="rect">
            <a:avLst/>
          </a:prstGeom>
        </p:spPr>
      </p:pic>
      <p:pic>
        <p:nvPicPr>
          <p:cNvPr id="7" name="Picture 6">
            <a:extLst>
              <a:ext uri="{FF2B5EF4-FFF2-40B4-BE49-F238E27FC236}">
                <a16:creationId xmlns:a16="http://schemas.microsoft.com/office/drawing/2014/main" id="{0434082F-B637-4ED7-96B6-CE54DC4F9458}"/>
              </a:ext>
            </a:extLst>
          </p:cNvPr>
          <p:cNvPicPr>
            <a:picLocks noChangeAspect="1"/>
          </p:cNvPicPr>
          <p:nvPr/>
        </p:nvPicPr>
        <p:blipFill rotWithShape="1">
          <a:blip r:embed="rId4"/>
          <a:srcRect/>
          <a:stretch/>
        </p:blipFill>
        <p:spPr>
          <a:xfrm>
            <a:off x="1191602" y="1640354"/>
            <a:ext cx="2115193" cy="2951433"/>
          </a:xfrm>
          <a:prstGeom prst="rect">
            <a:avLst/>
          </a:prstGeom>
        </p:spPr>
      </p:pic>
    </p:spTree>
    <p:extLst>
      <p:ext uri="{BB962C8B-B14F-4D97-AF65-F5344CB8AC3E}">
        <p14:creationId xmlns:p14="http://schemas.microsoft.com/office/powerpoint/2010/main" val="139111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Georgia" charset="0"/>
              </a:rPr>
              <a:t>Growing your business </a:t>
            </a:r>
            <a:br>
              <a:rPr lang="en-US" dirty="0">
                <a:sym typeface="Georgia" charset="0"/>
              </a:rPr>
            </a:br>
            <a:r>
              <a:rPr lang="en-US" dirty="0">
                <a:sym typeface="Georgia" charset="0"/>
              </a:rPr>
              <a:t>with LinkedIn</a:t>
            </a:r>
            <a:endParaRPr lang="en-US" dirty="0"/>
          </a:p>
        </p:txBody>
      </p:sp>
    </p:spTree>
    <p:extLst>
      <p:ext uri="{BB962C8B-B14F-4D97-AF65-F5344CB8AC3E}">
        <p14:creationId xmlns:p14="http://schemas.microsoft.com/office/powerpoint/2010/main" val="309882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5"/>
          <p:cNvSpPr>
            <a:spLocks noGrp="1" noChangeArrowheads="1"/>
          </p:cNvSpPr>
          <p:nvPr>
            <p:ph type="title"/>
          </p:nvPr>
        </p:nvSpPr>
        <p:spPr/>
        <p:txBody>
          <a:bodyPr/>
          <a:lstStyle/>
          <a:p>
            <a:r>
              <a:rPr lang="en-US" dirty="0"/>
              <a:t>Learn about connections and prospects</a:t>
            </a:r>
          </a:p>
        </p:txBody>
      </p:sp>
      <p:sp>
        <p:nvSpPr>
          <p:cNvPr id="44038" name="Rectangle 6"/>
          <p:cNvSpPr>
            <a:spLocks noGrp="1" noChangeArrowheads="1"/>
          </p:cNvSpPr>
          <p:nvPr>
            <p:ph idx="1"/>
          </p:nvPr>
        </p:nvSpPr>
        <p:spPr/>
        <p:txBody>
          <a:bodyPr/>
          <a:lstStyle/>
          <a:p>
            <a:r>
              <a:rPr lang="en-US" dirty="0"/>
              <a:t>Pre-meeting due diligence</a:t>
            </a:r>
          </a:p>
          <a:p>
            <a:r>
              <a:rPr lang="en-US" dirty="0"/>
              <a:t>One or two degrees of separation</a:t>
            </a:r>
          </a:p>
          <a:p>
            <a:r>
              <a:rPr lang="en-US" dirty="0"/>
              <a:t>Conversation starters</a:t>
            </a:r>
          </a:p>
        </p:txBody>
      </p:sp>
      <p:sp>
        <p:nvSpPr>
          <p:cNvPr id="5" name="Text Placeholder 4">
            <a:extLst>
              <a:ext uri="{FF2B5EF4-FFF2-40B4-BE49-F238E27FC236}">
                <a16:creationId xmlns:a16="http://schemas.microsoft.com/office/drawing/2014/main" id="{7C681C82-8623-4188-8F53-924C5C6EEBB5}"/>
              </a:ext>
            </a:extLst>
          </p:cNvPr>
          <p:cNvSpPr>
            <a:spLocks noGrp="1"/>
          </p:cNvSpPr>
          <p:nvPr>
            <p:ph type="body" sz="quarter" idx="10"/>
          </p:nvPr>
        </p:nvSpPr>
        <p:spPr/>
        <p:txBody>
          <a:bodyPr/>
          <a:lstStyle/>
          <a:p>
            <a:endParaRPr lang="en-US"/>
          </a:p>
        </p:txBody>
      </p:sp>
      <p:pic>
        <p:nvPicPr>
          <p:cNvPr id="3" name="Picture 2" descr="Graphical user interface, application&#10;&#10;Description automatically generated">
            <a:extLst>
              <a:ext uri="{FF2B5EF4-FFF2-40B4-BE49-F238E27FC236}">
                <a16:creationId xmlns:a16="http://schemas.microsoft.com/office/drawing/2014/main" id="{035C06DC-24B5-A743-B579-D88788AFE79F}"/>
              </a:ext>
            </a:extLst>
          </p:cNvPr>
          <p:cNvPicPr>
            <a:picLocks noChangeAspect="1"/>
          </p:cNvPicPr>
          <p:nvPr/>
        </p:nvPicPr>
        <p:blipFill>
          <a:blip r:embed="rId3"/>
          <a:stretch>
            <a:fillRect/>
          </a:stretch>
        </p:blipFill>
        <p:spPr>
          <a:xfrm>
            <a:off x="5730763" y="2037758"/>
            <a:ext cx="2075819" cy="331724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2779142C-A70A-1C48-A363-AA039194F02E}"/>
              </a:ext>
            </a:extLst>
          </p:cNvPr>
          <p:cNvPicPr>
            <a:picLocks noChangeAspect="1"/>
          </p:cNvPicPr>
          <p:nvPr/>
        </p:nvPicPr>
        <p:blipFill>
          <a:blip r:embed="rId4"/>
          <a:stretch>
            <a:fillRect/>
          </a:stretch>
        </p:blipFill>
        <p:spPr>
          <a:xfrm>
            <a:off x="952500" y="4278528"/>
            <a:ext cx="3390573" cy="620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38048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229FEE-512B-944B-B7F1-F1F17FF131A7}"/>
              </a:ext>
            </a:extLst>
          </p:cNvPr>
          <p:cNvPicPr>
            <a:picLocks noChangeAspect="1"/>
          </p:cNvPicPr>
          <p:nvPr/>
        </p:nvPicPr>
        <p:blipFill>
          <a:blip r:embed="rId3"/>
          <a:stretch>
            <a:fillRect/>
          </a:stretch>
        </p:blipFill>
        <p:spPr>
          <a:xfrm>
            <a:off x="862972" y="1438068"/>
            <a:ext cx="3456700" cy="4571030"/>
          </a:xfrm>
          <a:prstGeom prst="rect">
            <a:avLst/>
          </a:prstGeom>
          <a:ln w="3175">
            <a:solidFill>
              <a:schemeClr val="bg1">
                <a:lumMod val="40000"/>
                <a:lumOff val="60000"/>
              </a:schemeClr>
            </a:solidFill>
          </a:ln>
          <a:effectLst>
            <a:outerShdw blurRad="50800" dist="38100" dir="2700000" algn="tl" rotWithShape="0">
              <a:prstClr val="black">
                <a:alpha val="40000"/>
              </a:prstClr>
            </a:outerShdw>
          </a:effectLst>
        </p:spPr>
      </p:pic>
      <p:sp>
        <p:nvSpPr>
          <p:cNvPr id="30722" name="Rectangle 5"/>
          <p:cNvSpPr>
            <a:spLocks noGrp="1" noChangeArrowheads="1"/>
          </p:cNvSpPr>
          <p:nvPr>
            <p:ph type="title"/>
          </p:nvPr>
        </p:nvSpPr>
        <p:spPr/>
        <p:txBody>
          <a:bodyPr/>
          <a:lstStyle/>
          <a:p>
            <a:r>
              <a:rPr lang="en-US" dirty="0"/>
              <a:t>Search your network for new business</a:t>
            </a:r>
            <a:br>
              <a:rPr lang="en-US" dirty="0"/>
            </a:br>
            <a:endParaRPr lang="en-US" dirty="0"/>
          </a:p>
        </p:txBody>
      </p:sp>
      <p:sp>
        <p:nvSpPr>
          <p:cNvPr id="7" name="Rectangle 6">
            <a:extLst>
              <a:ext uri="{FF2B5EF4-FFF2-40B4-BE49-F238E27FC236}">
                <a16:creationId xmlns:a16="http://schemas.microsoft.com/office/drawing/2014/main" id="{F3FDD7E9-1E71-4F1E-B9CF-20D4B1DF10A4}"/>
              </a:ext>
            </a:extLst>
          </p:cNvPr>
          <p:cNvSpPr/>
          <p:nvPr/>
        </p:nvSpPr>
        <p:spPr>
          <a:xfrm>
            <a:off x="862972" y="3399967"/>
            <a:ext cx="725957" cy="316475"/>
          </a:xfrm>
          <a:prstGeom prst="rect">
            <a:avLst/>
          </a:prstGeom>
          <a:ln w="38100">
            <a:solidFill>
              <a:srgbClr val="FF0000"/>
            </a:solidFill>
          </a:ln>
        </p:spPr>
        <p:txBody>
          <a:bodyPr wrap="none" rtlCol="0" anchor="ctr">
            <a:noAutofit/>
          </a:bodyPr>
          <a:lstStyle/>
          <a:p>
            <a:pPr algn="l"/>
            <a:endParaRPr lang="en-US" sz="1557">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20637391-33B7-4402-AC82-0B246D239BDD}"/>
              </a:ext>
            </a:extLst>
          </p:cNvPr>
          <p:cNvSpPr/>
          <p:nvPr/>
        </p:nvSpPr>
        <p:spPr>
          <a:xfrm>
            <a:off x="862972" y="1872177"/>
            <a:ext cx="875898" cy="316475"/>
          </a:xfrm>
          <a:prstGeom prst="rect">
            <a:avLst/>
          </a:prstGeom>
          <a:ln w="38100">
            <a:solidFill>
              <a:srgbClr val="FF0000"/>
            </a:solidFill>
          </a:ln>
        </p:spPr>
        <p:txBody>
          <a:bodyPr wrap="none" rtlCol="0" anchor="ctr">
            <a:noAutofit/>
          </a:bodyPr>
          <a:lstStyle/>
          <a:p>
            <a:pPr algn="l"/>
            <a:endParaRPr lang="en-US" sz="1557">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724E6C8-9C71-4C83-856C-14797CBF0582}"/>
              </a:ext>
            </a:extLst>
          </p:cNvPr>
          <p:cNvSpPr/>
          <p:nvPr/>
        </p:nvSpPr>
        <p:spPr>
          <a:xfrm>
            <a:off x="862972" y="4840852"/>
            <a:ext cx="1091781" cy="316475"/>
          </a:xfrm>
          <a:prstGeom prst="rect">
            <a:avLst/>
          </a:prstGeom>
          <a:ln w="38100">
            <a:solidFill>
              <a:srgbClr val="FF0000"/>
            </a:solidFill>
          </a:ln>
        </p:spPr>
        <p:txBody>
          <a:bodyPr wrap="none" rtlCol="0" anchor="ctr">
            <a:noAutofit/>
          </a:bodyPr>
          <a:lstStyle/>
          <a:p>
            <a:pPr algn="l"/>
            <a:endParaRPr lang="en-US" sz="1557">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2AA69F1-1DD6-4F47-952A-70696245A046}"/>
              </a:ext>
            </a:extLst>
          </p:cNvPr>
          <p:cNvGrpSpPr/>
          <p:nvPr/>
        </p:nvGrpSpPr>
        <p:grpSpPr>
          <a:xfrm>
            <a:off x="5089727" y="1438069"/>
            <a:ext cx="2876190" cy="3188686"/>
            <a:chOff x="5089727" y="1438069"/>
            <a:chExt cx="2876190" cy="3188686"/>
          </a:xfrm>
        </p:grpSpPr>
        <p:sp>
          <p:nvSpPr>
            <p:cNvPr id="14" name="Rectangle 13">
              <a:extLst>
                <a:ext uri="{FF2B5EF4-FFF2-40B4-BE49-F238E27FC236}">
                  <a16:creationId xmlns:a16="http://schemas.microsoft.com/office/drawing/2014/main" id="{D4C0A4C9-AEC9-294C-97A0-426219C9B216}"/>
                </a:ext>
              </a:extLst>
            </p:cNvPr>
            <p:cNvSpPr/>
            <p:nvPr/>
          </p:nvSpPr>
          <p:spPr bwMode="auto">
            <a:xfrm>
              <a:off x="5089727" y="1438069"/>
              <a:ext cx="2876190" cy="3188686"/>
            </a:xfrm>
            <a:prstGeom prst="rect">
              <a:avLst/>
            </a:prstGeom>
            <a:solidFill>
              <a:srgbClr val="DCEFF9"/>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80682" tIns="40341" rIns="80682" bIns="40341" numCol="1" rtlCol="0" anchor="t" anchorCtr="0" compatLnSpc="1">
              <a:prstTxWarp prst="textNoShape">
                <a:avLst/>
              </a:prstTxWarp>
            </a:bodyPr>
            <a:lstStyle/>
            <a:p>
              <a:pPr algn="l" defTabSz="899320"/>
              <a:endParaRPr lang="en-US">
                <a:latin typeface="Gotham C2 Text" charset="0"/>
                <a:ea typeface="ＭＳ Ｐゴシック" charset="0"/>
                <a:cs typeface="ＭＳ Ｐゴシック" charset="0"/>
              </a:endParaRPr>
            </a:p>
          </p:txBody>
        </p:sp>
        <p:sp>
          <p:nvSpPr>
            <p:cNvPr id="15" name="Rectangle 14">
              <a:extLst>
                <a:ext uri="{FF2B5EF4-FFF2-40B4-BE49-F238E27FC236}">
                  <a16:creationId xmlns:a16="http://schemas.microsoft.com/office/drawing/2014/main" id="{56F9ADE5-8E65-FA41-A177-6DF135F55C8E}"/>
                </a:ext>
              </a:extLst>
            </p:cNvPr>
            <p:cNvSpPr/>
            <p:nvPr/>
          </p:nvSpPr>
          <p:spPr>
            <a:xfrm>
              <a:off x="5209483" y="1556705"/>
              <a:ext cx="2441571" cy="2923877"/>
            </a:xfrm>
            <a:prstGeom prst="rect">
              <a:avLst/>
            </a:prstGeom>
          </p:spPr>
          <p:txBody>
            <a:bodyPr wrap="square">
              <a:spAutoFit/>
            </a:bodyPr>
            <a:lstStyle/>
            <a:p>
              <a:pPr algn="l"/>
              <a:r>
                <a:rPr lang="en-US" sz="1200" dirty="0">
                  <a:solidFill>
                    <a:srgbClr val="004675"/>
                  </a:solidFill>
                  <a:latin typeface="+mj-lt"/>
                  <a:cs typeface="Arial" pitchFamily="34" charset="0"/>
                </a:rPr>
                <a:t>PRO TIP:</a:t>
              </a:r>
              <a:endParaRPr lang="en-US" sz="1235" b="1" dirty="0">
                <a:solidFill>
                  <a:srgbClr val="004675"/>
                </a:solidFill>
                <a:latin typeface="Arial"/>
                <a:cs typeface="Arial" pitchFamily="34" charset="0"/>
              </a:endParaRPr>
            </a:p>
            <a:p>
              <a:pPr algn="l">
                <a:spcBef>
                  <a:spcPts val="600"/>
                </a:spcBef>
              </a:pPr>
              <a:r>
                <a:rPr lang="en-US" sz="1200" dirty="0">
                  <a:solidFill>
                    <a:srgbClr val="004675"/>
                  </a:solidFill>
                  <a:latin typeface="+mj-lt"/>
                  <a:cs typeface="Arial" pitchFamily="34" charset="0"/>
                </a:rPr>
                <a:t>Begin your search with the search bar in LinkedIn using keywords</a:t>
              </a:r>
              <a:br>
                <a:rPr lang="en-US" sz="1200" dirty="0">
                  <a:solidFill>
                    <a:srgbClr val="004675"/>
                  </a:solidFill>
                  <a:latin typeface="+mj-lt"/>
                  <a:cs typeface="Arial" pitchFamily="34" charset="0"/>
                </a:rPr>
              </a:br>
              <a:br>
                <a:rPr lang="en-US" sz="1200" dirty="0">
                  <a:solidFill>
                    <a:srgbClr val="004675"/>
                  </a:solidFill>
                  <a:latin typeface="+mj-lt"/>
                  <a:cs typeface="Arial" pitchFamily="34" charset="0"/>
                </a:rPr>
              </a:b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endParaRPr lang="en-US" sz="1200" dirty="0">
                <a:solidFill>
                  <a:srgbClr val="004675"/>
                </a:solidFill>
                <a:latin typeface="+mj-lt"/>
                <a:cs typeface="Arial" pitchFamily="34" charset="0"/>
              </a:endParaRPr>
            </a:p>
            <a:p>
              <a:pPr algn="l">
                <a:spcBef>
                  <a:spcPts val="600"/>
                </a:spcBef>
              </a:pPr>
              <a:r>
                <a:rPr lang="en-US" sz="1200" dirty="0">
                  <a:solidFill>
                    <a:srgbClr val="004675"/>
                  </a:solidFill>
                  <a:latin typeface="+mj-lt"/>
                  <a:cs typeface="Arial" pitchFamily="34" charset="0"/>
                </a:rPr>
                <a:t>Then refine the results using filters.</a:t>
              </a:r>
            </a:p>
          </p:txBody>
        </p:sp>
        <p:pic>
          <p:nvPicPr>
            <p:cNvPr id="2" name="Picture 1">
              <a:extLst>
                <a:ext uri="{FF2B5EF4-FFF2-40B4-BE49-F238E27FC236}">
                  <a16:creationId xmlns:a16="http://schemas.microsoft.com/office/drawing/2014/main" id="{4898161F-B4CC-5649-A58D-22F897D10263}"/>
                </a:ext>
              </a:extLst>
            </p:cNvPr>
            <p:cNvPicPr>
              <a:picLocks noChangeAspect="1"/>
            </p:cNvPicPr>
            <p:nvPr/>
          </p:nvPicPr>
          <p:blipFill>
            <a:blip r:embed="rId4"/>
            <a:stretch>
              <a:fillRect/>
            </a:stretch>
          </p:blipFill>
          <p:spPr>
            <a:xfrm>
              <a:off x="5321853" y="2411131"/>
              <a:ext cx="2441571" cy="324678"/>
            </a:xfrm>
            <a:prstGeom prst="rect">
              <a:avLst/>
            </a:prstGeom>
          </p:spPr>
        </p:pic>
        <p:sp>
          <p:nvSpPr>
            <p:cNvPr id="4" name="Rounded Rectangle 3">
              <a:extLst>
                <a:ext uri="{FF2B5EF4-FFF2-40B4-BE49-F238E27FC236}">
                  <a16:creationId xmlns:a16="http://schemas.microsoft.com/office/drawing/2014/main" id="{2D8435E4-4817-2D49-9DAF-9385BDF37B70}"/>
                </a:ext>
              </a:extLst>
            </p:cNvPr>
            <p:cNvSpPr/>
            <p:nvPr/>
          </p:nvSpPr>
          <p:spPr>
            <a:xfrm>
              <a:off x="5726693" y="2785755"/>
              <a:ext cx="2036732" cy="1130550"/>
            </a:xfrm>
            <a:prstGeom prst="roundRect">
              <a:avLst>
                <a:gd name="adj" fmla="val 1881"/>
              </a:avLst>
            </a:prstGeom>
            <a:solidFill>
              <a:srgbClr val="FFFFFF"/>
            </a:solidFill>
            <a:ln w="3175">
              <a:solidFill>
                <a:schemeClr val="bg1">
                  <a:lumMod val="40000"/>
                  <a:lumOff val="60000"/>
                </a:schemeClr>
              </a:solidFill>
            </a:ln>
            <a:effectLst>
              <a:outerShdw blurRad="50800" dist="38100" dir="5400000" algn="t" rotWithShape="0">
                <a:prstClr val="black">
                  <a:alpha val="40000"/>
                </a:prstClr>
              </a:outerShdw>
            </a:effectLst>
          </p:spPr>
          <p:txBody>
            <a:bodyPr wrap="square" rtlCol="0" anchor="t" anchorCtr="0">
              <a:noAutofit/>
            </a:bodyPr>
            <a:lstStyle/>
            <a:p>
              <a:pPr algn="l"/>
              <a:r>
                <a:rPr lang="en-US" sz="1059" dirty="0">
                  <a:solidFill>
                    <a:schemeClr val="bg1">
                      <a:lumMod val="75000"/>
                    </a:schemeClr>
                  </a:solidFill>
                  <a:latin typeface="Arial" panose="020B0604020202020204" pitchFamily="34" charset="0"/>
                  <a:cs typeface="Arial" panose="020B0604020202020204" pitchFamily="34" charset="0"/>
                </a:rPr>
                <a:t>women executives</a:t>
              </a:r>
            </a:p>
            <a:p>
              <a:pPr algn="l"/>
              <a:r>
                <a:rPr lang="en-US" sz="1059" dirty="0">
                  <a:solidFill>
                    <a:schemeClr val="bg1">
                      <a:lumMod val="75000"/>
                    </a:schemeClr>
                  </a:solidFill>
                  <a:latin typeface="Arial" panose="020B0604020202020204" pitchFamily="34" charset="0"/>
                  <a:cs typeface="Arial" panose="020B0604020202020204" pitchFamily="34" charset="0"/>
                </a:rPr>
                <a:t>#WBE</a:t>
              </a:r>
            </a:p>
            <a:p>
              <a:pPr algn="l"/>
              <a:r>
                <a:rPr lang="en-US" sz="1059" dirty="0">
                  <a:solidFill>
                    <a:schemeClr val="bg1">
                      <a:lumMod val="75000"/>
                    </a:schemeClr>
                  </a:solidFill>
                  <a:latin typeface="Arial" panose="020B0604020202020204" pitchFamily="34" charset="0"/>
                  <a:cs typeface="Arial" panose="020B0604020202020204" pitchFamily="34" charset="0"/>
                </a:rPr>
                <a:t>Accountant</a:t>
              </a:r>
            </a:p>
            <a:p>
              <a:pPr algn="l"/>
              <a:r>
                <a:rPr lang="en-US" sz="1059" dirty="0">
                  <a:solidFill>
                    <a:schemeClr val="bg1">
                      <a:lumMod val="75000"/>
                    </a:schemeClr>
                  </a:solidFill>
                  <a:latin typeface="Arial" panose="020B0604020202020204" pitchFamily="34" charset="0"/>
                  <a:cs typeface="Arial" panose="020B0604020202020204" pitchFamily="34" charset="0"/>
                </a:rPr>
                <a:t>Retired</a:t>
              </a:r>
            </a:p>
            <a:p>
              <a:pPr algn="l"/>
              <a:r>
                <a:rPr lang="en-US" sz="1059" dirty="0">
                  <a:solidFill>
                    <a:schemeClr val="bg1">
                      <a:lumMod val="75000"/>
                    </a:schemeClr>
                  </a:solidFill>
                  <a:latin typeface="Arial" panose="020B0604020202020204" pitchFamily="34" charset="0"/>
                  <a:cs typeface="Arial" panose="020B0604020202020204" pitchFamily="34" charset="0"/>
                </a:rPr>
                <a:t>Senior vice president</a:t>
              </a:r>
            </a:p>
            <a:p>
              <a:pPr algn="l"/>
              <a:r>
                <a:rPr lang="en-US" sz="1059" dirty="0">
                  <a:solidFill>
                    <a:schemeClr val="bg1">
                      <a:lumMod val="75000"/>
                    </a:schemeClr>
                  </a:solidFill>
                  <a:latin typeface="Arial" panose="020B0604020202020204" pitchFamily="34" charset="0"/>
                  <a:cs typeface="Arial" panose="020B0604020202020204" pitchFamily="34" charset="0"/>
                </a:rPr>
                <a:t>20 years of experience</a:t>
              </a:r>
            </a:p>
            <a:p>
              <a:pPr algn="l"/>
              <a:endParaRPr lang="en-US" sz="1059" dirty="0">
                <a:latin typeface="Arial" panose="020B0604020202020204" pitchFamily="34" charset="0"/>
                <a:cs typeface="Arial" panose="020B0604020202020204" pitchFamily="34" charset="0"/>
              </a:endParaRPr>
            </a:p>
            <a:p>
              <a:pPr algn="l"/>
              <a:endParaRPr lang="en-US" sz="1059"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555967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title"/>
          </p:nvPr>
        </p:nvSpPr>
        <p:spPr/>
        <p:txBody>
          <a:bodyPr/>
          <a:lstStyle/>
          <a:p>
            <a:r>
              <a:rPr lang="en-US" dirty="0"/>
              <a:t>Search your network for new business</a:t>
            </a:r>
            <a:br>
              <a:rPr lang="en-US" dirty="0"/>
            </a:br>
            <a:endParaRPr lang="en-US" dirty="0"/>
          </a:p>
        </p:txBody>
      </p:sp>
      <p:grpSp>
        <p:nvGrpSpPr>
          <p:cNvPr id="11" name="Group 10">
            <a:extLst>
              <a:ext uri="{FF2B5EF4-FFF2-40B4-BE49-F238E27FC236}">
                <a16:creationId xmlns:a16="http://schemas.microsoft.com/office/drawing/2014/main" id="{080CAFC3-A7A5-2F44-A28F-89510AFEE245}"/>
              </a:ext>
            </a:extLst>
          </p:cNvPr>
          <p:cNvGrpSpPr/>
          <p:nvPr/>
        </p:nvGrpSpPr>
        <p:grpSpPr>
          <a:xfrm>
            <a:off x="2176558" y="1971033"/>
            <a:ext cx="4926621" cy="3085966"/>
            <a:chOff x="80920" y="2591794"/>
            <a:chExt cx="5583504" cy="3497428"/>
          </a:xfrm>
        </p:grpSpPr>
        <p:pic>
          <p:nvPicPr>
            <p:cNvPr id="4" name="Picture 3" descr="Graphical user interface, text, application, email&#10;&#10;Description automatically generated">
              <a:extLst>
                <a:ext uri="{FF2B5EF4-FFF2-40B4-BE49-F238E27FC236}">
                  <a16:creationId xmlns:a16="http://schemas.microsoft.com/office/drawing/2014/main" id="{FCFC8B82-A32B-3640-8E25-6ECC37D1DB80}"/>
                </a:ext>
              </a:extLst>
            </p:cNvPr>
            <p:cNvPicPr>
              <a:picLocks noChangeAspect="1"/>
            </p:cNvPicPr>
            <p:nvPr/>
          </p:nvPicPr>
          <p:blipFill>
            <a:blip r:embed="rId3"/>
            <a:stretch>
              <a:fillRect/>
            </a:stretch>
          </p:blipFill>
          <p:spPr>
            <a:xfrm>
              <a:off x="80920" y="2591794"/>
              <a:ext cx="5583504" cy="3497428"/>
            </a:xfrm>
            <a:prstGeom prst="rect">
              <a:avLst/>
            </a:prstGeom>
          </p:spPr>
        </p:pic>
        <p:sp>
          <p:nvSpPr>
            <p:cNvPr id="6" name="Rectangle 5">
              <a:extLst>
                <a:ext uri="{FF2B5EF4-FFF2-40B4-BE49-F238E27FC236}">
                  <a16:creationId xmlns:a16="http://schemas.microsoft.com/office/drawing/2014/main" id="{F5B02E12-AE57-9843-B124-6F3EE3BDDBAB}"/>
                </a:ext>
              </a:extLst>
            </p:cNvPr>
            <p:cNvSpPr/>
            <p:nvPr/>
          </p:nvSpPr>
          <p:spPr>
            <a:xfrm>
              <a:off x="4091058" y="2971724"/>
              <a:ext cx="777804" cy="358672"/>
            </a:xfrm>
            <a:prstGeom prst="rect">
              <a:avLst/>
            </a:prstGeom>
            <a:ln w="38100">
              <a:solidFill>
                <a:srgbClr val="FF0000"/>
              </a:solidFill>
            </a:ln>
          </p:spPr>
          <p:txBody>
            <a:bodyPr wrap="none" rtlCol="0" anchor="ctr">
              <a:noAutofit/>
            </a:bodyPr>
            <a:lstStyle/>
            <a:p>
              <a:pPr algn="l"/>
              <a:endParaRPr lang="en-US" sz="1557">
                <a:latin typeface="Arial" panose="020B0604020202020204" pitchFamily="34" charset="0"/>
                <a:cs typeface="Arial" panose="020B0604020202020204" pitchFamily="34" charset="0"/>
              </a:endParaRPr>
            </a:p>
          </p:txBody>
        </p:sp>
      </p:grpSp>
      <p:sp>
        <p:nvSpPr>
          <p:cNvPr id="2" name="Right Arrow 1">
            <a:extLst>
              <a:ext uri="{FF2B5EF4-FFF2-40B4-BE49-F238E27FC236}">
                <a16:creationId xmlns:a16="http://schemas.microsoft.com/office/drawing/2014/main" id="{93362C05-56CA-0D4E-9BFE-E581EB2D89B4}"/>
              </a:ext>
            </a:extLst>
          </p:cNvPr>
          <p:cNvSpPr/>
          <p:nvPr/>
        </p:nvSpPr>
        <p:spPr bwMode="auto">
          <a:xfrm>
            <a:off x="1923897" y="2693971"/>
            <a:ext cx="355073" cy="316475"/>
          </a:xfrm>
          <a:prstGeom prst="rightArrow">
            <a:avLst/>
          </a:prstGeom>
          <a:solidFill>
            <a:srgbClr val="FF0000"/>
          </a:solidFill>
          <a:ln>
            <a:noFill/>
          </a:ln>
          <a:effectLst/>
        </p:spPr>
        <p:txBody>
          <a:bodyPr rtlCol="0" anchor="ctr"/>
          <a:lstStyle/>
          <a:p>
            <a:pPr algn="ctr">
              <a:spcBef>
                <a:spcPct val="0"/>
              </a:spcBef>
              <a:spcAft>
                <a:spcPct val="25000"/>
              </a:spcAft>
              <a:buClr>
                <a:srgbClr val="FFFF99"/>
              </a:buClr>
              <a:tabLst>
                <a:tab pos="3886200" algn="dec"/>
                <a:tab pos="5032375" algn="dec"/>
                <a:tab pos="6169025" algn="dec"/>
                <a:tab pos="7315200" algn="dec"/>
              </a:tabLst>
            </a:pPr>
            <a:endParaRPr lang="en-US" sz="2000" dirty="0">
              <a:solidFill>
                <a:srgbClr val="000000"/>
              </a:solidFill>
              <a:latin typeface="+mj-lt"/>
            </a:endParaRPr>
          </a:p>
        </p:txBody>
      </p:sp>
    </p:spTree>
    <p:extLst>
      <p:ext uri="{BB962C8B-B14F-4D97-AF65-F5344CB8AC3E}">
        <p14:creationId xmlns:p14="http://schemas.microsoft.com/office/powerpoint/2010/main" val="108016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7495" y="1740874"/>
            <a:ext cx="8109009" cy="3675812"/>
          </a:xfrm>
        </p:spPr>
        <p:txBody>
          <a:bodyPr/>
          <a:lstStyle/>
          <a:p>
            <a:pPr>
              <a:spcBef>
                <a:spcPts val="2400"/>
              </a:spcBef>
            </a:pPr>
            <a:r>
              <a:rPr lang="en-US" sz="3600" dirty="0"/>
              <a:t>If you operate in a regulated industry, become familiar with the rules governing social media for your company.</a:t>
            </a:r>
            <a:br>
              <a:rPr lang="en-US" sz="4000" dirty="0"/>
            </a:br>
            <a:br>
              <a:rPr lang="en-US" sz="4000" dirty="0"/>
            </a:br>
            <a:r>
              <a:rPr lang="en-US" sz="2800" dirty="0"/>
              <a:t>This presentation is for educational/illustrative purposes only and is not an endorsement of any website or any social media networking services mentioned herein.</a:t>
            </a:r>
            <a:endParaRPr lang="en-US" sz="3600" dirty="0"/>
          </a:p>
        </p:txBody>
      </p:sp>
    </p:spTree>
    <p:extLst>
      <p:ext uri="{BB962C8B-B14F-4D97-AF65-F5344CB8AC3E}">
        <p14:creationId xmlns:p14="http://schemas.microsoft.com/office/powerpoint/2010/main" val="35744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title"/>
          </p:nvPr>
        </p:nvSpPr>
        <p:spPr/>
        <p:txBody>
          <a:bodyPr/>
          <a:lstStyle/>
          <a:p>
            <a:r>
              <a:rPr lang="en-US" dirty="0"/>
              <a:t>Advertise your business on LinkedIn</a:t>
            </a:r>
          </a:p>
        </p:txBody>
      </p:sp>
      <p:sp>
        <p:nvSpPr>
          <p:cNvPr id="2" name="Content Placeholder 1">
            <a:extLst>
              <a:ext uri="{FF2B5EF4-FFF2-40B4-BE49-F238E27FC236}">
                <a16:creationId xmlns:a16="http://schemas.microsoft.com/office/drawing/2014/main" id="{73F20FBA-0953-FE49-9024-F58436B69E49}"/>
              </a:ext>
            </a:extLst>
          </p:cNvPr>
          <p:cNvSpPr>
            <a:spLocks noGrp="1"/>
          </p:cNvSpPr>
          <p:nvPr>
            <p:ph idx="1"/>
          </p:nvPr>
        </p:nvSpPr>
        <p:spPr>
          <a:xfrm>
            <a:off x="575234" y="1953304"/>
            <a:ext cx="3782081" cy="3798974"/>
          </a:xfrm>
        </p:spPr>
        <p:txBody>
          <a:bodyPr/>
          <a:lstStyle/>
          <a:p>
            <a:r>
              <a:rPr lang="en-US" sz="2000" dirty="0"/>
              <a:t>Create a free Campaign Manager account</a:t>
            </a:r>
          </a:p>
          <a:p>
            <a:r>
              <a:rPr lang="en-US" sz="2000" dirty="0"/>
              <a:t>Set a budget, goal, and timeline for your campaign</a:t>
            </a:r>
          </a:p>
          <a:p>
            <a:r>
              <a:rPr lang="en-US" sz="2000" dirty="0"/>
              <a:t>Select your audience using the targeting tool</a:t>
            </a:r>
          </a:p>
          <a:p>
            <a:r>
              <a:rPr lang="en-US" sz="2000" dirty="0"/>
              <a:t>Monitor success with tracking and analytics</a:t>
            </a:r>
          </a:p>
          <a:p>
            <a:endParaRPr lang="en-US" sz="2000" dirty="0"/>
          </a:p>
        </p:txBody>
      </p:sp>
      <p:sp>
        <p:nvSpPr>
          <p:cNvPr id="3" name="Text Placeholder 2">
            <a:extLst>
              <a:ext uri="{FF2B5EF4-FFF2-40B4-BE49-F238E27FC236}">
                <a16:creationId xmlns:a16="http://schemas.microsoft.com/office/drawing/2014/main" id="{C591F1DF-A0F1-784D-9966-F192F00BE490}"/>
              </a:ext>
            </a:extLst>
          </p:cNvPr>
          <p:cNvSpPr>
            <a:spLocks noGrp="1"/>
          </p:cNvSpPr>
          <p:nvPr>
            <p:ph type="body" sz="quarter" idx="10"/>
          </p:nvPr>
        </p:nvSpPr>
        <p:spPr/>
        <p:txBody>
          <a:bodyPr/>
          <a:lstStyle/>
          <a:p>
            <a:r>
              <a:rPr lang="en-US" dirty="0"/>
              <a:t>https://</a:t>
            </a:r>
            <a:r>
              <a:rPr lang="en-US" dirty="0" err="1"/>
              <a:t>business.linkedin.com</a:t>
            </a:r>
            <a:r>
              <a:rPr lang="en-US" dirty="0"/>
              <a:t>/marketing-solutions/how-to-advertise-on-</a:t>
            </a:r>
            <a:r>
              <a:rPr lang="en-US" dirty="0" err="1"/>
              <a:t>linkedin</a:t>
            </a:r>
            <a:endParaRPr lang="en-US" dirty="0"/>
          </a:p>
        </p:txBody>
      </p:sp>
      <p:pic>
        <p:nvPicPr>
          <p:cNvPr id="7" name="Picture 6">
            <a:extLst>
              <a:ext uri="{FF2B5EF4-FFF2-40B4-BE49-F238E27FC236}">
                <a16:creationId xmlns:a16="http://schemas.microsoft.com/office/drawing/2014/main" id="{2E4C446E-FDF9-456E-B6A6-CB2B4E8F680D}"/>
              </a:ext>
            </a:extLst>
          </p:cNvPr>
          <p:cNvPicPr>
            <a:picLocks noChangeAspect="1"/>
          </p:cNvPicPr>
          <p:nvPr/>
        </p:nvPicPr>
        <p:blipFill>
          <a:blip r:embed="rId3"/>
          <a:stretch>
            <a:fillRect/>
          </a:stretch>
        </p:blipFill>
        <p:spPr>
          <a:xfrm>
            <a:off x="4571999" y="2104862"/>
            <a:ext cx="3930929" cy="26258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3766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0A25053A-1A23-48B9-A301-B42FF01AD968}"/>
              </a:ext>
            </a:extLst>
          </p:cNvPr>
          <p:cNvSpPr>
            <a:spLocks noGrp="1" noChangeArrowheads="1"/>
          </p:cNvSpPr>
          <p:nvPr>
            <p:ph type="title"/>
          </p:nvPr>
        </p:nvSpPr>
        <p:spPr/>
        <p:txBody>
          <a:bodyPr/>
          <a:lstStyle/>
          <a:p>
            <a:pPr eaLnBrk="1" hangingPunct="1"/>
            <a:r>
              <a:rPr lang="en-US" altLang="en-US" dirty="0"/>
              <a:t>Build a leads list using LinkedIn </a:t>
            </a:r>
            <a:br>
              <a:rPr lang="en-US" altLang="en-US" dirty="0"/>
            </a:br>
            <a:r>
              <a:rPr lang="en-US" altLang="en-US" dirty="0"/>
              <a:t>Sales Navigator</a:t>
            </a:r>
          </a:p>
        </p:txBody>
      </p:sp>
      <p:sp>
        <p:nvSpPr>
          <p:cNvPr id="12" name="Content Placeholder 11">
            <a:extLst>
              <a:ext uri="{FF2B5EF4-FFF2-40B4-BE49-F238E27FC236}">
                <a16:creationId xmlns:a16="http://schemas.microsoft.com/office/drawing/2014/main" id="{84DE5BE8-78C5-384B-9804-67F80E2F0FBB}"/>
              </a:ext>
            </a:extLst>
          </p:cNvPr>
          <p:cNvSpPr>
            <a:spLocks noGrp="1"/>
          </p:cNvSpPr>
          <p:nvPr>
            <p:ph sz="half" idx="1"/>
          </p:nvPr>
        </p:nvSpPr>
        <p:spPr/>
        <p:txBody>
          <a:bodyPr/>
          <a:lstStyle/>
          <a:p>
            <a:pPr marL="0" indent="0">
              <a:buNone/>
              <a:defRPr/>
            </a:pPr>
            <a:r>
              <a:rPr lang="en-US" dirty="0">
                <a:ea typeface="ＭＳ Ｐゴシック" charset="-128"/>
              </a:rPr>
              <a:t>Use Advanced Lead Search to find potential connections who meet specific criteria</a:t>
            </a:r>
          </a:p>
          <a:p>
            <a:pPr>
              <a:spcBef>
                <a:spcPts val="1059"/>
              </a:spcBef>
              <a:defRPr/>
            </a:pPr>
            <a:r>
              <a:rPr lang="en-US" dirty="0">
                <a:ea typeface="ＭＳ Ｐゴシック" charset="-128"/>
              </a:rPr>
              <a:t>Geography</a:t>
            </a:r>
          </a:p>
          <a:p>
            <a:pPr>
              <a:spcBef>
                <a:spcPts val="1059"/>
              </a:spcBef>
              <a:defRPr/>
            </a:pPr>
            <a:r>
              <a:rPr lang="en-US" dirty="0">
                <a:ea typeface="ＭＳ Ｐゴシック" charset="-128"/>
              </a:rPr>
              <a:t>Seniority level</a:t>
            </a:r>
          </a:p>
          <a:p>
            <a:pPr>
              <a:spcBef>
                <a:spcPts val="1059"/>
              </a:spcBef>
              <a:defRPr/>
            </a:pPr>
            <a:r>
              <a:rPr lang="en-US" dirty="0">
                <a:ea typeface="ＭＳ Ｐゴシック" charset="-128"/>
              </a:rPr>
              <a:t>Years of experience</a:t>
            </a:r>
          </a:p>
          <a:p>
            <a:pPr marL="0" indent="0">
              <a:spcBef>
                <a:spcPts val="1059"/>
              </a:spcBef>
              <a:buNone/>
              <a:defRPr/>
            </a:pPr>
            <a:endParaRPr lang="en-US" dirty="0">
              <a:ea typeface="ＭＳ Ｐゴシック" charset="-128"/>
            </a:endParaRPr>
          </a:p>
          <a:p>
            <a:pPr eaLnBrk="1" hangingPunct="1">
              <a:defRPr/>
            </a:pPr>
            <a:endParaRPr lang="en-US" dirty="0">
              <a:ea typeface="ＭＳ Ｐゴシック" charset="-128"/>
            </a:endParaRPr>
          </a:p>
        </p:txBody>
      </p:sp>
      <p:sp>
        <p:nvSpPr>
          <p:cNvPr id="5" name="Text Placeholder 4">
            <a:extLst>
              <a:ext uri="{FF2B5EF4-FFF2-40B4-BE49-F238E27FC236}">
                <a16:creationId xmlns:a16="http://schemas.microsoft.com/office/drawing/2014/main" id="{16AA15FD-463D-48AB-8E00-8C016A96588B}"/>
              </a:ext>
            </a:extLst>
          </p:cNvPr>
          <p:cNvSpPr>
            <a:spLocks noGrp="1"/>
          </p:cNvSpPr>
          <p:nvPr>
            <p:ph type="body" sz="quarter" idx="10"/>
          </p:nvPr>
        </p:nvSpPr>
        <p:spPr/>
        <p:txBody>
          <a:bodyPr/>
          <a:lstStyle/>
          <a:p>
            <a:endParaRPr lang="en-US"/>
          </a:p>
        </p:txBody>
      </p:sp>
      <p:pic>
        <p:nvPicPr>
          <p:cNvPr id="13" name="Content Placeholder 6">
            <a:extLst>
              <a:ext uri="{FF2B5EF4-FFF2-40B4-BE49-F238E27FC236}">
                <a16:creationId xmlns:a16="http://schemas.microsoft.com/office/drawing/2014/main" id="{F5B205EA-ECCC-49B0-AC52-50413658D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r="2023"/>
          <a:stretch>
            <a:fillRect/>
          </a:stretch>
        </p:blipFill>
        <p:spPr bwMode="auto">
          <a:xfrm>
            <a:off x="4681258" y="1735001"/>
            <a:ext cx="3527051" cy="2587159"/>
          </a:xfrm>
          <a:prstGeom prst="rect">
            <a:avLst/>
          </a:prstGeom>
          <a:solidFill>
            <a:srgbClr val="DAE7F0"/>
          </a:solidFill>
          <a:ln>
            <a:noFill/>
          </a:ln>
          <a:effectLst>
            <a:outerShdw blurRad="63500" dist="25401" dir="2700000" algn="tl" rotWithShape="0">
              <a:srgbClr val="000000">
                <a:alpha val="39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422D67E2-3D02-4C27-8904-79A89ED54E76}"/>
              </a:ext>
            </a:extLst>
          </p:cNvPr>
          <p:cNvSpPr/>
          <p:nvPr/>
        </p:nvSpPr>
        <p:spPr>
          <a:xfrm>
            <a:off x="4993923" y="4618538"/>
            <a:ext cx="2901722" cy="1107996"/>
          </a:xfrm>
          <a:prstGeom prst="rect">
            <a:avLst/>
          </a:prstGeom>
          <a:solidFill>
            <a:schemeClr val="accent5">
              <a:lumMod val="20000"/>
              <a:lumOff val="80000"/>
            </a:schemeClr>
          </a:solidFill>
        </p:spPr>
        <p:txBody>
          <a:bodyPr wrap="square" tIns="91440" rIns="91440" bIns="91440">
            <a:spAutoFit/>
          </a:bodyPr>
          <a:lstStyle/>
          <a:p>
            <a:pPr algn="l"/>
            <a:r>
              <a:rPr lang="en-US" sz="1200" dirty="0">
                <a:solidFill>
                  <a:srgbClr val="004675"/>
                </a:solidFill>
                <a:latin typeface="+mj-lt"/>
                <a:cs typeface="Arial" pitchFamily="34" charset="0"/>
              </a:rPr>
              <a:t>PRO TIP: </a:t>
            </a:r>
            <a:br>
              <a:rPr lang="en-US" sz="1200" dirty="0">
                <a:solidFill>
                  <a:srgbClr val="004675"/>
                </a:solidFill>
                <a:latin typeface="+mj-lt"/>
                <a:cs typeface="Arial" pitchFamily="34" charset="0"/>
              </a:rPr>
            </a:br>
            <a:r>
              <a:rPr lang="en-US" sz="1200" dirty="0">
                <a:solidFill>
                  <a:srgbClr val="004675"/>
                </a:solidFill>
                <a:latin typeface="+mj-lt"/>
                <a:cs typeface="Arial" pitchFamily="34" charset="0"/>
              </a:rPr>
              <a:t>Advisors who initiated new relationships during the pandemic are more likely to use one of LinkedIn’s premium membership levels, such as Sales Navigator.</a:t>
            </a:r>
          </a:p>
        </p:txBody>
      </p:sp>
    </p:spTree>
    <p:extLst>
      <p:ext uri="{BB962C8B-B14F-4D97-AF65-F5344CB8AC3E}">
        <p14:creationId xmlns:p14="http://schemas.microsoft.com/office/powerpoint/2010/main" val="303195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Georgia" charset="0"/>
              </a:rPr>
              <a:t>Closing thoughts</a:t>
            </a:r>
            <a:endParaRPr lang="en-US" dirty="0"/>
          </a:p>
        </p:txBody>
      </p:sp>
    </p:spTree>
    <p:extLst>
      <p:ext uri="{BB962C8B-B14F-4D97-AF65-F5344CB8AC3E}">
        <p14:creationId xmlns:p14="http://schemas.microsoft.com/office/powerpoint/2010/main" val="247254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8" name="Rectangle 6"/>
          <p:cNvSpPr>
            <a:spLocks noGrp="1" noChangeArrowheads="1"/>
          </p:cNvSpPr>
          <p:nvPr>
            <p:ph type="title"/>
          </p:nvPr>
        </p:nvSpPr>
        <p:spPr/>
        <p:txBody>
          <a:bodyPr/>
          <a:lstStyle/>
          <a:p>
            <a:r>
              <a:rPr lang="en-US" dirty="0"/>
              <a:t>Closing thoughts</a:t>
            </a:r>
          </a:p>
        </p:txBody>
      </p:sp>
      <p:sp>
        <p:nvSpPr>
          <p:cNvPr id="131079" name="Rectangle 7"/>
          <p:cNvSpPr>
            <a:spLocks noGrp="1" noChangeArrowheads="1"/>
          </p:cNvSpPr>
          <p:nvPr>
            <p:ph idx="1"/>
          </p:nvPr>
        </p:nvSpPr>
        <p:spPr/>
        <p:txBody>
          <a:bodyPr/>
          <a:lstStyle/>
          <a:p>
            <a:r>
              <a:rPr lang="en-US" dirty="0"/>
              <a:t>It’s your brand — own it!</a:t>
            </a:r>
          </a:p>
          <a:p>
            <a:r>
              <a:rPr lang="en-US" dirty="0"/>
              <a:t>Complement your website with a strong LinkedIn profile and company page</a:t>
            </a:r>
          </a:p>
          <a:p>
            <a:r>
              <a:rPr lang="en-GB" dirty="0"/>
              <a:t>Consistency and commitment are keys to developing a loyal following</a:t>
            </a:r>
            <a:endParaRPr lang="en-US" dirty="0"/>
          </a:p>
          <a:p>
            <a:r>
              <a:rPr lang="en-US" dirty="0"/>
              <a:t>Use the search tool for research on clients, prospects, and competitors</a:t>
            </a:r>
            <a:endParaRPr lang="en-GB" dirty="0"/>
          </a:p>
          <a:p>
            <a:endParaRPr lang="en-US" dirty="0"/>
          </a:p>
        </p:txBody>
      </p:sp>
      <p:sp>
        <p:nvSpPr>
          <p:cNvPr id="5" name="Text Placeholder 4">
            <a:extLst>
              <a:ext uri="{FF2B5EF4-FFF2-40B4-BE49-F238E27FC236}">
                <a16:creationId xmlns:a16="http://schemas.microsoft.com/office/drawing/2014/main" id="{1631CD00-3988-4FD8-A225-6D631B56F195}"/>
              </a:ext>
            </a:extLst>
          </p:cNvPr>
          <p:cNvSpPr>
            <a:spLocks noGrp="1"/>
          </p:cNvSpPr>
          <p:nvPr>
            <p:ph type="body" sz="quarter" idx="10"/>
          </p:nvPr>
        </p:nvSpPr>
        <p:spPr/>
        <p:txBody>
          <a:bodyPr/>
          <a:lstStyle/>
          <a:p>
            <a:endParaRPr lang="en-US"/>
          </a:p>
        </p:txBody>
      </p:sp>
      <p:sp>
        <p:nvSpPr>
          <p:cNvPr id="9" name="Text Placeholder 2"/>
          <p:cNvSpPr txBox="1">
            <a:spLocks/>
          </p:cNvSpPr>
          <p:nvPr/>
        </p:nvSpPr>
        <p:spPr bwMode="auto">
          <a:xfrm>
            <a:off x="976373" y="6045208"/>
            <a:ext cx="7380657" cy="198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vert="horz" wrap="square" lIns="89708" tIns="44854" rIns="89708" bIns="44854" numCol="1" anchor="b" anchorCtr="0" compatLnSpc="1">
            <a:prstTxWarp prst="textNoShape">
              <a:avLst/>
            </a:prstTxWarp>
          </a:bodyPr>
          <a:lstStyle>
            <a:lvl1pPr marL="0" indent="0" algn="l" defTabSz="1019175" rtl="0" eaLnBrk="1" fontAlgn="base" hangingPunct="1">
              <a:lnSpc>
                <a:spcPct val="100000"/>
              </a:lnSpc>
              <a:spcBef>
                <a:spcPts val="0"/>
              </a:spcBef>
              <a:spcAft>
                <a:spcPts val="400"/>
              </a:spcAft>
              <a:buClr>
                <a:srgbClr val="808080"/>
              </a:buClr>
              <a:buNone/>
              <a:defRPr sz="900">
                <a:solidFill>
                  <a:srgbClr val="000000"/>
                </a:solidFill>
                <a:latin typeface="Arial" panose="020B0604020202020204" pitchFamily="34" charset="0"/>
                <a:ea typeface="ＭＳ Ｐゴシック" charset="-128"/>
                <a:cs typeface="Arial" panose="020B0604020202020204" pitchFamily="34" charset="0"/>
              </a:defRPr>
            </a:lvl1pPr>
            <a:lvl2pPr marL="436563" indent="-149225" algn="l" defTabSz="1019175" rtl="0" eaLnBrk="1" fontAlgn="base" hangingPunct="1">
              <a:lnSpc>
                <a:spcPct val="110000"/>
              </a:lnSpc>
              <a:spcBef>
                <a:spcPct val="0"/>
              </a:spcBef>
              <a:spcAft>
                <a:spcPct val="0"/>
              </a:spcAft>
              <a:buClr>
                <a:srgbClr val="808080"/>
              </a:buClr>
              <a:buFont typeface="Arial Black" pitchFamily="34" charset="0"/>
              <a:buChar char="–"/>
              <a:defRPr sz="1400">
                <a:solidFill>
                  <a:srgbClr val="000000"/>
                </a:solidFill>
                <a:latin typeface="Arial" panose="020B0604020202020204" pitchFamily="34" charset="0"/>
                <a:ea typeface="ＭＳ Ｐゴシック" charset="-128"/>
                <a:cs typeface="Arial" panose="020B0604020202020204" pitchFamily="34" charset="0"/>
              </a:defRPr>
            </a:lvl2pPr>
            <a:lvl3pPr marL="700088" indent="-128588" algn="l" defTabSz="1019175" rtl="0" eaLnBrk="1" fontAlgn="base" hangingPunct="1">
              <a:lnSpc>
                <a:spcPct val="110000"/>
              </a:lnSpc>
              <a:spcBef>
                <a:spcPct val="0"/>
              </a:spcBef>
              <a:spcAft>
                <a:spcPct val="0"/>
              </a:spcAft>
              <a:buClr>
                <a:srgbClr val="808080"/>
              </a:buClr>
              <a:buChar char="•"/>
              <a:defRPr sz="1400">
                <a:solidFill>
                  <a:srgbClr val="000000"/>
                </a:solidFill>
                <a:latin typeface="Arial" panose="020B0604020202020204" pitchFamily="34" charset="0"/>
                <a:ea typeface="ＭＳ Ｐゴシック" charset="-128"/>
                <a:cs typeface="Arial" panose="020B0604020202020204" pitchFamily="34" charset="0"/>
              </a:defRPr>
            </a:lvl3pPr>
            <a:lvl4pPr marL="1028700" indent="-171450"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4pPr>
            <a:lvl5pPr marL="1311275" indent="-166688" algn="l" defTabSz="1019175" rtl="0" eaLnBrk="1" fontAlgn="base" hangingPunct="1">
              <a:lnSpc>
                <a:spcPct val="110000"/>
              </a:lnSpc>
              <a:spcBef>
                <a:spcPct val="0"/>
              </a:spcBef>
              <a:spcAft>
                <a:spcPct val="0"/>
              </a:spcAft>
              <a:buClr>
                <a:srgbClr val="808080"/>
              </a:buClr>
              <a:buFont typeface="Arial" charset="0"/>
              <a:buChar char="•"/>
              <a:defRPr sz="1400">
                <a:solidFill>
                  <a:srgbClr val="000000"/>
                </a:solidFill>
                <a:latin typeface="Arial" panose="020B0604020202020204" pitchFamily="34" charset="0"/>
                <a:ea typeface="ＭＳ Ｐゴシック" charset="-128"/>
                <a:cs typeface="Arial" panose="020B0604020202020204" pitchFamily="34" charset="0"/>
              </a:defRPr>
            </a:lvl5pPr>
            <a:lvl6pPr marL="16176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6pPr>
            <a:lvl7pPr marL="20748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7pPr>
            <a:lvl8pPr marL="25320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8pPr>
            <a:lvl9pPr marL="2989263" indent="-131763" algn="l" defTabSz="1019175" rtl="0" eaLnBrk="1" fontAlgn="base" hangingPunct="1">
              <a:lnSpc>
                <a:spcPct val="110000"/>
              </a:lnSpc>
              <a:spcBef>
                <a:spcPct val="30000"/>
              </a:spcBef>
              <a:spcAft>
                <a:spcPct val="0"/>
              </a:spcAft>
              <a:buClr>
                <a:schemeClr val="hlink"/>
              </a:buClr>
              <a:buFont typeface="Arial" charset="0"/>
              <a:buChar char="–"/>
              <a:defRPr sz="1000">
                <a:solidFill>
                  <a:schemeClr val="folHlink"/>
                </a:solidFill>
                <a:latin typeface="Gotham C2 Text" charset="0"/>
                <a:ea typeface="+mn-ea"/>
              </a:defRPr>
            </a:lvl9pPr>
          </a:lstStyle>
          <a:p>
            <a:endParaRPr lang="en-US" sz="794" kern="0"/>
          </a:p>
        </p:txBody>
      </p:sp>
    </p:spTree>
    <p:extLst>
      <p:ext uri="{BB962C8B-B14F-4D97-AF65-F5344CB8AC3E}">
        <p14:creationId xmlns:p14="http://schemas.microsoft.com/office/powerpoint/2010/main" val="2205169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Georgia" charset="0"/>
              </a:rPr>
              <a:t>Appendix</a:t>
            </a:r>
            <a:endParaRPr lang="en-US" dirty="0"/>
          </a:p>
        </p:txBody>
      </p:sp>
    </p:spTree>
    <p:extLst>
      <p:ext uri="{BB962C8B-B14F-4D97-AF65-F5344CB8AC3E}">
        <p14:creationId xmlns:p14="http://schemas.microsoft.com/office/powerpoint/2010/main" val="60317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 Premium account right for you?</a:t>
            </a:r>
          </a:p>
        </p:txBody>
      </p:sp>
      <p:sp>
        <p:nvSpPr>
          <p:cNvPr id="6" name="Content Placeholder 5"/>
          <p:cNvSpPr>
            <a:spLocks noGrp="1"/>
          </p:cNvSpPr>
          <p:nvPr>
            <p:ph idx="1"/>
          </p:nvPr>
        </p:nvSpPr>
        <p:spPr/>
        <p:txBody>
          <a:bodyPr/>
          <a:lstStyle/>
          <a:p>
            <a:r>
              <a:rPr lang="en-US" dirty="0"/>
              <a:t>Heavy user of LinkedIn for networking </a:t>
            </a:r>
            <a:br>
              <a:rPr lang="en-US" dirty="0"/>
            </a:br>
            <a:r>
              <a:rPr lang="en-US" dirty="0"/>
              <a:t>and prospecting</a:t>
            </a:r>
          </a:p>
          <a:p>
            <a:r>
              <a:rPr lang="en-US" dirty="0"/>
              <a:t>Conducting searches daily</a:t>
            </a:r>
          </a:p>
          <a:p>
            <a:r>
              <a:rPr lang="en-US" dirty="0"/>
              <a:t>Have reached LinkedIn’s search limit</a:t>
            </a:r>
          </a:p>
          <a:p>
            <a:r>
              <a:rPr lang="en-US" dirty="0"/>
              <a:t>Are consistently prospecting across specific criteria</a:t>
            </a:r>
          </a:p>
          <a:p>
            <a:r>
              <a:rPr lang="en-US" dirty="0"/>
              <a:t>Have had some measure of success using LinkedIn</a:t>
            </a:r>
          </a:p>
          <a:p>
            <a:endParaRPr lang="en-US" dirty="0"/>
          </a:p>
          <a:p>
            <a:endParaRPr lang="en-US" dirty="0"/>
          </a:p>
        </p:txBody>
      </p:sp>
      <p:sp>
        <p:nvSpPr>
          <p:cNvPr id="4" name="Text Placeholder 3">
            <a:extLst>
              <a:ext uri="{FF2B5EF4-FFF2-40B4-BE49-F238E27FC236}">
                <a16:creationId xmlns:a16="http://schemas.microsoft.com/office/drawing/2014/main" id="{74C1A626-7C07-504A-96B7-A40694DA7594}"/>
              </a:ext>
            </a:extLst>
          </p:cNvPr>
          <p:cNvSpPr>
            <a:spLocks noGrp="1"/>
          </p:cNvSpPr>
          <p:nvPr>
            <p:ph type="body" sz="quarter" idx="10"/>
          </p:nvPr>
        </p:nvSpPr>
        <p:spPr/>
        <p:txBody>
          <a:bodyPr/>
          <a:lstStyle/>
          <a:p>
            <a:r>
              <a:rPr lang="en-US" dirty="0"/>
              <a:t>Source: Putnam Investments Survey of Financial Advisors’ Use of Social Media Pulse Edition (2020), conducted in partnership with NMG Consulting among U.S.-based financial advisors in May 2021.</a:t>
            </a:r>
          </a:p>
        </p:txBody>
      </p:sp>
      <p:pic>
        <p:nvPicPr>
          <p:cNvPr id="12" name="Picture 11" descr="Icon&#10;&#10;Description automatically generated">
            <a:extLst>
              <a:ext uri="{FF2B5EF4-FFF2-40B4-BE49-F238E27FC236}">
                <a16:creationId xmlns:a16="http://schemas.microsoft.com/office/drawing/2014/main" id="{8A8305FB-AD14-9A46-88C4-3A3BB9E093E2}"/>
              </a:ext>
            </a:extLst>
          </p:cNvPr>
          <p:cNvPicPr>
            <a:picLocks noChangeAspect="1"/>
          </p:cNvPicPr>
          <p:nvPr/>
        </p:nvPicPr>
        <p:blipFill>
          <a:blip r:embed="rId3"/>
          <a:stretch>
            <a:fillRect/>
          </a:stretch>
        </p:blipFill>
        <p:spPr>
          <a:xfrm>
            <a:off x="7042991" y="2049186"/>
            <a:ext cx="1324155" cy="1324155"/>
          </a:xfrm>
          <a:prstGeom prst="rect">
            <a:avLst/>
          </a:prstGeom>
        </p:spPr>
      </p:pic>
    </p:spTree>
    <p:extLst>
      <p:ext uri="{BB962C8B-B14F-4D97-AF65-F5344CB8AC3E}">
        <p14:creationId xmlns:p14="http://schemas.microsoft.com/office/powerpoint/2010/main" val="1243978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75233" y="2416175"/>
            <a:ext cx="8012175" cy="2820988"/>
          </a:xfrm>
        </p:spPr>
        <p:txBody>
          <a:bodyPr/>
          <a:lstStyle/>
          <a:p>
            <a:r>
              <a:rPr lang="en-US" sz="1100" dirty="0"/>
              <a:t>This content is offered for informational purposes only and is not meant as an endorsement of any particular application, mobile device, or social networking site.</a:t>
            </a:r>
          </a:p>
        </p:txBody>
      </p:sp>
    </p:spTree>
    <p:extLst>
      <p:ext uri="{BB962C8B-B14F-4D97-AF65-F5344CB8AC3E}">
        <p14:creationId xmlns:p14="http://schemas.microsoft.com/office/powerpoint/2010/main" val="3299929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AC930-50A4-1A4A-A847-5653B17D20F8}"/>
              </a:ext>
            </a:extLst>
          </p:cNvPr>
          <p:cNvSpPr>
            <a:spLocks noGrp="1"/>
          </p:cNvSpPr>
          <p:nvPr>
            <p:ph type="title"/>
          </p:nvPr>
        </p:nvSpPr>
        <p:spPr/>
        <p:txBody>
          <a:bodyPr/>
          <a:lstStyle/>
          <a:p>
            <a:r>
              <a:rPr lang="en-US" dirty="0"/>
              <a:t>Why LinkedIn?</a:t>
            </a:r>
            <a:br>
              <a:rPr lang="en-US" dirty="0"/>
            </a:br>
            <a:r>
              <a:rPr lang="en-US" dirty="0"/>
              <a:t>The numbers tell a story</a:t>
            </a:r>
          </a:p>
        </p:txBody>
      </p:sp>
      <p:sp>
        <p:nvSpPr>
          <p:cNvPr id="3" name="Text Placeholder 2">
            <a:extLst>
              <a:ext uri="{FF2B5EF4-FFF2-40B4-BE49-F238E27FC236}">
                <a16:creationId xmlns:a16="http://schemas.microsoft.com/office/drawing/2014/main" id="{8BB73E2C-4220-7D4E-B69A-535693CF0C5B}"/>
              </a:ext>
            </a:extLst>
          </p:cNvPr>
          <p:cNvSpPr>
            <a:spLocks noGrp="1"/>
          </p:cNvSpPr>
          <p:nvPr>
            <p:ph type="body" sz="quarter" idx="10"/>
          </p:nvPr>
        </p:nvSpPr>
        <p:spPr/>
        <p:txBody>
          <a:bodyPr/>
          <a:lstStyle/>
          <a:p>
            <a:pPr marL="0" indent="0">
              <a:buNone/>
            </a:pPr>
            <a:r>
              <a:rPr lang="en-US" dirty="0"/>
              <a:t>Source: LinkedIn, 2022.</a:t>
            </a:r>
          </a:p>
        </p:txBody>
      </p:sp>
      <p:sp>
        <p:nvSpPr>
          <p:cNvPr id="7" name="TextBox 6">
            <a:extLst>
              <a:ext uri="{FF2B5EF4-FFF2-40B4-BE49-F238E27FC236}">
                <a16:creationId xmlns:a16="http://schemas.microsoft.com/office/drawing/2014/main" id="{39F2CF68-4B03-FB40-8130-5ED1609630CA}"/>
              </a:ext>
            </a:extLst>
          </p:cNvPr>
          <p:cNvSpPr txBox="1"/>
          <p:nvPr/>
        </p:nvSpPr>
        <p:spPr>
          <a:xfrm>
            <a:off x="575234" y="2208852"/>
            <a:ext cx="3424268" cy="1120756"/>
          </a:xfrm>
          <a:prstGeom prst="rect">
            <a:avLst/>
          </a:prstGeom>
          <a:noFill/>
        </p:spPr>
        <p:txBody>
          <a:bodyPr wrap="square" rtlCol="0">
            <a:spAutoFit/>
          </a:bodyPr>
          <a:lstStyle/>
          <a:p>
            <a:pPr algn="l"/>
            <a:r>
              <a:rPr lang="en-US" sz="3883" b="1" dirty="0">
                <a:solidFill>
                  <a:schemeClr val="accent4">
                    <a:lumMod val="75000"/>
                    <a:lumOff val="25000"/>
                  </a:schemeClr>
                </a:solidFill>
                <a:latin typeface="+mj-lt"/>
              </a:rPr>
              <a:t>185 million</a:t>
            </a:r>
          </a:p>
          <a:p>
            <a:pPr algn="l"/>
            <a:r>
              <a:rPr lang="en-US" sz="2800" dirty="0">
                <a:solidFill>
                  <a:schemeClr val="accent4">
                    <a:lumMod val="75000"/>
                    <a:lumOff val="25000"/>
                  </a:schemeClr>
                </a:solidFill>
                <a:latin typeface="+mj-lt"/>
              </a:rPr>
              <a:t>U.S. users</a:t>
            </a:r>
          </a:p>
        </p:txBody>
      </p:sp>
      <p:graphicFrame>
        <p:nvGraphicFramePr>
          <p:cNvPr id="21" name="Chart 20">
            <a:extLst>
              <a:ext uri="{FF2B5EF4-FFF2-40B4-BE49-F238E27FC236}">
                <a16:creationId xmlns:a16="http://schemas.microsoft.com/office/drawing/2014/main" id="{680EA61D-D059-1944-B505-AABAEC0D780F}"/>
              </a:ext>
            </a:extLst>
          </p:cNvPr>
          <p:cNvGraphicFramePr/>
          <p:nvPr/>
        </p:nvGraphicFramePr>
        <p:xfrm>
          <a:off x="9245029" y="481520"/>
          <a:ext cx="1969918" cy="175204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919DA80D-9180-D64C-9FCF-679512A57034}"/>
              </a:ext>
            </a:extLst>
          </p:cNvPr>
          <p:cNvSpPr txBox="1"/>
          <p:nvPr/>
        </p:nvSpPr>
        <p:spPr>
          <a:xfrm>
            <a:off x="575234" y="3613301"/>
            <a:ext cx="3424268" cy="1551643"/>
          </a:xfrm>
          <a:prstGeom prst="rect">
            <a:avLst/>
          </a:prstGeom>
          <a:noFill/>
        </p:spPr>
        <p:txBody>
          <a:bodyPr wrap="square" rtlCol="0">
            <a:spAutoFit/>
          </a:bodyPr>
          <a:lstStyle/>
          <a:p>
            <a:pPr algn="l"/>
            <a:r>
              <a:rPr lang="en-US" sz="3883" b="1" dirty="0">
                <a:solidFill>
                  <a:schemeClr val="accent4">
                    <a:lumMod val="75000"/>
                    <a:lumOff val="25000"/>
                  </a:schemeClr>
                </a:solidFill>
                <a:latin typeface="+mj-lt"/>
              </a:rPr>
              <a:t>58 million</a:t>
            </a:r>
          </a:p>
          <a:p>
            <a:pPr algn="l"/>
            <a:r>
              <a:rPr lang="en-US" sz="2800" dirty="0">
                <a:solidFill>
                  <a:schemeClr val="accent4">
                    <a:lumMod val="75000"/>
                    <a:lumOff val="25000"/>
                  </a:schemeClr>
                </a:solidFill>
                <a:latin typeface="+mj-lt"/>
              </a:rPr>
              <a:t>companies have a page on the platform</a:t>
            </a:r>
          </a:p>
        </p:txBody>
      </p:sp>
      <p:pic>
        <p:nvPicPr>
          <p:cNvPr id="6" name="Picture 5" descr="Icon&#10;&#10;Description automatically generated with medium confidence">
            <a:extLst>
              <a:ext uri="{FF2B5EF4-FFF2-40B4-BE49-F238E27FC236}">
                <a16:creationId xmlns:a16="http://schemas.microsoft.com/office/drawing/2014/main" id="{EBC46E63-C62F-1D42-91BA-744092FA7D52}"/>
              </a:ext>
            </a:extLst>
          </p:cNvPr>
          <p:cNvPicPr>
            <a:picLocks noChangeAspect="1"/>
          </p:cNvPicPr>
          <p:nvPr/>
        </p:nvPicPr>
        <p:blipFill>
          <a:blip r:embed="rId4"/>
          <a:stretch>
            <a:fillRect/>
          </a:stretch>
        </p:blipFill>
        <p:spPr>
          <a:xfrm>
            <a:off x="2924454" y="3822911"/>
            <a:ext cx="372701" cy="346268"/>
          </a:xfrm>
          <a:prstGeom prst="rect">
            <a:avLst/>
          </a:prstGeom>
        </p:spPr>
      </p:pic>
      <p:pic>
        <p:nvPicPr>
          <p:cNvPr id="10" name="Picture 9" descr="Icon&#10;&#10;Description automatically generated">
            <a:extLst>
              <a:ext uri="{FF2B5EF4-FFF2-40B4-BE49-F238E27FC236}">
                <a16:creationId xmlns:a16="http://schemas.microsoft.com/office/drawing/2014/main" id="{5D9F949B-E6F0-E344-B91A-84A49AFA89E5}"/>
              </a:ext>
            </a:extLst>
          </p:cNvPr>
          <p:cNvPicPr>
            <a:picLocks noChangeAspect="1"/>
          </p:cNvPicPr>
          <p:nvPr/>
        </p:nvPicPr>
        <p:blipFill>
          <a:blip r:embed="rId5"/>
          <a:stretch>
            <a:fillRect/>
          </a:stretch>
        </p:blipFill>
        <p:spPr>
          <a:xfrm>
            <a:off x="3297156" y="3831411"/>
            <a:ext cx="372702" cy="351062"/>
          </a:xfrm>
          <a:prstGeom prst="rect">
            <a:avLst/>
          </a:prstGeom>
        </p:spPr>
      </p:pic>
      <p:sp>
        <p:nvSpPr>
          <p:cNvPr id="22" name="TextBox 21">
            <a:extLst>
              <a:ext uri="{FF2B5EF4-FFF2-40B4-BE49-F238E27FC236}">
                <a16:creationId xmlns:a16="http://schemas.microsoft.com/office/drawing/2014/main" id="{C924FA32-C89C-E546-8A02-9C78A6F75EDE}"/>
              </a:ext>
            </a:extLst>
          </p:cNvPr>
          <p:cNvSpPr txBox="1"/>
          <p:nvPr/>
        </p:nvSpPr>
        <p:spPr>
          <a:xfrm>
            <a:off x="4644396" y="2424881"/>
            <a:ext cx="3256000" cy="2857064"/>
          </a:xfrm>
          <a:prstGeom prst="rect">
            <a:avLst/>
          </a:prstGeom>
          <a:solidFill>
            <a:schemeClr val="accent5">
              <a:lumMod val="20000"/>
              <a:lumOff val="80000"/>
            </a:schemeClr>
          </a:solidFill>
        </p:spPr>
        <p:txBody>
          <a:bodyPr wrap="square" lIns="137160" tIns="182880" rIns="137160" bIns="182880" rtlCol="0" anchor="ctr" anchorCtr="1">
            <a:spAutoFit/>
          </a:bodyPr>
          <a:lstStyle>
            <a:defPPr>
              <a:defRPr lang="en-US"/>
            </a:defPPr>
            <a:lvl1pPr algn="l">
              <a:defRPr sz="3883" b="1">
                <a:solidFill>
                  <a:schemeClr val="accent4">
                    <a:lumMod val="75000"/>
                    <a:lumOff val="25000"/>
                  </a:schemeClr>
                </a:solidFill>
                <a:latin typeface="+mj-lt"/>
              </a:defRPr>
            </a:lvl1pPr>
          </a:lstStyle>
          <a:p>
            <a:r>
              <a:rPr lang="en-US" sz="2800" b="0" dirty="0"/>
              <a:t>Companies with a complete, active LinkedIn Page see</a:t>
            </a:r>
            <a:br>
              <a:rPr lang="en-US" sz="2800" b="0" dirty="0"/>
            </a:br>
            <a:r>
              <a:rPr lang="en-US" dirty="0"/>
              <a:t>5x more</a:t>
            </a:r>
            <a:br>
              <a:rPr lang="en-US" dirty="0"/>
            </a:br>
            <a:r>
              <a:rPr lang="en-US" dirty="0"/>
              <a:t>page views</a:t>
            </a:r>
          </a:p>
        </p:txBody>
      </p:sp>
    </p:spTree>
    <p:extLst>
      <p:ext uri="{BB962C8B-B14F-4D97-AF65-F5344CB8AC3E}">
        <p14:creationId xmlns:p14="http://schemas.microsoft.com/office/powerpoint/2010/main" val="204913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17292-0ECA-48CD-97D4-FF67BDF145D2}"/>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B70664FE-FE2F-4D6B-8C35-DFAFBB875F23}"/>
              </a:ext>
            </a:extLst>
          </p:cNvPr>
          <p:cNvSpPr>
            <a:spLocks noGrp="1"/>
          </p:cNvSpPr>
          <p:nvPr>
            <p:ph idx="1"/>
          </p:nvPr>
        </p:nvSpPr>
        <p:spPr/>
        <p:txBody>
          <a:bodyPr/>
          <a:lstStyle/>
          <a:p>
            <a:r>
              <a:rPr lang="en-US" dirty="0"/>
              <a:t>Your business on social media</a:t>
            </a:r>
          </a:p>
          <a:p>
            <a:r>
              <a:rPr lang="en-US" dirty="0"/>
              <a:t>Your personal brand</a:t>
            </a:r>
          </a:p>
          <a:p>
            <a:r>
              <a:rPr lang="en-US" dirty="0"/>
              <a:t>Growing your business with LinkedIn</a:t>
            </a:r>
          </a:p>
        </p:txBody>
      </p:sp>
      <p:sp>
        <p:nvSpPr>
          <p:cNvPr id="6" name="Text Placeholder 5">
            <a:extLst>
              <a:ext uri="{FF2B5EF4-FFF2-40B4-BE49-F238E27FC236}">
                <a16:creationId xmlns:a16="http://schemas.microsoft.com/office/drawing/2014/main" id="{7736BB4F-3014-49EC-8ED8-9DEF16F366B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850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Georgia" charset="0"/>
              </a:rPr>
              <a:t>Your business on social media</a:t>
            </a:r>
            <a:endParaRPr lang="en-US" dirty="0"/>
          </a:p>
        </p:txBody>
      </p:sp>
    </p:spTree>
    <p:extLst>
      <p:ext uri="{BB962C8B-B14F-4D97-AF65-F5344CB8AC3E}">
        <p14:creationId xmlns:p14="http://schemas.microsoft.com/office/powerpoint/2010/main" val="91246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6E91DCF-B1B5-0549-9F10-1187F40A7B20}"/>
              </a:ext>
            </a:extLst>
          </p:cNvPr>
          <p:cNvPicPr>
            <a:picLocks noChangeAspect="1"/>
          </p:cNvPicPr>
          <p:nvPr/>
        </p:nvPicPr>
        <p:blipFill>
          <a:blip r:embed="rId3"/>
          <a:stretch>
            <a:fillRect/>
          </a:stretch>
        </p:blipFill>
        <p:spPr>
          <a:xfrm>
            <a:off x="2803728" y="1452358"/>
            <a:ext cx="3025411" cy="4665573"/>
          </a:xfrm>
          <a:prstGeom prst="rect">
            <a:avLst/>
          </a:prstGeom>
        </p:spPr>
      </p:pic>
      <p:sp>
        <p:nvSpPr>
          <p:cNvPr id="39941" name="Rectangle 5"/>
          <p:cNvSpPr>
            <a:spLocks noGrp="1" noChangeArrowheads="1"/>
          </p:cNvSpPr>
          <p:nvPr>
            <p:ph type="title"/>
          </p:nvPr>
        </p:nvSpPr>
        <p:spPr/>
        <p:txBody>
          <a:bodyPr/>
          <a:lstStyle/>
          <a:p>
            <a:r>
              <a:rPr lang="en-US" dirty="0"/>
              <a:t>Build your Company Page</a:t>
            </a:r>
            <a:br>
              <a:rPr lang="en-US" dirty="0"/>
            </a:br>
            <a:endParaRPr lang="en-US" dirty="0"/>
          </a:p>
        </p:txBody>
      </p:sp>
      <p:sp>
        <p:nvSpPr>
          <p:cNvPr id="6" name="Text Placeholder 5">
            <a:extLst>
              <a:ext uri="{FF2B5EF4-FFF2-40B4-BE49-F238E27FC236}">
                <a16:creationId xmlns:a16="http://schemas.microsoft.com/office/drawing/2014/main" id="{AAF626D5-F5A8-42EB-96ED-F4E10F7EC67C}"/>
              </a:ext>
            </a:extLst>
          </p:cNvPr>
          <p:cNvSpPr>
            <a:spLocks noGrp="1"/>
          </p:cNvSpPr>
          <p:nvPr>
            <p:ph type="body" sz="quarter" idx="10"/>
          </p:nvPr>
        </p:nvSpPr>
        <p:spPr/>
        <p:txBody>
          <a:bodyPr/>
          <a:lstStyle/>
          <a:p>
            <a:endParaRPr lang="en-US"/>
          </a:p>
        </p:txBody>
      </p:sp>
      <p:sp>
        <p:nvSpPr>
          <p:cNvPr id="4" name="Rectangular Callout 3"/>
          <p:cNvSpPr/>
          <p:nvPr/>
        </p:nvSpPr>
        <p:spPr bwMode="auto">
          <a:xfrm>
            <a:off x="1326518" y="1775012"/>
            <a:ext cx="1126724" cy="735735"/>
          </a:xfrm>
          <a:prstGeom prst="wedgeRectCallout">
            <a:avLst>
              <a:gd name="adj1" fmla="val 67069"/>
              <a:gd name="adj2" fmla="val -10184"/>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1100" dirty="0">
                <a:solidFill>
                  <a:schemeClr val="accent5">
                    <a:lumMod val="50000"/>
                  </a:schemeClr>
                </a:solidFill>
                <a:latin typeface="Source Sans Pro Semibold" panose="020B0603030403020204" pitchFamily="34" charset="0"/>
                <a:cs typeface="Arial" pitchFamily="34" charset="0"/>
              </a:rPr>
              <a:t>BRANDING:</a:t>
            </a:r>
            <a:br>
              <a:rPr lang="en-US" sz="1100" dirty="0">
                <a:solidFill>
                  <a:schemeClr val="accent5">
                    <a:lumMod val="50000"/>
                  </a:schemeClr>
                </a:solidFill>
                <a:latin typeface="Source Sans Pro Semibold" panose="020B0603030403020204" pitchFamily="34" charset="0"/>
                <a:cs typeface="Arial" pitchFamily="34" charset="0"/>
              </a:rPr>
            </a:br>
            <a:r>
              <a:rPr lang="en-US" sz="1100" dirty="0">
                <a:solidFill>
                  <a:schemeClr val="accent5">
                    <a:lumMod val="50000"/>
                  </a:schemeClr>
                </a:solidFill>
                <a:latin typeface="Source Sans Pro Semibold" panose="020B0603030403020204" pitchFamily="34" charset="0"/>
                <a:cs typeface="Arial" pitchFamily="34" charset="0"/>
              </a:rPr>
              <a:t>LOGO AND</a:t>
            </a:r>
            <a:br>
              <a:rPr lang="en-US" sz="1100" dirty="0">
                <a:solidFill>
                  <a:schemeClr val="accent5">
                    <a:lumMod val="50000"/>
                  </a:schemeClr>
                </a:solidFill>
                <a:latin typeface="Source Sans Pro Semibold" panose="020B0603030403020204" pitchFamily="34" charset="0"/>
                <a:cs typeface="Arial" pitchFamily="34" charset="0"/>
              </a:rPr>
            </a:br>
            <a:r>
              <a:rPr lang="en-US" sz="1100" dirty="0">
                <a:solidFill>
                  <a:schemeClr val="accent5">
                    <a:lumMod val="50000"/>
                  </a:schemeClr>
                </a:solidFill>
                <a:latin typeface="Source Sans Pro Semibold" panose="020B0603030403020204" pitchFamily="34" charset="0"/>
                <a:cs typeface="Arial" pitchFamily="34" charset="0"/>
              </a:rPr>
              <a:t>COVER PHOTO</a:t>
            </a:r>
          </a:p>
        </p:txBody>
      </p:sp>
      <p:sp>
        <p:nvSpPr>
          <p:cNvPr id="24" name="Rectangular Callout 23"/>
          <p:cNvSpPr/>
          <p:nvPr/>
        </p:nvSpPr>
        <p:spPr bwMode="auto">
          <a:xfrm>
            <a:off x="6112440" y="5294921"/>
            <a:ext cx="1399766" cy="355600"/>
          </a:xfrm>
          <a:prstGeom prst="wedgeRectCallout">
            <a:avLst>
              <a:gd name="adj1" fmla="val -62497"/>
              <a:gd name="adj2" fmla="val 44286"/>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1100" dirty="0">
                <a:solidFill>
                  <a:schemeClr val="accent5">
                    <a:lumMod val="50000"/>
                  </a:schemeClr>
                </a:solidFill>
                <a:latin typeface="Source Sans Pro Semibold" panose="020B0603030403020204" pitchFamily="34" charset="0"/>
                <a:cs typeface="Arial" pitchFamily="34" charset="0"/>
              </a:rPr>
              <a:t>JOB POSTINGS</a:t>
            </a:r>
          </a:p>
        </p:txBody>
      </p:sp>
      <p:sp>
        <p:nvSpPr>
          <p:cNvPr id="27" name="Rectangular Callout 26"/>
          <p:cNvSpPr/>
          <p:nvPr/>
        </p:nvSpPr>
        <p:spPr bwMode="auto">
          <a:xfrm>
            <a:off x="6112439" y="2396701"/>
            <a:ext cx="1399766" cy="337312"/>
          </a:xfrm>
          <a:prstGeom prst="wedgeRectCallout">
            <a:avLst>
              <a:gd name="adj1" fmla="val -134999"/>
              <a:gd name="adj2" fmla="val -12429"/>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1100" dirty="0">
                <a:solidFill>
                  <a:schemeClr val="accent5">
                    <a:lumMod val="50000"/>
                  </a:schemeClr>
                </a:solidFill>
                <a:latin typeface="Source Sans Pro Semibold" panose="020B0603030403020204" pitchFamily="34" charset="0"/>
                <a:cs typeface="Arial" pitchFamily="34" charset="0"/>
              </a:rPr>
              <a:t>EMPLOYEES</a:t>
            </a:r>
          </a:p>
        </p:txBody>
      </p:sp>
      <p:sp>
        <p:nvSpPr>
          <p:cNvPr id="32" name="Oval 45"/>
          <p:cNvSpPr>
            <a:spLocks/>
          </p:cNvSpPr>
          <p:nvPr/>
        </p:nvSpPr>
        <p:spPr bwMode="auto">
          <a:xfrm>
            <a:off x="5614763" y="5565916"/>
            <a:ext cx="280677" cy="278746"/>
          </a:xfrm>
          <a:prstGeom prst="ellipse">
            <a:avLst/>
          </a:prstGeom>
          <a:solidFill>
            <a:srgbClr val="FD6600"/>
          </a:solidFill>
          <a:ln>
            <a:noFill/>
          </a:ln>
          <a:effectLst>
            <a:outerShdw blurRad="101600" dist="38100" dir="2700000" algn="ctr" rotWithShape="0">
              <a:srgbClr val="060000">
                <a:alpha val="40000"/>
              </a:srgbClr>
            </a:outerShdw>
          </a:effectLst>
          <a:extLst>
            <a:ext uri="{91240B29-F687-4F45-9708-019B960494DF}">
              <a14:hiddenLine xmlns:a14="http://schemas.microsoft.com/office/drawing/2010/main" w="9525">
                <a:solidFill>
                  <a:schemeClr val="tx1"/>
                </a:solidFill>
                <a:round/>
                <a:headEnd/>
                <a:tailEnd/>
              </a14:hiddenLine>
            </a:ext>
          </a:extLst>
        </p:spPr>
        <p:txBody>
          <a:bodyPr lIns="0" tIns="0" rIns="0" bIns="0" anchor="ctr" anchorCtr="0"/>
          <a:lstStyle/>
          <a:p>
            <a:pPr algn="ctr">
              <a:spcBef>
                <a:spcPts val="0"/>
              </a:spcBef>
            </a:pPr>
            <a:r>
              <a:rPr lang="en-US" dirty="0">
                <a:solidFill>
                  <a:srgbClr val="FFFFFF"/>
                </a:solidFill>
                <a:latin typeface="+mj-lt"/>
                <a:cs typeface="Arial" pitchFamily="34" charset="0"/>
              </a:rPr>
              <a:t>3</a:t>
            </a:r>
          </a:p>
        </p:txBody>
      </p:sp>
      <p:sp>
        <p:nvSpPr>
          <p:cNvPr id="28" name="Oval 45"/>
          <p:cNvSpPr>
            <a:spLocks/>
          </p:cNvSpPr>
          <p:nvPr/>
        </p:nvSpPr>
        <p:spPr bwMode="auto">
          <a:xfrm>
            <a:off x="2690448" y="1904997"/>
            <a:ext cx="286866" cy="278746"/>
          </a:xfrm>
          <a:prstGeom prst="ellipse">
            <a:avLst/>
          </a:prstGeom>
          <a:solidFill>
            <a:srgbClr val="FD6600"/>
          </a:solidFill>
          <a:ln>
            <a:noFill/>
          </a:ln>
          <a:effectLst>
            <a:outerShdw blurRad="101600" dist="38100" dir="2700000" algn="ctr" rotWithShape="0">
              <a:srgbClr val="060000">
                <a:alpha val="40000"/>
              </a:srgbClr>
            </a:outerShdw>
          </a:effectLst>
          <a:extLst>
            <a:ext uri="{91240B29-F687-4F45-9708-019B960494DF}">
              <a14:hiddenLine xmlns:a14="http://schemas.microsoft.com/office/drawing/2010/main" w="9525">
                <a:solidFill>
                  <a:schemeClr val="tx1"/>
                </a:solidFill>
                <a:round/>
                <a:headEnd/>
                <a:tailEnd/>
              </a14:hiddenLine>
            </a:ext>
          </a:extLst>
        </p:spPr>
        <p:txBody>
          <a:bodyPr lIns="0" tIns="0" rIns="0" bIns="0" anchor="ctr" anchorCtr="0"/>
          <a:lstStyle/>
          <a:p>
            <a:pPr algn="ctr">
              <a:spcBef>
                <a:spcPts val="0"/>
              </a:spcBef>
            </a:pPr>
            <a:r>
              <a:rPr lang="en-US" dirty="0">
                <a:solidFill>
                  <a:srgbClr val="FFFFFF"/>
                </a:solidFill>
                <a:latin typeface="+mj-lt"/>
                <a:cs typeface="Arial" pitchFamily="34" charset="0"/>
              </a:rPr>
              <a:t>1</a:t>
            </a:r>
          </a:p>
        </p:txBody>
      </p:sp>
      <p:sp>
        <p:nvSpPr>
          <p:cNvPr id="34" name="Oval 45"/>
          <p:cNvSpPr>
            <a:spLocks/>
          </p:cNvSpPr>
          <p:nvPr/>
        </p:nvSpPr>
        <p:spPr bwMode="auto">
          <a:xfrm>
            <a:off x="2669411" y="3067725"/>
            <a:ext cx="286866" cy="285750"/>
          </a:xfrm>
          <a:prstGeom prst="ellipse">
            <a:avLst/>
          </a:prstGeom>
          <a:solidFill>
            <a:srgbClr val="FD6600"/>
          </a:solidFill>
          <a:ln>
            <a:noFill/>
          </a:ln>
          <a:effectLst>
            <a:outerShdw blurRad="101600" dist="38100" dir="2700000" algn="ctr" rotWithShape="0">
              <a:srgbClr val="060000">
                <a:alpha val="40000"/>
              </a:srgbClr>
            </a:outerShdw>
          </a:effectLst>
          <a:extLst>
            <a:ext uri="{91240B29-F687-4F45-9708-019B960494DF}">
              <a14:hiddenLine xmlns:a14="http://schemas.microsoft.com/office/drawing/2010/main" w="9525">
                <a:solidFill>
                  <a:schemeClr val="tx1"/>
                </a:solidFill>
                <a:round/>
                <a:headEnd/>
                <a:tailEnd/>
              </a14:hiddenLine>
            </a:ext>
          </a:extLst>
        </p:spPr>
        <p:txBody>
          <a:bodyPr lIns="0" tIns="0" rIns="0" bIns="0" anchor="ctr" anchorCtr="0"/>
          <a:lstStyle/>
          <a:p>
            <a:pPr algn="ctr">
              <a:spcBef>
                <a:spcPts val="0"/>
              </a:spcBef>
            </a:pPr>
            <a:r>
              <a:rPr lang="en-US" dirty="0">
                <a:solidFill>
                  <a:srgbClr val="FFFFFF"/>
                </a:solidFill>
                <a:latin typeface="+mj-lt"/>
                <a:cs typeface="Arial" pitchFamily="34" charset="0"/>
              </a:rPr>
              <a:t>2</a:t>
            </a:r>
          </a:p>
        </p:txBody>
      </p:sp>
      <p:sp>
        <p:nvSpPr>
          <p:cNvPr id="26" name="Rectangular Callout 25"/>
          <p:cNvSpPr/>
          <p:nvPr/>
        </p:nvSpPr>
        <p:spPr bwMode="auto">
          <a:xfrm>
            <a:off x="1319996" y="3353475"/>
            <a:ext cx="1217904" cy="355600"/>
          </a:xfrm>
          <a:prstGeom prst="wedgeRectCallout">
            <a:avLst>
              <a:gd name="adj1" fmla="val 62597"/>
              <a:gd name="adj2" fmla="val -60326"/>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1100" dirty="0">
                <a:solidFill>
                  <a:schemeClr val="accent5">
                    <a:lumMod val="50000"/>
                  </a:schemeClr>
                </a:solidFill>
                <a:latin typeface="Source Sans Pro Semibold" panose="020B0603030403020204" pitchFamily="34" charset="0"/>
                <a:cs typeface="Arial" pitchFamily="34" charset="0"/>
              </a:rPr>
              <a:t>COMPANY STORY</a:t>
            </a:r>
          </a:p>
        </p:txBody>
      </p:sp>
      <p:sp>
        <p:nvSpPr>
          <p:cNvPr id="33" name="Oval 45"/>
          <p:cNvSpPr>
            <a:spLocks/>
          </p:cNvSpPr>
          <p:nvPr/>
        </p:nvSpPr>
        <p:spPr bwMode="auto">
          <a:xfrm>
            <a:off x="4572000" y="2396701"/>
            <a:ext cx="249841" cy="256148"/>
          </a:xfrm>
          <a:prstGeom prst="ellipse">
            <a:avLst/>
          </a:prstGeom>
          <a:solidFill>
            <a:srgbClr val="FD6600"/>
          </a:solidFill>
          <a:ln>
            <a:noFill/>
          </a:ln>
          <a:effectLst>
            <a:outerShdw blurRad="101600" dist="38100" dir="2700000" algn="ctr" rotWithShape="0">
              <a:srgbClr val="060000">
                <a:alpha val="40000"/>
              </a:srgbClr>
            </a:outerShdw>
          </a:effectLst>
          <a:extLst>
            <a:ext uri="{91240B29-F687-4F45-9708-019B960494DF}">
              <a14:hiddenLine xmlns:a14="http://schemas.microsoft.com/office/drawing/2010/main" w="9525">
                <a:solidFill>
                  <a:schemeClr val="tx1"/>
                </a:solidFill>
                <a:round/>
                <a:headEnd/>
                <a:tailEnd/>
              </a14:hiddenLine>
            </a:ext>
          </a:extLst>
        </p:spPr>
        <p:txBody>
          <a:bodyPr lIns="0" tIns="0" rIns="0" bIns="0" anchor="ctr" anchorCtr="0"/>
          <a:lstStyle/>
          <a:p>
            <a:pPr algn="ctr">
              <a:spcBef>
                <a:spcPts val="0"/>
              </a:spcBef>
            </a:pPr>
            <a:r>
              <a:rPr lang="en-US" dirty="0">
                <a:solidFill>
                  <a:srgbClr val="FFFFFF"/>
                </a:solidFill>
                <a:latin typeface="+mj-lt"/>
                <a:cs typeface="Arial" pitchFamily="34" charset="0"/>
              </a:rPr>
              <a:t>4</a:t>
            </a:r>
          </a:p>
        </p:txBody>
      </p:sp>
      <p:sp>
        <p:nvSpPr>
          <p:cNvPr id="18" name="Rectangular Callout 17"/>
          <p:cNvSpPr/>
          <p:nvPr/>
        </p:nvSpPr>
        <p:spPr bwMode="auto">
          <a:xfrm>
            <a:off x="6112439" y="4789830"/>
            <a:ext cx="1399767" cy="355600"/>
          </a:xfrm>
          <a:prstGeom prst="wedgeRectCallout">
            <a:avLst>
              <a:gd name="adj1" fmla="val -58980"/>
              <a:gd name="adj2" fmla="val -27411"/>
            </a:avLst>
          </a:prstGeom>
          <a:solidFill>
            <a:srgbClr val="F5F5F5"/>
          </a:solidFill>
          <a:ln>
            <a:noFill/>
          </a:ln>
          <a:effectLst>
            <a:outerShdw blurRad="63500" dist="25400" dir="2700000" algn="tl" rotWithShape="0">
              <a:prstClr val="black">
                <a:alpha val="40000"/>
              </a:prstClr>
            </a:outerShdw>
          </a:effectLst>
        </p:spPr>
        <p:txBody>
          <a:bodyPr lIns="45720" tIns="45720" rIns="45720" bIns="45720" anchor="ctr" anchorCtr="0"/>
          <a:lstStyle/>
          <a:p>
            <a:pPr eaLnBrk="0" hangingPunct="0">
              <a:spcBef>
                <a:spcPct val="50000"/>
              </a:spcBef>
            </a:pPr>
            <a:r>
              <a:rPr lang="en-US" sz="1100" dirty="0">
                <a:solidFill>
                  <a:schemeClr val="accent5">
                    <a:lumMod val="50000"/>
                  </a:schemeClr>
                </a:solidFill>
                <a:latin typeface="Source Sans Pro Semibold" panose="020B0603030403020204" pitchFamily="34" charset="0"/>
                <a:cs typeface="Arial" pitchFamily="34" charset="0"/>
              </a:rPr>
              <a:t>COMPANY UPDATES</a:t>
            </a:r>
          </a:p>
        </p:txBody>
      </p:sp>
      <p:sp>
        <p:nvSpPr>
          <p:cNvPr id="19" name="Oval 45"/>
          <p:cNvSpPr>
            <a:spLocks/>
          </p:cNvSpPr>
          <p:nvPr/>
        </p:nvSpPr>
        <p:spPr bwMode="auto">
          <a:xfrm>
            <a:off x="5674875" y="4743625"/>
            <a:ext cx="286866" cy="285750"/>
          </a:xfrm>
          <a:prstGeom prst="ellipse">
            <a:avLst/>
          </a:prstGeom>
          <a:solidFill>
            <a:srgbClr val="FD6600"/>
          </a:solidFill>
          <a:ln>
            <a:noFill/>
          </a:ln>
          <a:effectLst>
            <a:outerShdw blurRad="101600" dist="38100" dir="2700000" algn="ctr" rotWithShape="0">
              <a:srgbClr val="060000">
                <a:alpha val="40000"/>
              </a:srgbClr>
            </a:outerShdw>
          </a:effectLst>
          <a:extLst>
            <a:ext uri="{91240B29-F687-4F45-9708-019B960494DF}">
              <a14:hiddenLine xmlns:a14="http://schemas.microsoft.com/office/drawing/2010/main" w="9525">
                <a:solidFill>
                  <a:schemeClr val="tx1"/>
                </a:solidFill>
                <a:round/>
                <a:headEnd/>
                <a:tailEnd/>
              </a14:hiddenLine>
            </a:ext>
          </a:extLst>
        </p:spPr>
        <p:txBody>
          <a:bodyPr lIns="0" tIns="0" rIns="0" bIns="0" anchor="ctr" anchorCtr="0"/>
          <a:lstStyle/>
          <a:p>
            <a:pPr algn="ctr">
              <a:spcBef>
                <a:spcPts val="0"/>
              </a:spcBef>
            </a:pPr>
            <a:r>
              <a:rPr lang="en-US" dirty="0">
                <a:solidFill>
                  <a:srgbClr val="FFFFFF"/>
                </a:solidFill>
                <a:latin typeface="+mj-lt"/>
                <a:cs typeface="Arial" pitchFamily="34" charset="0"/>
              </a:rPr>
              <a:t>5</a:t>
            </a:r>
          </a:p>
        </p:txBody>
      </p:sp>
    </p:spTree>
    <p:extLst>
      <p:ext uri="{BB962C8B-B14F-4D97-AF65-F5344CB8AC3E}">
        <p14:creationId xmlns:p14="http://schemas.microsoft.com/office/powerpoint/2010/main" val="124229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500" fill="hold"/>
                                        <p:tgtEl>
                                          <p:spTgt spid="34"/>
                                        </p:tgtEl>
                                        <p:attrNameLst>
                                          <p:attrName>ppt_w</p:attrName>
                                        </p:attrNameLst>
                                      </p:cBhvr>
                                      <p:tavLst>
                                        <p:tav tm="0">
                                          <p:val>
                                            <p:fltVal val="0"/>
                                          </p:val>
                                        </p:tav>
                                        <p:tav tm="100000">
                                          <p:val>
                                            <p:strVal val="#ppt_w"/>
                                          </p:val>
                                        </p:tav>
                                      </p:tavLst>
                                    </p:anim>
                                    <p:anim calcmode="lin" valueType="num">
                                      <p:cBhvr>
                                        <p:cTn id="17" dur="500" fill="hold"/>
                                        <p:tgtEl>
                                          <p:spTgt spid="34"/>
                                        </p:tgtEl>
                                        <p:attrNameLst>
                                          <p:attrName>ppt_h</p:attrName>
                                        </p:attrNameLst>
                                      </p:cBhvr>
                                      <p:tavLst>
                                        <p:tav tm="0">
                                          <p:val>
                                            <p:fltVal val="0"/>
                                          </p:val>
                                        </p:tav>
                                        <p:tav tm="100000">
                                          <p:val>
                                            <p:strVal val="#ppt_h"/>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fltVal val="0"/>
                                          </p:val>
                                        </p:tav>
                                        <p:tav tm="100000">
                                          <p:val>
                                            <p:strVal val="#ppt_w"/>
                                          </p:val>
                                        </p:tav>
                                      </p:tavLst>
                                    </p:anim>
                                    <p:anim calcmode="lin" valueType="num">
                                      <p:cBhvr>
                                        <p:cTn id="35" dur="500" fill="hold"/>
                                        <p:tgtEl>
                                          <p:spTgt spid="33"/>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499"/>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1" presetClass="entr" presetSubtype="0" fill="hold" grpId="0" nodeType="afterEffect">
                                  <p:stCondLst>
                                    <p:cond delay="0"/>
                                  </p:stCondLst>
                                  <p:childTnLst>
                                    <p:set>
                                      <p:cBhvr>
                                        <p:cTn id="47"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27" grpId="0" animBg="1"/>
      <p:bldP spid="32" grpId="0" animBg="1"/>
      <p:bldP spid="28" grpId="0" animBg="1"/>
      <p:bldP spid="34" grpId="0" animBg="1"/>
      <p:bldP spid="26" grpId="0" animBg="1"/>
      <p:bldP spid="33"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1"/>
          <p:cNvSpPr>
            <a:spLocks noGrp="1" noChangeArrowheads="1"/>
          </p:cNvSpPr>
          <p:nvPr>
            <p:ph type="title"/>
          </p:nvPr>
        </p:nvSpPr>
        <p:spPr/>
        <p:txBody>
          <a:bodyPr/>
          <a:lstStyle/>
          <a:p>
            <a:r>
              <a:rPr lang="en-GB" dirty="0"/>
              <a:t>Create affiliate pages</a:t>
            </a:r>
          </a:p>
        </p:txBody>
      </p:sp>
      <p:sp>
        <p:nvSpPr>
          <p:cNvPr id="7171" name="Rectangle 22"/>
          <p:cNvSpPr>
            <a:spLocks noGrp="1" noChangeArrowheads="1"/>
          </p:cNvSpPr>
          <p:nvPr>
            <p:ph idx="1"/>
          </p:nvPr>
        </p:nvSpPr>
        <p:spPr/>
        <p:txBody>
          <a:bodyPr/>
          <a:lstStyle/>
          <a:p>
            <a:r>
              <a:rPr lang="en-US" dirty="0"/>
              <a:t>Dedicate separate pages to different aspects of your business</a:t>
            </a:r>
          </a:p>
          <a:p>
            <a:r>
              <a:rPr lang="en-US" dirty="0"/>
              <a:t>Highlight special initiatives</a:t>
            </a:r>
          </a:p>
          <a:p>
            <a:r>
              <a:rPr lang="en-US" dirty="0"/>
              <a:t>Showcase important business units or brands</a:t>
            </a:r>
          </a:p>
          <a:p>
            <a:r>
              <a:rPr lang="en-GB" dirty="0"/>
              <a:t>Gather unique groups of followers</a:t>
            </a:r>
          </a:p>
        </p:txBody>
      </p:sp>
      <p:sp>
        <p:nvSpPr>
          <p:cNvPr id="6" name="Text Placeholder 5">
            <a:extLst>
              <a:ext uri="{FF2B5EF4-FFF2-40B4-BE49-F238E27FC236}">
                <a16:creationId xmlns:a16="http://schemas.microsoft.com/office/drawing/2014/main" id="{F560A6AE-DDE2-4008-9C2F-00A6A312951E}"/>
              </a:ext>
            </a:extLst>
          </p:cNvPr>
          <p:cNvSpPr>
            <a:spLocks noGrp="1"/>
          </p:cNvSpPr>
          <p:nvPr>
            <p:ph type="body" sz="quarter" idx="10"/>
          </p:nvPr>
        </p:nvSpPr>
        <p:spPr/>
        <p:txBody>
          <a:bodyPr/>
          <a:lstStyle/>
          <a:p>
            <a:r>
              <a:rPr lang="en-US" dirty="0"/>
              <a:t>https://www.linkedin.com/pulse/linkedin-company-page-affiliate-showcase-mic-adam/</a:t>
            </a:r>
          </a:p>
        </p:txBody>
      </p:sp>
    </p:spTree>
    <p:extLst>
      <p:ext uri="{BB962C8B-B14F-4D97-AF65-F5344CB8AC3E}">
        <p14:creationId xmlns:p14="http://schemas.microsoft.com/office/powerpoint/2010/main" val="3999840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1"/>
          <p:cNvSpPr>
            <a:spLocks noGrp="1" noChangeArrowheads="1"/>
          </p:cNvSpPr>
          <p:nvPr>
            <p:ph type="title"/>
          </p:nvPr>
        </p:nvSpPr>
        <p:spPr/>
        <p:txBody>
          <a:bodyPr/>
          <a:lstStyle/>
          <a:p>
            <a:r>
              <a:rPr lang="en-GB" dirty="0"/>
              <a:t>Build a loyal, engaged community</a:t>
            </a:r>
          </a:p>
        </p:txBody>
      </p:sp>
      <p:sp>
        <p:nvSpPr>
          <p:cNvPr id="7171" name="Rectangle 22"/>
          <p:cNvSpPr>
            <a:spLocks noGrp="1" noChangeArrowheads="1"/>
          </p:cNvSpPr>
          <p:nvPr>
            <p:ph idx="1"/>
          </p:nvPr>
        </p:nvSpPr>
        <p:spPr/>
        <p:txBody>
          <a:bodyPr/>
          <a:lstStyle/>
          <a:p>
            <a:r>
              <a:rPr lang="en-US" dirty="0"/>
              <a:t>Post content regularly</a:t>
            </a:r>
          </a:p>
          <a:p>
            <a:r>
              <a:rPr lang="en-US" dirty="0"/>
              <a:t>Engage with your audience</a:t>
            </a:r>
            <a:endParaRPr lang="en-GB" dirty="0"/>
          </a:p>
          <a:p>
            <a:r>
              <a:rPr lang="en-GB" dirty="0"/>
              <a:t>Leverage LinkedIn Sales Navigator to build a network of targeted prospects and stay on top of social signals from your connections</a:t>
            </a:r>
          </a:p>
          <a:p>
            <a:r>
              <a:rPr lang="en-GB" dirty="0"/>
              <a:t>Dedicate time every day</a:t>
            </a:r>
          </a:p>
        </p:txBody>
      </p:sp>
      <p:sp>
        <p:nvSpPr>
          <p:cNvPr id="5" name="Text Placeholder 4">
            <a:extLst>
              <a:ext uri="{FF2B5EF4-FFF2-40B4-BE49-F238E27FC236}">
                <a16:creationId xmlns:a16="http://schemas.microsoft.com/office/drawing/2014/main" id="{18BDE44E-22CE-40E6-A701-50BCE6C1DCC3}"/>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08973704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ym typeface="Georgia" charset="0"/>
              </a:rPr>
              <a:t>Your personal brand</a:t>
            </a:r>
            <a:endParaRPr lang="en-US" dirty="0"/>
          </a:p>
        </p:txBody>
      </p:sp>
    </p:spTree>
    <p:extLst>
      <p:ext uri="{BB962C8B-B14F-4D97-AF65-F5344CB8AC3E}">
        <p14:creationId xmlns:p14="http://schemas.microsoft.com/office/powerpoint/2010/main" val="14852134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TIME" val="4/21/2022 1:20:41 PM"/>
</p:tagLst>
</file>

<file path=ppt/tags/tag2.xml><?xml version="1.0" encoding="utf-8"?>
<p:tagLst xmlns:a="http://schemas.openxmlformats.org/drawingml/2006/main" xmlns:r="http://schemas.openxmlformats.org/officeDocument/2006/relationships" xmlns:p="http://schemas.openxmlformats.org/presentationml/2006/main">
  <p:tag name="SELTIME" val="9/26/2016 1:54:06 PM"/>
</p:tagLst>
</file>

<file path=ppt/tags/tag3.xml><?xml version="1.0" encoding="utf-8"?>
<p:tagLst xmlns:a="http://schemas.openxmlformats.org/drawingml/2006/main" xmlns:r="http://schemas.openxmlformats.org/officeDocument/2006/relationships" xmlns:p="http://schemas.openxmlformats.org/presentationml/2006/main">
  <p:tag name="SELTIME" val="1/28/2019 2:07:32 PM"/>
</p:tagLst>
</file>

<file path=ppt/tags/tag4.xml><?xml version="1.0" encoding="utf-8"?>
<p:tagLst xmlns:a="http://schemas.openxmlformats.org/drawingml/2006/main" xmlns:r="http://schemas.openxmlformats.org/officeDocument/2006/relationships" xmlns:p="http://schemas.openxmlformats.org/presentationml/2006/main">
  <p:tag name="SELTIME" val="9/26/2016 1:54:13 PM"/>
</p:tagLst>
</file>

<file path=ppt/tags/tag5.xml><?xml version="1.0" encoding="utf-8"?>
<p:tagLst xmlns:a="http://schemas.openxmlformats.org/drawingml/2006/main" xmlns:r="http://schemas.openxmlformats.org/officeDocument/2006/relationships" xmlns:p="http://schemas.openxmlformats.org/presentationml/2006/main">
  <p:tag name="SELTIME" val="3/21/2017 9:23:47 AM"/>
</p:tagLst>
</file>

<file path=ppt/theme/theme1.xml><?xml version="1.0" encoding="utf-8"?>
<a:theme xmlns:a="http://schemas.openxmlformats.org/drawingml/2006/main" name="2015_PI_WM_template">
  <a:themeElements>
    <a:clrScheme name="Wealth Management">
      <a:dk1>
        <a:srgbClr val="003463"/>
      </a:dk1>
      <a:lt1>
        <a:srgbClr val="005F6C"/>
      </a:lt1>
      <a:dk2>
        <a:srgbClr val="285A21"/>
      </a:dk2>
      <a:lt2>
        <a:srgbClr val="C68F1D"/>
      </a:lt2>
      <a:accent1>
        <a:srgbClr val="BA6027"/>
      </a:accent1>
      <a:accent2>
        <a:srgbClr val="96132B"/>
      </a:accent2>
      <a:accent3>
        <a:srgbClr val="4E1C65"/>
      </a:accent3>
      <a:accent4>
        <a:srgbClr val="0C0C0C"/>
      </a:accent4>
      <a:accent5>
        <a:srgbClr val="50AEE2"/>
      </a:accent5>
      <a:accent6>
        <a:srgbClr val="FFFFFF"/>
      </a:accent6>
      <a:hlink>
        <a:srgbClr val="808080"/>
      </a:hlink>
      <a:folHlink>
        <a:srgbClr val="CDDDE9"/>
      </a:folHlink>
    </a:clrScheme>
    <a:fontScheme name="Wealth Management">
      <a:majorFont>
        <a:latin typeface="Source Sans Pro"/>
        <a:ea typeface=""/>
        <a:cs typeface=""/>
      </a:majorFont>
      <a:minorFont>
        <a:latin typeface="Source Sans Pr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lstStyle>
        <a:defPPr algn="ctr">
          <a:spcBef>
            <a:spcPct val="0"/>
          </a:spcBef>
          <a:spcAft>
            <a:spcPct val="25000"/>
          </a:spcAft>
          <a:buClr>
            <a:srgbClr val="FFFF99"/>
          </a:buClr>
          <a:tabLst>
            <a:tab pos="3886200" algn="dec"/>
            <a:tab pos="5032375" algn="dec"/>
            <a:tab pos="6169025" algn="dec"/>
            <a:tab pos="7315200" algn="dec"/>
          </a:tabLst>
          <a:defRPr sz="2000" dirty="0">
            <a:solidFill>
              <a:srgbClr val="000000"/>
            </a:solidFill>
            <a:latin typeface="+mj-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1019175"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Gotham C2 Text" charset="0"/>
            <a:ea typeface="ＭＳ Ｐゴシック" charset="0"/>
            <a:cs typeface="ＭＳ Ｐゴシック" charset="0"/>
          </a:defRPr>
        </a:defPPr>
      </a:lstStyle>
    </a:lnDef>
    <a:txDef>
      <a:spPr>
        <a:noFill/>
      </a:spPr>
      <a:bodyPr wrap="none" rtlCol="0">
        <a:spAutoFit/>
      </a:bodyPr>
      <a:lstStyle>
        <a:defPPr algn="l">
          <a:defRPr sz="1400" dirty="0" smtClean="0">
            <a:latin typeface="+mn-lt"/>
          </a:defRPr>
        </a:defPPr>
      </a:lstStyle>
    </a:txDef>
  </a:objectDefaults>
  <a:extraClrSchemeLst>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E7603D"/>
        </a:dk1>
        <a:lt1>
          <a:srgbClr val="84C2EA"/>
        </a:lt1>
        <a:dk2>
          <a:srgbClr val="2B9E9C"/>
        </a:dk2>
        <a:lt2>
          <a:srgbClr val="F0B146"/>
        </a:lt2>
        <a:accent1>
          <a:srgbClr val="8BB141"/>
        </a:accent1>
        <a:accent2>
          <a:srgbClr val="B13469"/>
        </a:accent2>
        <a:accent3>
          <a:srgbClr val="ACCCCB"/>
        </a:accent3>
        <a:accent4>
          <a:srgbClr val="70A5C8"/>
        </a:accent4>
        <a:accent5>
          <a:srgbClr val="C4D5B0"/>
        </a:accent5>
        <a:accent6>
          <a:srgbClr val="A02E5E"/>
        </a:accent6>
        <a:hlink>
          <a:srgbClr val="808080"/>
        </a:hlink>
        <a:folHlink>
          <a:srgbClr val="000000"/>
        </a:folHlink>
      </a:clrScheme>
      <a:clrMap bg1="dk2" tx1="lt1" bg2="dk1" tx2="lt2" accent1="accent1" accent2="accent2" accent3="accent3" accent4="accent4" accent5="accent5" accent6="accent6" hlink="hlink" folHlink="folHlink"/>
    </a:extraClrScheme>
    <a:extraClrScheme>
      <a:clrScheme name="3_Default Design 1">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3E8F0"/>
        </a:hlink>
        <a:folHlink>
          <a:srgbClr val="000000"/>
        </a:folHlink>
      </a:clrScheme>
      <a:clrMap bg1="lt1" tx1="dk1" bg2="lt2" tx2="dk2" accent1="accent1" accent2="accent2" accent3="accent3" accent4="accent4" accent5="accent5" accent6="accent6" hlink="hlink" folHlink="folHlink"/>
    </a:extraClrScheme>
    <a:extraClrScheme>
      <a:clrScheme name="3_Default Design 1">
        <a:dk1>
          <a:srgbClr val="000000"/>
        </a:dk1>
        <a:lt1>
          <a:srgbClr val="FFFFFF"/>
        </a:lt1>
        <a:dk2>
          <a:srgbClr val="1A7FBA"/>
        </a:dk2>
        <a:lt2>
          <a:srgbClr val="808080"/>
        </a:lt2>
        <a:accent1>
          <a:srgbClr val="EBA539"/>
        </a:accent1>
        <a:accent2>
          <a:srgbClr val="84C2EA"/>
        </a:accent2>
        <a:accent3>
          <a:srgbClr val="FFFFFF"/>
        </a:accent3>
        <a:accent4>
          <a:srgbClr val="000000"/>
        </a:accent4>
        <a:accent5>
          <a:srgbClr val="F3CFAE"/>
        </a:accent5>
        <a:accent6>
          <a:srgbClr val="77B0D4"/>
        </a:accent6>
        <a:hlink>
          <a:srgbClr val="D91355"/>
        </a:hlink>
        <a:folHlink>
          <a:srgbClr val="25AC6D"/>
        </a:folHlink>
      </a:clrScheme>
      <a:clrMap bg1="lt1" tx1="dk1" bg2="lt2" tx2="dk2" accent1="accent1" accent2="accent2" accent3="accent3" accent4="accent4" accent5="accent5" accent6="accent6" hlink="hlink" folHlink="folHlink"/>
    </a:extraClrScheme>
    <a:extraClrScheme>
      <a:clrScheme name="3_Default Design 2">
        <a:dk1>
          <a:srgbClr val="004675"/>
        </a:dk1>
        <a:lt1>
          <a:srgbClr val="1B7FBA"/>
        </a:lt1>
        <a:dk2>
          <a:srgbClr val="4B81A5"/>
        </a:dk2>
        <a:lt2>
          <a:srgbClr val="589DC6"/>
        </a:lt2>
        <a:accent1>
          <a:srgbClr val="87CAE0"/>
        </a:accent1>
        <a:accent2>
          <a:srgbClr val="50AEE2"/>
        </a:accent2>
        <a:accent3>
          <a:srgbClr val="ABC0D9"/>
        </a:accent3>
        <a:accent4>
          <a:srgbClr val="003A63"/>
        </a:accent4>
        <a:accent5>
          <a:srgbClr val="C3E1ED"/>
        </a:accent5>
        <a:accent6>
          <a:srgbClr val="489DCD"/>
        </a:accent6>
        <a:hlink>
          <a:srgbClr val="DDE8F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_WM_Templates.pptx" id="{C36817A2-A78F-45E1-88E5-D9DBE76D94D9}" vid="{B7B6FA1D-3A84-4A16-AFE5-B4175605F1EF}"/>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8D5A618EC0574BB72BE14EA8D99897" ma:contentTypeVersion="20" ma:contentTypeDescription="Create a new document." ma:contentTypeScope="" ma:versionID="21fc520cbad1f66bf673e7e3dbf1156a">
  <xsd:schema xmlns:xsd="http://www.w3.org/2001/XMLSchema" xmlns:xs="http://www.w3.org/2001/XMLSchema" xmlns:p="http://schemas.microsoft.com/office/2006/metadata/properties" xmlns:ns2="30d88983-d400-4e38-9736-c8eb62429a34" xmlns:ns3="a2fdda1a-5003-4e30-b4a8-a0fa7de7cd4d" targetNamespace="http://schemas.microsoft.com/office/2006/metadata/properties" ma:root="true" ma:fieldsID="a4d97a670944b85fc5c833c7594ac9e0" ns2:_="" ns3:_="">
    <xsd:import namespace="30d88983-d400-4e38-9736-c8eb62429a34"/>
    <xsd:import namespace="a2fdda1a-5003-4e30-b4a8-a0fa7de7cd4d"/>
    <xsd:element name="properties">
      <xsd:complexType>
        <xsd:sequence>
          <xsd:element name="documentManagement">
            <xsd:complexType>
              <xsd:all>
                <xsd:element ref="ns2:INV_x0020__x0023_" minOccurs="0"/>
                <xsd:element ref="ns2:Job_x0020__x0023_" minOccurs="0"/>
                <xsd:element ref="ns2:Material_x0020_Type" minOccurs="0"/>
                <xsd:element ref="ns2:Pillar" minOccurs="0"/>
                <xsd:element ref="ns2:Expiration_x0020_Date0" minOccurs="0"/>
                <xsd:element ref="ns2:MediaServiceMetadata" minOccurs="0"/>
                <xsd:element ref="ns2:MediaServiceFastMetadata" minOccurs="0"/>
                <xsd:element ref="ns2:Audience" minOccurs="0"/>
                <xsd:element ref="ns3:SharedWithUsers" minOccurs="0"/>
                <xsd:element ref="ns3:SharedWithDetails" minOccurs="0"/>
                <xsd:element ref="ns2:Reasontokeep"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d88983-d400-4e38-9736-c8eb62429a34" elementFormDefault="qualified">
    <xsd:import namespace="http://schemas.microsoft.com/office/2006/documentManagement/types"/>
    <xsd:import namespace="http://schemas.microsoft.com/office/infopath/2007/PartnerControls"/>
    <xsd:element name="INV_x0020__x0023_" ma:index="8" nillable="true" ma:displayName="INV #" ma:internalName="INV_x0020__x0023_">
      <xsd:simpleType>
        <xsd:restriction base="dms:Text">
          <xsd:maxLength value="255"/>
        </xsd:restriction>
      </xsd:simpleType>
    </xsd:element>
    <xsd:element name="Job_x0020__x0023_" ma:index="9" nillable="true" ma:displayName="Job #" ma:internalName="Job_x0020__x0023_">
      <xsd:simpleType>
        <xsd:restriction base="dms:Text">
          <xsd:maxLength value="255"/>
        </xsd:restriction>
      </xsd:simpleType>
    </xsd:element>
    <xsd:element name="Material_x0020_Type" ma:index="10" nillable="true" ma:displayName="Material Type" ma:internalName="Material_x0020_Type">
      <xsd:simpleType>
        <xsd:restriction base="dms:Text">
          <xsd:maxLength value="255"/>
        </xsd:restriction>
      </xsd:simpleType>
    </xsd:element>
    <xsd:element name="Pillar" ma:index="11" nillable="true" ma:displayName="Pillar" ma:internalName="Pillar">
      <xsd:simpleType>
        <xsd:restriction base="dms:Choice">
          <xsd:enumeration value="Investment Mgmt"/>
          <xsd:enumeration value="Practice Mgmt"/>
          <xsd:enumeration value="Wealth Mgmt"/>
        </xsd:restriction>
      </xsd:simpleType>
    </xsd:element>
    <xsd:element name="Expiration_x0020_Date0" ma:index="12" nillable="true" ma:displayName="Expiration Date" ma:format="DateOnly" ma:internalName="Expiration_x0020_Date0">
      <xsd:simpleType>
        <xsd:restriction base="dms:DateTime"/>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Audience" ma:index="15" nillable="true" ma:displayName="Audience" ma:internalName="Audience">
      <xsd:simpleType>
        <xsd:restriction base="dms:Choice">
          <xsd:enumeration value="Dealer"/>
          <xsd:enumeration value="Shareholder"/>
          <xsd:enumeration value="Internal Use"/>
        </xsd:restriction>
      </xsd:simpleType>
    </xsd:element>
    <xsd:element name="Reasontokeep" ma:index="20" nillable="true" ma:displayName="Reason to keep" ma:format="Dropdown" ma:internalName="Reasontokeep">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DateTaken" ma:index="23" nillable="true" ma:displayName="MediaServiceDateTaken" ma:hidden="true" ma:internalName="MediaServiceDateTaken" ma:readOnly="true">
      <xsd:simpleType>
        <xsd:restriction base="dms:Text"/>
      </xsd:simpleType>
    </xsd:element>
    <xsd:element name="MediaServiceAutoTags" ma:index="24" nillable="true" ma:displayName="Tags" ma:internalName="MediaServiceAutoTags"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fdda1a-5003-4e30-b4a8-a0fa7de7cd4d" elementFormDefault="qualified">
    <xsd:import namespace="http://schemas.microsoft.com/office/2006/documentManagement/types"/>
    <xsd:import namespace="http://schemas.microsoft.com/office/infopath/2007/PartnerControls"/>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p:properties xmlns:p="http://schemas.microsoft.com/office/2006/metadata/properties" xmlns:xsi="http://www.w3.org/2001/XMLSchema-instance" xmlns:pc="http://schemas.microsoft.com/office/infopath/2007/PartnerControls">
  <documentManagement>
    <INV_x0020__x0023_ xmlns="30d88983-d400-4e38-9736-c8eb62429a34">PPT295</INV_x0020__x0023_>
    <Expiration_x0020_Date0 xmlns="30d88983-d400-4e38-9736-c8eb62429a34">2021-04-10T04:00:00+00:00</Expiration_x0020_Date0>
    <Reasontokeep xmlns="30d88983-d400-4e38-9736-c8eb62429a34" xsi:nil="true"/>
    <Audience xmlns="30d88983-d400-4e38-9736-c8eb62429a34" xsi:nil="true"/>
    <Pillar xmlns="30d88983-d400-4e38-9736-c8eb62429a34">Practice Mgmt</Pillar>
    <Job_x0020__x0023_ xmlns="30d88983-d400-4e38-9736-c8eb62429a34">321379</Job_x0020__x0023_>
    <Material_x0020_Type xmlns="30d88983-d400-4e38-9736-c8eb62429a34">Presentation</Material_x0020_Typ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VariableListDefinition name="AD_HOC" displayName="AD_HOC" id="9f960f54-8adb-4d77-82e9-84a51eb9079d" isdomainofvalue="False" dataSourceId="1d7616e2-6b9b-49e8-8b6e-fb8ded400260"/>
</file>

<file path=customXml/item4.xml><?xml version="1.0" encoding="utf-8"?>
<VariableList UniqueId="9f960f54-8adb-4d77-82e9-84a51eb9079d" Name="AD_HOC" ContentType="XML" MajorVersion="0" MinorVersion="1" isLocalCopy="False" IsBaseObject="False" DataSourceId="1d7616e2-6b9b-49e8-8b6e-fb8ded400260" DataSourceMajorVersion="0" DataSourceMinorVersion="1"/>
</file>

<file path=customXml/item5.xml><?xml version="1.0" encoding="utf-8"?>
<VariableListDefinition name="Computed" displayName="Computed" id="f5f1ac17-1cb6-42d1-800a-ca86c981af61" isdomainofvalue="False" dataSourceId="94825f02-8f98-4658-8035-a6d20dd750a4"/>
</file>

<file path=customXml/item6.xml><?xml version="1.0" encoding="utf-8"?>
<VariableList UniqueId="f5f1ac17-1cb6-42d1-800a-ca86c981af61" Name="Computed" ContentType="XML" MajorVersion="0" MinorVersion="1" isLocalCopy="False" IsBaseObject="False" DataSourceId="94825f02-8f98-4658-8035-a6d20dd750a4" DataSourceMajorVersion="0" DataSourceMinorVersion="1"/>
</file>

<file path=customXml/item7.xml><?xml version="1.0" encoding="utf-8"?>
<VariableListDefinition name="System" displayName="System" id="100dedd1-dd22-4dca-ad49-a8f2498a31cc" isdomainofvalue="False" dataSourceId="cdcde1a0-2839-4d5e-b785-f4641ee7e656"/>
</file>

<file path=customXml/item8.xml><?xml version="1.0" encoding="utf-8"?>
<VariableList UniqueId="100dedd1-dd22-4dca-ad49-a8f2498a31cc" Name="System" ContentType="XML" MajorVersion="0" MinorVersion="1" isLocalCopy="False" IsBaseObject="False" DataSourceId="cdcde1a0-2839-4d5e-b785-f4641ee7e656" DataSourceMajorVersion="0" DataSourceMinorVersion="1"/>
</file>

<file path=customXml/item9.xml><?xml version="1.0" encoding="utf-8"?>
<AllExternalAdhocVariableMappings/>
</file>

<file path=customXml/itemProps1.xml><?xml version="1.0" encoding="utf-8"?>
<ds:datastoreItem xmlns:ds="http://schemas.openxmlformats.org/officeDocument/2006/customXml" ds:itemID="{CC282C64-774A-43AE-8132-62702F1184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d88983-d400-4e38-9736-c8eb62429a34"/>
    <ds:schemaRef ds:uri="a2fdda1a-5003-4e30-b4a8-a0fa7de7cd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0.xml><?xml version="1.0" encoding="utf-8"?>
<ds:datastoreItem xmlns:ds="http://schemas.openxmlformats.org/officeDocument/2006/customXml" ds:itemID="{71B61E1A-0B7D-485E-B02B-A62EB2A85DF6}">
  <ds:schemaRefs>
    <ds:schemaRef ds:uri="http://schemas.microsoft.com/office/2006/metadata/properties"/>
    <ds:schemaRef ds:uri="http://schemas.microsoft.com/office/infopath/2007/PartnerControls"/>
    <ds:schemaRef ds:uri="30d88983-d400-4e38-9736-c8eb62429a34"/>
  </ds:schemaRefs>
</ds:datastoreItem>
</file>

<file path=customXml/itemProps2.xml><?xml version="1.0" encoding="utf-8"?>
<ds:datastoreItem xmlns:ds="http://schemas.openxmlformats.org/officeDocument/2006/customXml" ds:itemID="{C864AD49-F644-408F-AB86-6F3771C27ED6}">
  <ds:schemaRefs>
    <ds:schemaRef ds:uri="http://schemas.microsoft.com/sharepoint/v3/contenttype/forms"/>
  </ds:schemaRefs>
</ds:datastoreItem>
</file>

<file path=customXml/itemProps3.xml><?xml version="1.0" encoding="utf-8"?>
<ds:datastoreItem xmlns:ds="http://schemas.openxmlformats.org/officeDocument/2006/customXml" ds:itemID="{C9C95941-72AB-451F-A6B3-BFA43C7AD4BA}">
  <ds:schemaRefs/>
</ds:datastoreItem>
</file>

<file path=customXml/itemProps4.xml><?xml version="1.0" encoding="utf-8"?>
<ds:datastoreItem xmlns:ds="http://schemas.openxmlformats.org/officeDocument/2006/customXml" ds:itemID="{B3EB6AC1-F299-455E-A713-D29002BB2451}">
  <ds:schemaRefs/>
</ds:datastoreItem>
</file>

<file path=customXml/itemProps5.xml><?xml version="1.0" encoding="utf-8"?>
<ds:datastoreItem xmlns:ds="http://schemas.openxmlformats.org/officeDocument/2006/customXml" ds:itemID="{3F773C3B-C03C-4464-B404-5F4CEC429AEC}">
  <ds:schemaRefs/>
</ds:datastoreItem>
</file>

<file path=customXml/itemProps6.xml><?xml version="1.0" encoding="utf-8"?>
<ds:datastoreItem xmlns:ds="http://schemas.openxmlformats.org/officeDocument/2006/customXml" ds:itemID="{02FACE12-1763-466E-A1C5-31E7446DD916}">
  <ds:schemaRefs/>
</ds:datastoreItem>
</file>

<file path=customXml/itemProps7.xml><?xml version="1.0" encoding="utf-8"?>
<ds:datastoreItem xmlns:ds="http://schemas.openxmlformats.org/officeDocument/2006/customXml" ds:itemID="{DA7FDF77-6218-44AD-95FC-697899CD7470}">
  <ds:schemaRefs/>
</ds:datastoreItem>
</file>

<file path=customXml/itemProps8.xml><?xml version="1.0" encoding="utf-8"?>
<ds:datastoreItem xmlns:ds="http://schemas.openxmlformats.org/officeDocument/2006/customXml" ds:itemID="{243C8EDB-82D2-43FE-9075-9F06D45E8F97}">
  <ds:schemaRefs/>
</ds:datastoreItem>
</file>

<file path=customXml/itemProps9.xml><?xml version="1.0" encoding="utf-8"?>
<ds:datastoreItem xmlns:ds="http://schemas.openxmlformats.org/officeDocument/2006/customXml" ds:itemID="{0EC2DE24-5D03-4105-BA30-DC755B49C1FA}">
  <ds:schemaRefs/>
</ds:datastoreItem>
</file>

<file path=docProps/app.xml><?xml version="1.0" encoding="utf-8"?>
<Properties xmlns="http://schemas.openxmlformats.org/officeDocument/2006/extended-properties" xmlns:vt="http://schemas.openxmlformats.org/officeDocument/2006/docPropsVTypes">
  <Template/>
  <TotalTime>13440</TotalTime>
  <Words>3141</Words>
  <Application>Microsoft Office PowerPoint</Application>
  <PresentationFormat>On-screen Show (4:3)</PresentationFormat>
  <Paragraphs>245</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 Black</vt:lpstr>
      <vt:lpstr>Gotham C1 Head</vt:lpstr>
      <vt:lpstr>Gotham C2 Text</vt:lpstr>
      <vt:lpstr>Source Sans Pro</vt:lpstr>
      <vt:lpstr>Source Sans Pro Light</vt:lpstr>
      <vt:lpstr>Source Sans Pro Semibold</vt:lpstr>
      <vt:lpstr>2015_PI_WM_template</vt:lpstr>
      <vt:lpstr>Growing your business with social media</vt:lpstr>
      <vt:lpstr>If you operate in a regulated industry, become familiar with the rules governing social media for your company.  This presentation is for educational/illustrative purposes only and is not an endorsement of any website or any social media networking services mentioned herein.</vt:lpstr>
      <vt:lpstr>Why LinkedIn? The numbers tell a story</vt:lpstr>
      <vt:lpstr>Agenda</vt:lpstr>
      <vt:lpstr>Your business on social media</vt:lpstr>
      <vt:lpstr>Build your Company Page </vt:lpstr>
      <vt:lpstr>Create affiliate pages</vt:lpstr>
      <vt:lpstr>Build a loyal, engaged community</vt:lpstr>
      <vt:lpstr>Your personal brand</vt:lpstr>
      <vt:lpstr>Optimize your LinkedIn Profile </vt:lpstr>
      <vt:lpstr>Write a great Summary </vt:lpstr>
      <vt:lpstr>Make quality connections </vt:lpstr>
      <vt:lpstr>Stay top of mind with your connections</vt:lpstr>
      <vt:lpstr>Post content regularly </vt:lpstr>
      <vt:lpstr>It’s your data! </vt:lpstr>
      <vt:lpstr>Growing your business  with LinkedIn</vt:lpstr>
      <vt:lpstr>Learn about connections and prospects</vt:lpstr>
      <vt:lpstr>Search your network for new business </vt:lpstr>
      <vt:lpstr>Search your network for new business </vt:lpstr>
      <vt:lpstr>Advertise your business on LinkedIn</vt:lpstr>
      <vt:lpstr>Build a leads list using LinkedIn  Sales Navigator</vt:lpstr>
      <vt:lpstr>Closing thoughts</vt:lpstr>
      <vt:lpstr>Closing thoughts</vt:lpstr>
      <vt:lpstr>Appendix</vt:lpstr>
      <vt:lpstr>Is a Premium account right for you?</vt:lpstr>
      <vt:lpstr>PowerPoint Presentation</vt:lpstr>
    </vt:vector>
  </TitlesOfParts>
  <Company>Putnam Investments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Growing your business with social media</dc:title>
  <dc:creator>Steve Madero</dc:creator>
  <cp:lastModifiedBy>Madolyn Allison</cp:lastModifiedBy>
  <cp:revision>364</cp:revision>
  <cp:lastPrinted>2020-04-07T12:34:53Z</cp:lastPrinted>
  <dcterms:created xsi:type="dcterms:W3CDTF">2016-09-14T13:23:21Z</dcterms:created>
  <dcterms:modified xsi:type="dcterms:W3CDTF">2022-04-21T17:38:38Z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0x010100918D5A618EC0574BB72BE14EA8D99897</vt:lpwstr>
  </property>
</Properties>
</file>