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20"/>
  </p:sldMasterIdLst>
  <p:notesMasterIdLst>
    <p:notesMasterId r:id="rId57"/>
  </p:notesMasterIdLst>
  <p:handoutMasterIdLst>
    <p:handoutMasterId r:id="rId58"/>
  </p:handoutMasterIdLst>
  <p:sldIdLst>
    <p:sldId id="790" r:id="rId21"/>
    <p:sldId id="792" r:id="rId22"/>
    <p:sldId id="970" r:id="rId23"/>
    <p:sldId id="969" r:id="rId24"/>
    <p:sldId id="968" r:id="rId25"/>
    <p:sldId id="930" r:id="rId26"/>
    <p:sldId id="947" r:id="rId27"/>
    <p:sldId id="971" r:id="rId28"/>
    <p:sldId id="954" r:id="rId29"/>
    <p:sldId id="952" r:id="rId30"/>
    <p:sldId id="972" r:id="rId31"/>
    <p:sldId id="977" r:id="rId32"/>
    <p:sldId id="962" r:id="rId33"/>
    <p:sldId id="963" r:id="rId34"/>
    <p:sldId id="964" r:id="rId35"/>
    <p:sldId id="965" r:id="rId36"/>
    <p:sldId id="976" r:id="rId37"/>
    <p:sldId id="974" r:id="rId38"/>
    <p:sldId id="953" r:id="rId39"/>
    <p:sldId id="975" r:id="rId40"/>
    <p:sldId id="973" r:id="rId41"/>
    <p:sldId id="777" r:id="rId42"/>
    <p:sldId id="958" r:id="rId43"/>
    <p:sldId id="258" r:id="rId44"/>
    <p:sldId id="957" r:id="rId45"/>
    <p:sldId id="939" r:id="rId46"/>
    <p:sldId id="951" r:id="rId47"/>
    <p:sldId id="938" r:id="rId48"/>
    <p:sldId id="943" r:id="rId49"/>
    <p:sldId id="944" r:id="rId50"/>
    <p:sldId id="945" r:id="rId51"/>
    <p:sldId id="937" r:id="rId52"/>
    <p:sldId id="783" r:id="rId53"/>
    <p:sldId id="926" r:id="rId54"/>
    <p:sldId id="788" r:id="rId55"/>
    <p:sldId id="789" r:id="rId56"/>
  </p:sldIdLst>
  <p:sldSz cx="10058400" cy="7772400"/>
  <p:notesSz cx="7010400" cy="9372600"/>
  <p:custDataLst>
    <p:custData r:id="rId1"/>
    <p:custData r:id="rId14"/>
    <p:custData r:id="rId17"/>
    <p:custData r:id="rId3"/>
    <p:custData r:id="rId4"/>
    <p:custData r:id="rId5"/>
    <p:custData r:id="rId10"/>
    <p:custData r:id="rId12"/>
    <p:custData r:id="rId16"/>
    <p:custData r:id="rId6"/>
    <p:custData r:id="rId2"/>
    <p:custData r:id="rId11"/>
    <p:custData r:id="rId8"/>
    <p:custData r:id="rId19"/>
    <p:custData r:id="rId13"/>
    <p:custData r:id="rId7"/>
    <p:custData r:id="rId15"/>
    <p:custData r:id="rId18"/>
    <p:custData r:id="rId9"/>
  </p:custDataLst>
  <p:defaultTextStyle>
    <a:defPPr>
      <a:defRPr lang="en-US"/>
    </a:defPPr>
    <a:lvl1pPr algn="ctr" rtl="0" fontAlgn="base">
      <a:spcBef>
        <a:spcPct val="0"/>
      </a:spcBef>
      <a:spcAft>
        <a:spcPct val="0"/>
      </a:spcAft>
      <a:defRPr sz="2000" kern="1200">
        <a:solidFill>
          <a:schemeClr val="tx1"/>
        </a:solidFill>
        <a:latin typeface="Gotham C2 Text" pitchFamily="50" charset="0"/>
        <a:ea typeface="ＭＳ Ｐゴシック" charset="-128"/>
        <a:cs typeface="+mn-cs"/>
      </a:defRPr>
    </a:lvl1pPr>
    <a:lvl2pPr marL="457200" algn="ctr" rtl="0" fontAlgn="base">
      <a:spcBef>
        <a:spcPct val="0"/>
      </a:spcBef>
      <a:spcAft>
        <a:spcPct val="0"/>
      </a:spcAft>
      <a:defRPr sz="2000" kern="1200">
        <a:solidFill>
          <a:schemeClr val="tx1"/>
        </a:solidFill>
        <a:latin typeface="Gotham C2 Text" pitchFamily="50" charset="0"/>
        <a:ea typeface="ＭＳ Ｐゴシック" charset="-128"/>
        <a:cs typeface="+mn-cs"/>
      </a:defRPr>
    </a:lvl2pPr>
    <a:lvl3pPr marL="914400" algn="ctr" rtl="0" fontAlgn="base">
      <a:spcBef>
        <a:spcPct val="0"/>
      </a:spcBef>
      <a:spcAft>
        <a:spcPct val="0"/>
      </a:spcAft>
      <a:defRPr sz="2000" kern="1200">
        <a:solidFill>
          <a:schemeClr val="tx1"/>
        </a:solidFill>
        <a:latin typeface="Gotham C2 Text" pitchFamily="50" charset="0"/>
        <a:ea typeface="ＭＳ Ｐゴシック" charset="-128"/>
        <a:cs typeface="+mn-cs"/>
      </a:defRPr>
    </a:lvl3pPr>
    <a:lvl4pPr marL="1371600" algn="ctr" rtl="0" fontAlgn="base">
      <a:spcBef>
        <a:spcPct val="0"/>
      </a:spcBef>
      <a:spcAft>
        <a:spcPct val="0"/>
      </a:spcAft>
      <a:defRPr sz="2000" kern="1200">
        <a:solidFill>
          <a:schemeClr val="tx1"/>
        </a:solidFill>
        <a:latin typeface="Gotham C2 Text" pitchFamily="50" charset="0"/>
        <a:ea typeface="ＭＳ Ｐゴシック" charset="-128"/>
        <a:cs typeface="+mn-cs"/>
      </a:defRPr>
    </a:lvl4pPr>
    <a:lvl5pPr marL="1828800" algn="ctr" rtl="0" fontAlgn="base">
      <a:spcBef>
        <a:spcPct val="0"/>
      </a:spcBef>
      <a:spcAft>
        <a:spcPct val="0"/>
      </a:spcAft>
      <a:defRPr sz="2000" kern="1200">
        <a:solidFill>
          <a:schemeClr val="tx1"/>
        </a:solidFill>
        <a:latin typeface="Gotham C2 Text" pitchFamily="50" charset="0"/>
        <a:ea typeface="ＭＳ Ｐゴシック" charset="-128"/>
        <a:cs typeface="+mn-cs"/>
      </a:defRPr>
    </a:lvl5pPr>
    <a:lvl6pPr marL="2286000" algn="l" defTabSz="914400" rtl="0" eaLnBrk="1" latinLnBrk="0" hangingPunct="1">
      <a:defRPr sz="2000" kern="1200">
        <a:solidFill>
          <a:schemeClr val="tx1"/>
        </a:solidFill>
        <a:latin typeface="Gotham C2 Text" pitchFamily="50" charset="0"/>
        <a:ea typeface="ＭＳ Ｐゴシック" charset="-128"/>
        <a:cs typeface="+mn-cs"/>
      </a:defRPr>
    </a:lvl6pPr>
    <a:lvl7pPr marL="2743200" algn="l" defTabSz="914400" rtl="0" eaLnBrk="1" latinLnBrk="0" hangingPunct="1">
      <a:defRPr sz="2000" kern="1200">
        <a:solidFill>
          <a:schemeClr val="tx1"/>
        </a:solidFill>
        <a:latin typeface="Gotham C2 Text" pitchFamily="50" charset="0"/>
        <a:ea typeface="ＭＳ Ｐゴシック" charset="-128"/>
        <a:cs typeface="+mn-cs"/>
      </a:defRPr>
    </a:lvl7pPr>
    <a:lvl8pPr marL="3200400" algn="l" defTabSz="914400" rtl="0" eaLnBrk="1" latinLnBrk="0" hangingPunct="1">
      <a:defRPr sz="2000" kern="1200">
        <a:solidFill>
          <a:schemeClr val="tx1"/>
        </a:solidFill>
        <a:latin typeface="Gotham C2 Text" pitchFamily="50" charset="0"/>
        <a:ea typeface="ＭＳ Ｐゴシック" charset="-128"/>
        <a:cs typeface="+mn-cs"/>
      </a:defRPr>
    </a:lvl8pPr>
    <a:lvl9pPr marL="3657600" algn="l" defTabSz="914400" rtl="0" eaLnBrk="1" latinLnBrk="0" hangingPunct="1">
      <a:defRPr sz="2000" kern="1200">
        <a:solidFill>
          <a:schemeClr val="tx1"/>
        </a:solidFill>
        <a:latin typeface="Gotham C2 Text" pitchFamily="50" charset="0"/>
        <a:ea typeface="ＭＳ Ｐゴシック" charset="-128"/>
        <a:cs typeface="+mn-cs"/>
      </a:defRPr>
    </a:lvl9pPr>
  </p:defaultTextStyle>
  <p:extLst>
    <p:ext uri="{EFAFB233-063F-42B5-8137-9DF3F51BA10A}">
      <p15:sldGuideLst xmlns:p15="http://schemas.microsoft.com/office/powerpoint/2012/main">
        <p15:guide id="1" orient="horz" pos="4617">
          <p15:clr>
            <a:srgbClr val="A4A3A4"/>
          </p15:clr>
        </p15:guide>
        <p15:guide id="2" orient="horz" pos="4460">
          <p15:clr>
            <a:srgbClr val="A4A3A4"/>
          </p15:clr>
        </p15:guide>
        <p15:guide id="3" orient="horz" pos="4320">
          <p15:clr>
            <a:srgbClr val="A4A3A4"/>
          </p15:clr>
        </p15:guide>
        <p15:guide id="9" orient="horz" pos="325" userDrawn="1">
          <p15:clr>
            <a:srgbClr val="A4A3A4"/>
          </p15:clr>
        </p15:guide>
        <p15:guide id="13" pos="5904" userDrawn="1">
          <p15:clr>
            <a:srgbClr val="A4A3A4"/>
          </p15:clr>
        </p15:guide>
      </p15:sldGuideLst>
    </p:ext>
    <p:ext uri="{2D200454-40CA-4A62-9FC3-DE9A4176ACB9}">
      <p15:notesGuideLst xmlns:p15="http://schemas.microsoft.com/office/powerpoint/2012/main">
        <p15:guide id="1" orient="horz" pos="5575">
          <p15:clr>
            <a:srgbClr val="A4A3A4"/>
          </p15:clr>
        </p15:guide>
        <p15:guide id="2" orient="horz" pos="295">
          <p15:clr>
            <a:srgbClr val="A4A3A4"/>
          </p15:clr>
        </p15:guide>
        <p15:guide id="3" pos="4072">
          <p15:clr>
            <a:srgbClr val="A4A3A4"/>
          </p15:clr>
        </p15:guide>
        <p15:guide id="4" pos="3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79B93E"/>
    <a:srgbClr val="1B7FBA"/>
    <a:srgbClr val="808080"/>
    <a:srgbClr val="003365"/>
    <a:srgbClr val="E1C875"/>
    <a:srgbClr val="348034"/>
    <a:srgbClr val="C8D6AA"/>
    <a:srgbClr val="8BBAD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26" autoAdjust="0"/>
    <p:restoredTop sz="94249" autoAdjust="0"/>
  </p:normalViewPr>
  <p:slideViewPr>
    <p:cSldViewPr snapToGrid="0">
      <p:cViewPr varScale="1">
        <p:scale>
          <a:sx n="88" d="100"/>
          <a:sy n="88" d="100"/>
        </p:scale>
        <p:origin x="948" y="102"/>
      </p:cViewPr>
      <p:guideLst>
        <p:guide orient="horz" pos="4617"/>
        <p:guide orient="horz" pos="4460"/>
        <p:guide orient="horz" pos="4320"/>
        <p:guide orient="horz" pos="325"/>
        <p:guide pos="590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44" d="100"/>
        <a:sy n="144" d="100"/>
      </p:scale>
      <p:origin x="0" y="0"/>
    </p:cViewPr>
  </p:sorterViewPr>
  <p:notesViewPr>
    <p:cSldViewPr snapToGrid="0">
      <p:cViewPr varScale="1">
        <p:scale>
          <a:sx n="79" d="100"/>
          <a:sy n="79" d="100"/>
        </p:scale>
        <p:origin x="3186" y="96"/>
      </p:cViewPr>
      <p:guideLst>
        <p:guide orient="horz" pos="5575"/>
        <p:guide orient="horz" pos="295"/>
        <p:guide pos="4072"/>
        <p:guide pos="3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Master" Target="slideMasters/slideMaster1.xml"/><Relationship Id="rId29" Type="http://schemas.openxmlformats.org/officeDocument/2006/relationships/slide" Target="slides/slide9.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8" Type="http://schemas.openxmlformats.org/officeDocument/2006/relationships/customXml" Target="../customXml/item8.xml"/><Relationship Id="rId51"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US" dirty="0">
                <a:solidFill>
                  <a:schemeClr val="tx1"/>
                </a:solidFill>
              </a:rPr>
              <a:t>Years to liquidate inherited IRA</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Pre-SECURE</c:v>
                </c:pt>
              </c:strCache>
            </c:strRef>
          </c:tx>
          <c:spPr>
            <a:solidFill>
              <a:schemeClr val="accent1"/>
            </a:solidFill>
            <a:ln>
              <a:noFill/>
            </a:ln>
            <a:effectLst/>
          </c:spPr>
          <c:invertIfNegative val="0"/>
          <c:cat>
            <c:strRef>
              <c:f>Sheet1!$A$2:$A$5</c:f>
              <c:strCache>
                <c:ptCount val="4"/>
                <c:pt idx="0">
                  <c:v>60 year-old</c:v>
                </c:pt>
                <c:pt idx="1">
                  <c:v>50 year-old</c:v>
                </c:pt>
                <c:pt idx="2">
                  <c:v>40 year-old</c:v>
                </c:pt>
                <c:pt idx="3">
                  <c:v>30 year-old</c:v>
                </c:pt>
              </c:strCache>
            </c:strRef>
          </c:cat>
          <c:val>
            <c:numRef>
              <c:f>Sheet1!$B$2:$B$5</c:f>
              <c:numCache>
                <c:formatCode>General</c:formatCode>
                <c:ptCount val="4"/>
                <c:pt idx="0">
                  <c:v>25</c:v>
                </c:pt>
                <c:pt idx="1">
                  <c:v>34</c:v>
                </c:pt>
                <c:pt idx="2">
                  <c:v>43</c:v>
                </c:pt>
                <c:pt idx="3">
                  <c:v>53</c:v>
                </c:pt>
              </c:numCache>
            </c:numRef>
          </c:val>
          <c:extLst>
            <c:ext xmlns:c16="http://schemas.microsoft.com/office/drawing/2014/chart" uri="{C3380CC4-5D6E-409C-BE32-E72D297353CC}">
              <c16:uniqueId val="{00000000-5EEA-F14E-BA88-3505FCFFA52F}"/>
            </c:ext>
          </c:extLst>
        </c:ser>
        <c:ser>
          <c:idx val="1"/>
          <c:order val="1"/>
          <c:tx>
            <c:strRef>
              <c:f>Sheet1!$C$1</c:f>
              <c:strCache>
                <c:ptCount val="1"/>
                <c:pt idx="0">
                  <c:v>Post-SECURE</c:v>
                </c:pt>
              </c:strCache>
            </c:strRef>
          </c:tx>
          <c:spPr>
            <a:solidFill>
              <a:schemeClr val="accent2"/>
            </a:solidFill>
            <a:ln>
              <a:noFill/>
            </a:ln>
            <a:effectLst/>
          </c:spPr>
          <c:invertIfNegative val="0"/>
          <c:cat>
            <c:strRef>
              <c:f>Sheet1!$A$2:$A$5</c:f>
              <c:strCache>
                <c:ptCount val="4"/>
                <c:pt idx="0">
                  <c:v>60 year-old</c:v>
                </c:pt>
                <c:pt idx="1">
                  <c:v>50 year-old</c:v>
                </c:pt>
                <c:pt idx="2">
                  <c:v>40 year-old</c:v>
                </c:pt>
                <c:pt idx="3">
                  <c:v>30 year-old</c:v>
                </c:pt>
              </c:strCache>
            </c:strRef>
          </c:cat>
          <c:val>
            <c:numRef>
              <c:f>Sheet1!$C$2:$C$5</c:f>
              <c:numCache>
                <c:formatCode>General</c:formatCode>
                <c:ptCount val="4"/>
                <c:pt idx="0">
                  <c:v>10</c:v>
                </c:pt>
                <c:pt idx="1">
                  <c:v>10</c:v>
                </c:pt>
                <c:pt idx="2">
                  <c:v>10</c:v>
                </c:pt>
                <c:pt idx="3">
                  <c:v>10</c:v>
                </c:pt>
              </c:numCache>
            </c:numRef>
          </c:val>
          <c:extLst>
            <c:ext xmlns:c16="http://schemas.microsoft.com/office/drawing/2014/chart" uri="{C3380CC4-5D6E-409C-BE32-E72D297353CC}">
              <c16:uniqueId val="{00000001-5EEA-F14E-BA88-3505FCFFA52F}"/>
            </c:ext>
          </c:extLst>
        </c:ser>
        <c:dLbls>
          <c:showLegendKey val="0"/>
          <c:showVal val="0"/>
          <c:showCatName val="0"/>
          <c:showSerName val="0"/>
          <c:showPercent val="0"/>
          <c:showBubbleSize val="0"/>
        </c:dLbls>
        <c:gapWidth val="182"/>
        <c:axId val="457228111"/>
        <c:axId val="459198895"/>
      </c:barChart>
      <c:catAx>
        <c:axId val="45722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US"/>
          </a:p>
        </c:txPr>
        <c:crossAx val="459198895"/>
        <c:crosses val="autoZero"/>
        <c:auto val="1"/>
        <c:lblAlgn val="ctr"/>
        <c:lblOffset val="100"/>
        <c:noMultiLvlLbl val="0"/>
      </c:catAx>
      <c:valAx>
        <c:axId val="459198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5722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150" name="Group 30"/>
          <p:cNvGraphicFramePr>
            <a:graphicFrameLocks noGrp="1"/>
          </p:cNvGraphicFramePr>
          <p:nvPr>
            <p:custDataLst>
              <p:tags r:id="rId2"/>
            </p:custDataLst>
            <p:extLst>
              <p:ext uri="{D42A27DB-BD31-4B8C-83A1-F6EECF244321}">
                <p14:modId xmlns:p14="http://schemas.microsoft.com/office/powerpoint/2010/main" val="534768227"/>
              </p:ext>
            </p:extLst>
          </p:nvPr>
        </p:nvGraphicFramePr>
        <p:xfrm>
          <a:off x="2250421" y="8749254"/>
          <a:ext cx="4213282" cy="369262"/>
        </p:xfrm>
        <a:graphic>
          <a:graphicData uri="http://schemas.openxmlformats.org/drawingml/2006/table">
            <a:tbl>
              <a:tblPr/>
              <a:tblGrid>
                <a:gridCol w="4213282">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PPT308  330030  5/22</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46" name="Text Box 26"/>
          <p:cNvSpPr txBox="1">
            <a:spLocks noChangeArrowheads="1"/>
          </p:cNvSpPr>
          <p:nvPr>
            <p:custDataLst>
              <p:tags r:id="rId3"/>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Arial" panose="020B0604020202020204" pitchFamily="34" charset="0"/>
              </a:rPr>
              <a:t>PUTNAM </a:t>
            </a:r>
            <a:r>
              <a:rPr lang="en-US" sz="800" b="1" dirty="0">
                <a:latin typeface="+mj-lt"/>
              </a:rPr>
              <a:t>INVESTMENTS</a:t>
            </a:r>
          </a:p>
        </p:txBody>
      </p:sp>
      <p:sp>
        <p:nvSpPr>
          <p:cNvPr id="41990" name="Rectangle 27"/>
          <p:cNvSpPr>
            <a:spLocks noChangeArrowheads="1"/>
          </p:cNvSpPr>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1A797CE9-049D-415B-B10C-828B86054992}"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37534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 Id="rId4" Type="http://schemas.openxmlformats.org/officeDocument/2006/relationships/tags" Target="../tags/tag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4"/>
          <p:cNvSpPr>
            <a:spLocks noGrp="1" noRot="1" noChangeAspect="1" noChangeArrowheads="1" noTextEdit="1"/>
          </p:cNvSpPr>
          <p:nvPr>
            <p:ph type="sldImg" idx="2"/>
          </p:nvPr>
        </p:nvSpPr>
        <p:spPr bwMode="auto">
          <a:xfrm>
            <a:off x="1498600" y="468313"/>
            <a:ext cx="4019550" cy="31067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545116" y="3983036"/>
            <a:ext cx="5920175" cy="437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93518" tIns="46761" rIns="93518" bIns="467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84" name="Text Box 16"/>
          <p:cNvSpPr txBox="1">
            <a:spLocks noChangeArrowheads="1"/>
          </p:cNvSpPr>
          <p:nvPr>
            <p:custDataLst>
              <p:tags r:id="rId2"/>
            </p:custDataLst>
          </p:nvPr>
        </p:nvSpPr>
        <p:spPr bwMode="auto">
          <a:xfrm>
            <a:off x="443697" y="8699708"/>
            <a:ext cx="1390068" cy="21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3518" tIns="46761" rIns="93518" bIns="46761">
            <a:spAutoFit/>
          </a:bodyPr>
          <a:lstStyle>
            <a:lvl1pPr defTabSz="955675" eaLnBrk="0" hangingPunct="0">
              <a:defRPr sz="2000">
                <a:solidFill>
                  <a:schemeClr val="tx1"/>
                </a:solidFill>
                <a:latin typeface="Gotham C2 Text" charset="0"/>
                <a:ea typeface="ＭＳ Ｐゴシック" charset="0"/>
                <a:cs typeface="ＭＳ Ｐゴシック" charset="0"/>
              </a:defRPr>
            </a:lvl1pPr>
            <a:lvl2pPr marL="719138" indent="-276225" defTabSz="955675" eaLnBrk="0" hangingPunct="0">
              <a:defRPr sz="2000">
                <a:solidFill>
                  <a:schemeClr val="tx1"/>
                </a:solidFill>
                <a:latin typeface="Gotham C2 Text" charset="0"/>
                <a:ea typeface="ＭＳ Ｐゴシック" charset="0"/>
              </a:defRPr>
            </a:lvl2pPr>
            <a:lvl3pPr marL="1106488" indent="-220663" defTabSz="955675" eaLnBrk="0" hangingPunct="0">
              <a:defRPr sz="2000">
                <a:solidFill>
                  <a:schemeClr val="tx1"/>
                </a:solidFill>
                <a:latin typeface="Gotham C2 Text" charset="0"/>
                <a:ea typeface="ＭＳ Ｐゴシック" charset="0"/>
              </a:defRPr>
            </a:lvl3pPr>
            <a:lvl4pPr marL="1549400" indent="-220663" defTabSz="955675" eaLnBrk="0" hangingPunct="0">
              <a:defRPr sz="2000">
                <a:solidFill>
                  <a:schemeClr val="tx1"/>
                </a:solidFill>
                <a:latin typeface="Gotham C2 Text" charset="0"/>
                <a:ea typeface="ＭＳ Ｐゴシック" charset="0"/>
              </a:defRPr>
            </a:lvl4pPr>
            <a:lvl5pPr marL="1992313" indent="-220663" defTabSz="955675" eaLnBrk="0" hangingPunct="0">
              <a:defRPr sz="2000">
                <a:solidFill>
                  <a:schemeClr val="tx1"/>
                </a:solidFill>
                <a:latin typeface="Gotham C2 Text" charset="0"/>
                <a:ea typeface="ＭＳ Ｐゴシック" charset="0"/>
              </a:defRPr>
            </a:lvl5pPr>
            <a:lvl6pPr marL="2449513" indent="-220663" defTabSz="955675" eaLnBrk="0" fontAlgn="base" hangingPunct="0">
              <a:spcBef>
                <a:spcPct val="0"/>
              </a:spcBef>
              <a:spcAft>
                <a:spcPct val="0"/>
              </a:spcAft>
              <a:defRPr sz="2000">
                <a:solidFill>
                  <a:schemeClr val="tx1"/>
                </a:solidFill>
                <a:latin typeface="Gotham C2 Text" charset="0"/>
                <a:ea typeface="ＭＳ Ｐゴシック" charset="0"/>
              </a:defRPr>
            </a:lvl6pPr>
            <a:lvl7pPr marL="2906713" indent="-220663" defTabSz="955675" eaLnBrk="0" fontAlgn="base" hangingPunct="0">
              <a:spcBef>
                <a:spcPct val="0"/>
              </a:spcBef>
              <a:spcAft>
                <a:spcPct val="0"/>
              </a:spcAft>
              <a:defRPr sz="2000">
                <a:solidFill>
                  <a:schemeClr val="tx1"/>
                </a:solidFill>
                <a:latin typeface="Gotham C2 Text" charset="0"/>
                <a:ea typeface="ＭＳ Ｐゴシック" charset="0"/>
              </a:defRPr>
            </a:lvl7pPr>
            <a:lvl8pPr marL="3363913" indent="-220663" defTabSz="955675" eaLnBrk="0" fontAlgn="base" hangingPunct="0">
              <a:spcBef>
                <a:spcPct val="0"/>
              </a:spcBef>
              <a:spcAft>
                <a:spcPct val="0"/>
              </a:spcAft>
              <a:defRPr sz="2000">
                <a:solidFill>
                  <a:schemeClr val="tx1"/>
                </a:solidFill>
                <a:latin typeface="Gotham C2 Text" charset="0"/>
                <a:ea typeface="ＭＳ Ｐゴシック" charset="0"/>
              </a:defRPr>
            </a:lvl8pPr>
            <a:lvl9pPr marL="3821113" indent="-220663" defTabSz="955675" eaLnBrk="0" fontAlgn="base" hangingPunct="0">
              <a:spcBef>
                <a:spcPct val="0"/>
              </a:spcBef>
              <a:spcAft>
                <a:spcPct val="0"/>
              </a:spcAft>
              <a:defRPr sz="2000">
                <a:solidFill>
                  <a:schemeClr val="tx1"/>
                </a:solidFill>
                <a:latin typeface="Gotham C2 Text" charset="0"/>
                <a:ea typeface="ＭＳ Ｐゴシック" charset="0"/>
              </a:defRPr>
            </a:lvl9pPr>
          </a:lstStyle>
          <a:p>
            <a:pPr algn="l" eaLnBrk="1" hangingPunct="1">
              <a:defRPr/>
            </a:pPr>
            <a:r>
              <a:rPr lang="en-US" sz="800" b="1" dirty="0">
                <a:latin typeface="+mj-lt"/>
              </a:rPr>
              <a:t>PUTNAM INVESTMENTS</a:t>
            </a:r>
          </a:p>
        </p:txBody>
      </p:sp>
      <p:graphicFrame>
        <p:nvGraphicFramePr>
          <p:cNvPr id="7192" name="Group 24"/>
          <p:cNvGraphicFramePr>
            <a:graphicFrameLocks noGrp="1"/>
          </p:cNvGraphicFramePr>
          <p:nvPr>
            <p:custDataLst>
              <p:tags r:id="rId3"/>
            </p:custDataLst>
            <p:extLst>
              <p:ext uri="{D42A27DB-BD31-4B8C-83A1-F6EECF244321}">
                <p14:modId xmlns:p14="http://schemas.microsoft.com/office/powerpoint/2010/main" val="1885257820"/>
              </p:ext>
            </p:extLst>
          </p:nvPr>
        </p:nvGraphicFramePr>
        <p:xfrm>
          <a:off x="2489829" y="8749254"/>
          <a:ext cx="3973875" cy="369262"/>
        </p:xfrm>
        <a:graphic>
          <a:graphicData uri="http://schemas.openxmlformats.org/drawingml/2006/table">
            <a:tbl>
              <a:tblPr/>
              <a:tblGrid>
                <a:gridCol w="3973875">
                  <a:extLst>
                    <a:ext uri="{9D8B030D-6E8A-4147-A177-3AD203B41FA5}">
                      <a16:colId xmlns:a16="http://schemas.microsoft.com/office/drawing/2014/main" val="20000"/>
                    </a:ext>
                  </a:extLst>
                </a:gridCol>
              </a:tblGrid>
              <a:tr h="369262">
                <a:tc>
                  <a:txBody>
                    <a:bodyPr/>
                    <a:lstStyle/>
                    <a:p>
                      <a:pPr algn="r" defTabSz="1019175"/>
                      <a:r>
                        <a:rPr lang="en-US" sz="800" dirty="0">
                          <a:solidFill>
                            <a:srgbClr val="000000"/>
                          </a:solidFill>
                          <a:latin typeface="+mn-lt"/>
                          <a:cs typeface="Arial" panose="020B0604020202020204" pitchFamily="34" charset="0"/>
                        </a:rPr>
                        <a:t>For investment professional use only. Not for public distribution.</a:t>
                      </a:r>
                    </a:p>
                    <a:p>
                      <a:pPr algn="r" defTabSz="1019175"/>
                      <a:r>
                        <a:rPr lang="en-US" sz="800" dirty="0">
                          <a:solidFill>
                            <a:srgbClr val="000000"/>
                          </a:solidFill>
                          <a:latin typeface="+mn-lt"/>
                          <a:cs typeface="Arial" panose="020B0604020202020204" pitchFamily="34" charset="0"/>
                        </a:rPr>
                        <a:t>PPT308  330030  5/22</a:t>
                      </a:r>
                    </a:p>
                  </a:txBody>
                  <a:tcPr marL="74301" marR="74301" marT="0" marB="0" anchor="ctr" horzOverflow="overflow">
                    <a:lnL>
                      <a:noFill/>
                    </a:lnL>
                    <a:lnR w="12700" cap="flat" cmpd="sng" algn="ctr">
                      <a:solidFill>
                        <a:srgbClr val="1A7FBA"/>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3560" name="Rectangle 30"/>
          <p:cNvSpPr>
            <a:spLocks noChangeArrowheads="1"/>
          </p:cNvSpPr>
          <p:nvPr>
            <p:custDataLst>
              <p:tags r:id="rId4"/>
            </p:custDataLst>
          </p:nvPr>
        </p:nvSpPr>
        <p:spPr bwMode="auto">
          <a:xfrm>
            <a:off x="6446273" y="8768435"/>
            <a:ext cx="310587" cy="21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91351" tIns="45678" rIns="91351" bIns="45678">
            <a:spAutoFit/>
          </a:bodyPr>
          <a:lstStyle/>
          <a:p>
            <a:pPr algn="l" defTabSz="923698">
              <a:buClr>
                <a:schemeClr val="tx2"/>
              </a:buClr>
            </a:pPr>
            <a:fld id="{B25AA5A6-AEB3-4D94-8E34-E1A3F4EB3ADA}" type="slidenum">
              <a:rPr lang="en-US" sz="800">
                <a:latin typeface="+mn-lt"/>
              </a:rPr>
              <a:pPr algn="l" defTabSz="923698">
                <a:buClr>
                  <a:schemeClr val="tx2"/>
                </a:buClr>
              </a:pPr>
              <a:t>‹#›</a:t>
            </a:fld>
            <a:endParaRPr lang="en-US" sz="800" dirty="0">
              <a:latin typeface="+mn-lt"/>
            </a:endParaRPr>
          </a:p>
        </p:txBody>
      </p:sp>
    </p:spTree>
    <p:extLst>
      <p:ext uri="{BB962C8B-B14F-4D97-AF65-F5344CB8AC3E}">
        <p14:creationId xmlns:p14="http://schemas.microsoft.com/office/powerpoint/2010/main" val="2977285979"/>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0"/>
      </a:spcBef>
      <a:spcAft>
        <a:spcPct val="0"/>
      </a:spcAft>
      <a:defRPr sz="1000" kern="1200">
        <a:solidFill>
          <a:schemeClr val="tx1"/>
        </a:solidFill>
        <a:latin typeface="Arial" panose="020B0604020202020204" pitchFamily="34" charset="0"/>
        <a:ea typeface="ＭＳ Ｐゴシック" charset="-128"/>
        <a:cs typeface="MS PGothic" charset="0"/>
      </a:defRPr>
    </a:lvl1pPr>
    <a:lvl2pPr marL="225425" indent="-111125" algn="l" rtl="0" eaLnBrk="0" fontAlgn="base" hangingPunct="0">
      <a:lnSpc>
        <a:spcPct val="110000"/>
      </a:lnSpc>
      <a:spcBef>
        <a:spcPct val="0"/>
      </a:spcBef>
      <a:spcAft>
        <a:spcPct val="0"/>
      </a:spcAft>
      <a:buClr>
        <a:srgbClr val="1A7FBA"/>
      </a:buClr>
      <a:buChar char="•"/>
      <a:defRPr sz="1000" kern="1200">
        <a:solidFill>
          <a:schemeClr val="tx1"/>
        </a:solidFill>
        <a:latin typeface="Arial" panose="020B0604020202020204" pitchFamily="34" charset="0"/>
        <a:ea typeface="ＭＳ Ｐゴシック" charset="-128"/>
        <a:cs typeface="MS PGothic" charset="0"/>
      </a:defRPr>
    </a:lvl2pPr>
    <a:lvl3pPr marL="450850" indent="-111125" algn="l" rtl="0" eaLnBrk="0" fontAlgn="base" hangingPunct="0">
      <a:lnSpc>
        <a:spcPct val="110000"/>
      </a:lnSpc>
      <a:spcBef>
        <a:spcPct val="0"/>
      </a:spcBef>
      <a:spcAft>
        <a:spcPct val="0"/>
      </a:spcAft>
      <a:buClr>
        <a:srgbClr val="1A7FBA"/>
      </a:buClr>
      <a:buFont typeface="Gotham C2 Text" pitchFamily="50" charset="0"/>
      <a:buChar char="–"/>
      <a:defRPr sz="900" kern="1200">
        <a:solidFill>
          <a:schemeClr val="tx1"/>
        </a:solidFill>
        <a:latin typeface="Arial" panose="020B0604020202020204" pitchFamily="34" charset="0"/>
        <a:ea typeface="ＭＳ Ｐゴシック" charset="-128"/>
        <a:cs typeface="MS PGothic" charset="0"/>
      </a:defRPr>
    </a:lvl3pPr>
    <a:lvl4pPr marL="685800" indent="-120650"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4pPr>
    <a:lvl5pPr marL="914400" indent="-111125" algn="l" rtl="0" eaLnBrk="0" fontAlgn="base" hangingPunct="0">
      <a:lnSpc>
        <a:spcPct val="110000"/>
      </a:lnSpc>
      <a:spcBef>
        <a:spcPct val="0"/>
      </a:spcBef>
      <a:spcAft>
        <a:spcPct val="0"/>
      </a:spcAft>
      <a:buClr>
        <a:srgbClr val="1A7FBA"/>
      </a:buClr>
      <a:buChar char="•"/>
      <a:defRPr sz="800" kern="1200">
        <a:solidFill>
          <a:schemeClr val="tx1"/>
        </a:solidFill>
        <a:latin typeface="Arial" panose="020B0604020202020204" pitchFamily="34" charset="0"/>
        <a:ea typeface="ＭＳ Ｐゴシック"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info.gov/content/pkg/FR-2022-02-24/pdf/2022-025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r>
              <a:rPr lang="en-US" altLang="en-US" dirty="0"/>
              <a:t>Welcome and thanks for joining us today. After passage of the SECURE Act in late 2019, the rules governing how heirs distribute funds from retirement accounts got more complex. Today we will examine those rule in detail, including subsequent proposed regulations, and offer strategies to efficiently drawdown or distribute retirement funds to the next generation. </a:t>
            </a:r>
          </a:p>
          <a:p>
            <a:endParaRPr lang="en-US" altLang="en-US" dirty="0"/>
          </a:p>
        </p:txBody>
      </p:sp>
      <p:sp>
        <p:nvSpPr>
          <p:cNvPr id="4" name="Slide Image Placeholder 3">
            <a:extLst>
              <a:ext uri="{FF2B5EF4-FFF2-40B4-BE49-F238E27FC236}">
                <a16:creationId xmlns:a16="http://schemas.microsoft.com/office/drawing/2014/main" id="{19617543-0434-4AB4-93A3-AD10C2919FFD}"/>
              </a:ext>
            </a:extLst>
          </p:cNvPr>
          <p:cNvSpPr>
            <a:spLocks noGrp="1" noRot="1" noChangeAspect="1"/>
          </p:cNvSpPr>
          <p:nvPr>
            <p:ph type="sldImg"/>
          </p:nvPr>
        </p:nvSpPr>
        <p:spPr/>
      </p:sp>
    </p:spTree>
    <p:extLst>
      <p:ext uri="{BB962C8B-B14F-4D97-AF65-F5344CB8AC3E}">
        <p14:creationId xmlns:p14="http://schemas.microsoft.com/office/powerpoint/2010/main" val="812574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750888"/>
            <a:ext cx="3994150" cy="3086100"/>
          </a:xfrm>
        </p:spPr>
      </p:sp>
      <p:sp>
        <p:nvSpPr>
          <p:cNvPr id="3" name="Notes Placeholder 2"/>
          <p:cNvSpPr>
            <a:spLocks noGrp="1"/>
          </p:cNvSpPr>
          <p:nvPr>
            <p:ph type="body" idx="1"/>
          </p:nvPr>
        </p:nvSpPr>
        <p:spPr/>
        <p:txBody>
          <a:bodyPr/>
          <a:lstStyle/>
          <a:p>
            <a:r>
              <a:rPr lang="en-US" dirty="0"/>
              <a:t>Here’s a chart highlighting distribution options or various beneficiary types. </a:t>
            </a:r>
          </a:p>
        </p:txBody>
      </p:sp>
    </p:spTree>
    <p:extLst>
      <p:ext uri="{BB962C8B-B14F-4D97-AF65-F5344CB8AC3E}">
        <p14:creationId xmlns:p14="http://schemas.microsoft.com/office/powerpoint/2010/main" val="305292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proposed Treasury regulations, here are some more specifics around EDBs. First, unlike other beneficiaries, spouses who elect to remain as beneficiary can calculate RMDs based on their remaining life expectancy but re-calculating each year which will generally result in a lower RMD amount. Also, spouses can elect to wait until the deceased owner would have turned age 72 to begin distributions. For other EDBs, annual distributions will still generally be based on their remaining life expectancy using the single life table, but the calculation won’t be recalculated each year. The ‘subtract one’ method applies. This means that the beneficiary uses the IRS single life table to determine their life expectancy factor. For each subsequent year, you subtract one from that figure and use that as the divisor to determine the RMD. Lastly, minor EDBs are eligible for life expectancy payments but only until they reach age 21, then the 10-year rule applies. </a:t>
            </a:r>
          </a:p>
        </p:txBody>
      </p:sp>
    </p:spTree>
    <p:extLst>
      <p:ext uri="{BB962C8B-B14F-4D97-AF65-F5344CB8AC3E}">
        <p14:creationId xmlns:p14="http://schemas.microsoft.com/office/powerpoint/2010/main" val="55444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503363" y="463550"/>
            <a:ext cx="3984625" cy="3078163"/>
          </a:xfrm>
          <a:ln/>
        </p:spPr>
      </p:sp>
      <p:sp>
        <p:nvSpPr>
          <p:cNvPr id="593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201" tIns="46600" rIns="93201" bIns="46600"/>
          <a:lstStyle/>
          <a:p>
            <a:pPr eaLnBrk="1" hangingPunct="1"/>
            <a:r>
              <a:rPr lang="en-US" altLang="en-US" dirty="0">
                <a:ea typeface="ＭＳ Ｐゴシック" pitchFamily="34" charset="-128"/>
              </a:rPr>
              <a:t>To better understand these distribution rules, let’s examine some hypothetical case examples. </a:t>
            </a:r>
          </a:p>
        </p:txBody>
      </p:sp>
    </p:spTree>
    <p:extLst>
      <p:ext uri="{BB962C8B-B14F-4D97-AF65-F5344CB8AC3E}">
        <p14:creationId xmlns:p14="http://schemas.microsoft.com/office/powerpoint/2010/main" val="3820065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first case example which highlights a scenario where the original account owner dies prior to the SECURE Act becoming effective after 2019. Thus, the beneficiary was able to stretch distributions based on her remaining life expectancy. However, when the first beneficiary dies after 2019, the SECURE Act 10-year rule applies to the successor beneficiary. </a:t>
            </a:r>
          </a:p>
        </p:txBody>
      </p:sp>
    </p:spTree>
    <p:extLst>
      <p:ext uri="{BB962C8B-B14F-4D97-AF65-F5344CB8AC3E}">
        <p14:creationId xmlns:p14="http://schemas.microsoft.com/office/powerpoint/2010/main" val="297204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scenario assumes an IRA owner who passes away after the SECURE Act became effective but before she reached her Required Beginning Date (RBD). </a:t>
            </a:r>
          </a:p>
        </p:txBody>
      </p:sp>
    </p:spTree>
    <p:extLst>
      <p:ext uri="{BB962C8B-B14F-4D97-AF65-F5344CB8AC3E}">
        <p14:creationId xmlns:p14="http://schemas.microsoft.com/office/powerpoint/2010/main" val="1289881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example highlights how distributions are treated when an account owner dies after reaching his Required Beginning Date (RBD). </a:t>
            </a:r>
          </a:p>
        </p:txBody>
      </p:sp>
    </p:spTree>
    <p:extLst>
      <p:ext uri="{BB962C8B-B14F-4D97-AF65-F5344CB8AC3E}">
        <p14:creationId xmlns:p14="http://schemas.microsoft.com/office/powerpoint/2010/main" val="404146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examines how distributions are treated when a spouse opts to remain as a beneficiary instead of rolling the inherited IRA into her own account. </a:t>
            </a:r>
          </a:p>
        </p:txBody>
      </p:sp>
    </p:spTree>
    <p:extLst>
      <p:ext uri="{BB962C8B-B14F-4D97-AF65-F5344CB8AC3E}">
        <p14:creationId xmlns:p14="http://schemas.microsoft.com/office/powerpoint/2010/main" val="121304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this example shows how an inherited Roth is treated under the SECURE Act 10-year rule. </a:t>
            </a:r>
          </a:p>
        </p:txBody>
      </p:sp>
    </p:spTree>
    <p:extLst>
      <p:ext uri="{BB962C8B-B14F-4D97-AF65-F5344CB8AC3E}">
        <p14:creationId xmlns:p14="http://schemas.microsoft.com/office/powerpoint/2010/main" val="29774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503363" y="463550"/>
            <a:ext cx="3984625" cy="3078163"/>
          </a:xfrm>
          <a:ln/>
        </p:spPr>
      </p:sp>
      <p:sp>
        <p:nvSpPr>
          <p:cNvPr id="593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201" tIns="46600" rIns="93201" bIns="46600"/>
          <a:lstStyle/>
          <a:p>
            <a:pPr eaLnBrk="1" hangingPunct="1"/>
            <a:r>
              <a:rPr lang="en-US" altLang="en-US" dirty="0">
                <a:ea typeface="ＭＳ Ｐゴシック" pitchFamily="34" charset="-128"/>
              </a:rPr>
              <a:t>Let’s explore how the SECURE Act and proposed regulations may impact situations where a trust is named as the beneficiary of a retirement account. </a:t>
            </a:r>
          </a:p>
        </p:txBody>
      </p:sp>
    </p:spTree>
    <p:extLst>
      <p:ext uri="{BB962C8B-B14F-4D97-AF65-F5344CB8AC3E}">
        <p14:creationId xmlns:p14="http://schemas.microsoft.com/office/powerpoint/2010/main" val="2279375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 whether to name a trust as beneficiary of a retirement account, one of the the first steps is to determine if the trust qualifies as a ”see through” trust. This is a critical variable since a trust that doesn’t qualify will generally be regarded as a non-designated beneficiary potentially subject to the five-year rule. For a trust to be considered a designated — or eligible designated beneficiary, the trust must meet these four requirements. </a:t>
            </a:r>
          </a:p>
          <a:p>
            <a:endParaRPr lang="en-US" dirty="0"/>
          </a:p>
          <a:p>
            <a:r>
              <a:rPr lang="en-US" dirty="0"/>
              <a:t>To qualify as a see-through (or sometimes called a look-through) trust: (1) the trust is valid under state law, (2) the trust is irrevocable, or the trust contains language to the effect it becomes irrevocable upon the death of the employee or IRA owner, (3) the beneficiaries of the trust who are beneficiaries with respect to the trust's interest in the employee's or IRA owner's benefit are identifiable, and (4) the required trust documentation has been provided by the trustee of the trust to the IRA custodian no later than October 31 of the year following the year of the IRA owner's death.</a:t>
            </a:r>
          </a:p>
        </p:txBody>
      </p:sp>
    </p:spTree>
    <p:extLst>
      <p:ext uri="{BB962C8B-B14F-4D97-AF65-F5344CB8AC3E}">
        <p14:creationId xmlns:p14="http://schemas.microsoft.com/office/powerpoint/2010/main" val="13310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r>
              <a:rPr lang="en-GB" altLang="en-US" dirty="0"/>
              <a:t>Here are our topics for discussion today. We’ll start with a quick review of required minimum distributions and the SECURE Act. Then we will cover recent regulations proposed by the Treasury Department. Using some case examples highlight how distributions should be handled after the death of the retirement account owner. </a:t>
            </a:r>
          </a:p>
          <a:p>
            <a:endParaRPr lang="en-GB" altLang="en-US" dirty="0"/>
          </a:p>
          <a:p>
            <a:endParaRPr lang="en-GB" altLang="en-US" dirty="0"/>
          </a:p>
        </p:txBody>
      </p:sp>
      <p:sp>
        <p:nvSpPr>
          <p:cNvPr id="3" name="Slide Image Placeholder 2">
            <a:extLst>
              <a:ext uri="{FF2B5EF4-FFF2-40B4-BE49-F238E27FC236}">
                <a16:creationId xmlns:a16="http://schemas.microsoft.com/office/drawing/2014/main" id="{E4F87AF0-0CC5-4148-A2A7-0E8A30B59A5A}"/>
              </a:ext>
            </a:extLst>
          </p:cNvPr>
          <p:cNvSpPr>
            <a:spLocks noGrp="1" noRot="1" noChangeAspect="1"/>
          </p:cNvSpPr>
          <p:nvPr>
            <p:ph type="sldImg"/>
          </p:nvPr>
        </p:nvSpPr>
        <p:spPr/>
      </p:sp>
    </p:spTree>
    <p:extLst>
      <p:ext uri="{BB962C8B-B14F-4D97-AF65-F5344CB8AC3E}">
        <p14:creationId xmlns:p14="http://schemas.microsoft.com/office/powerpoint/2010/main" val="1098185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sz="1000" kern="1200" dirty="0">
                <a:solidFill>
                  <a:schemeClr val="tx1"/>
                </a:solidFill>
                <a:effectLst/>
                <a:latin typeface="Arial" panose="020B0604020202020204" pitchFamily="34" charset="0"/>
                <a:ea typeface="ＭＳ Ｐゴシック" charset="-128"/>
                <a:cs typeface="MS PGothic" charset="0"/>
              </a:rPr>
              <a:t>Account owners who wish to control distributions to heirs following their death may opt to assign a trust as the beneficiary of an IRA. This can occur for a variety of reasons such as where the beneficiary has a special needs disability or where there are spendthrift concerns. These trusts fall into two categories — conduit and accumulation trusts. Conduit trusts generally require that the annual, required distribution is paid out to the trust beneficiary. Accumulation trusts allow flexibility to retain a portion of the required distribution within the trust. Both types of trusts are impacted by the SECURE Act.</a:t>
            </a:r>
          </a:p>
          <a:p>
            <a:pPr>
              <a:spcAft>
                <a:spcPts val="0"/>
              </a:spcAft>
            </a:pPr>
            <a:r>
              <a:rPr lang="en-US" sz="1000" b="1" kern="1200" dirty="0">
                <a:solidFill>
                  <a:schemeClr val="tx1"/>
                </a:solidFill>
                <a:effectLst/>
                <a:latin typeface="Arial" panose="020B0604020202020204" pitchFamily="34" charset="0"/>
                <a:ea typeface="ＭＳ Ｐゴシック" charset="-128"/>
                <a:cs typeface="MS PGothic" charset="0"/>
              </a:rPr>
              <a:t>Conduit trusts</a:t>
            </a:r>
          </a:p>
          <a:p>
            <a:pPr>
              <a:spcAft>
                <a:spcPts val="600"/>
              </a:spcAft>
            </a:pPr>
            <a:r>
              <a:rPr lang="en-US" sz="1000" kern="1200" dirty="0">
                <a:solidFill>
                  <a:schemeClr val="tx1"/>
                </a:solidFill>
                <a:effectLst/>
                <a:latin typeface="Arial" panose="020B0604020202020204" pitchFamily="34" charset="0"/>
                <a:ea typeface="ＭＳ Ｐゴシック" charset="-128"/>
                <a:cs typeface="MS PGothic" charset="0"/>
              </a:rPr>
              <a:t>Unless an exception applies, these are subject to the new 10-year rule that will directly contradict the planning that was done in the first place. These trusts are often created to benefit younger heirs and limit the amount of payments provided to them. Maybe the younger heir is apt to spend the funds too quickly or there could be other variables involved (credit risk, substance abuse, etc.) The new 10-year rule makes that type of planning obsolete. However, if the beneficiary of the trust meets one of the exceptions — is an Eligible Designated Beneficiary (EDB) such as a spouse or disabled individual — then the conduit trust will generally be able to stretch required IRA distributions based on the beneficiary’s remaining life expectancy. </a:t>
            </a:r>
            <a:endParaRPr lang="en-US" sz="1000" b="1" kern="1200" dirty="0">
              <a:solidFill>
                <a:schemeClr val="tx1"/>
              </a:solidFill>
              <a:effectLst/>
              <a:latin typeface="Arial" panose="020B0604020202020204" pitchFamily="34" charset="0"/>
              <a:ea typeface="ＭＳ Ｐゴシック" charset="-128"/>
              <a:cs typeface="MS PGothic" charset="0"/>
            </a:endParaRPr>
          </a:p>
          <a:p>
            <a:pPr>
              <a:spcAft>
                <a:spcPts val="0"/>
              </a:spcAft>
            </a:pPr>
            <a:r>
              <a:rPr lang="en-US" sz="1000" b="1" kern="1200" dirty="0">
                <a:solidFill>
                  <a:schemeClr val="tx1"/>
                </a:solidFill>
                <a:effectLst/>
                <a:latin typeface="Arial" panose="020B0604020202020204" pitchFamily="34" charset="0"/>
                <a:ea typeface="ＭＳ Ｐゴシック" charset="-128"/>
                <a:cs typeface="MS PGothic" charset="0"/>
              </a:rPr>
              <a:t>Accumulation trusts</a:t>
            </a:r>
          </a:p>
          <a:p>
            <a:pPr>
              <a:spcAft>
                <a:spcPts val="600"/>
              </a:spcAft>
            </a:pPr>
            <a:r>
              <a:rPr lang="en-US" sz="1000" kern="1200" dirty="0">
                <a:solidFill>
                  <a:schemeClr val="tx1"/>
                </a:solidFill>
                <a:effectLst/>
                <a:latin typeface="Arial" panose="020B0604020202020204" pitchFamily="34" charset="0"/>
                <a:ea typeface="ＭＳ Ｐゴシック" charset="-128"/>
                <a:cs typeface="MS PGothic" charset="0"/>
              </a:rPr>
              <a:t>These trusts allow the trustee discretion to retain distributions within the trust. For example, suppose the RMD is $40,000 this year. The trustee may have flexibility to distribute half of that to the beneficiary and retain half within the trust. The beneficiary (assuming pretax IRA funds) would report $20,000 on his/her income tax return, and the trust would report $20,000 of income on the trust tax return. This trust will maintain control over when the beneficiary actually receives payments. However, any retained income is taxed at unfavorable trust tax rates. Depending on the structure of the trust, an accumulation trust as beneficiary of an IRA may or may not qualify life expectancy distributions if one or more of the trust beneficiaries is an Eligible Designated Beneficiary (EDB). </a:t>
            </a:r>
            <a:endParaRPr lang="en-US" dirty="0"/>
          </a:p>
        </p:txBody>
      </p:sp>
    </p:spTree>
    <p:extLst>
      <p:ext uri="{BB962C8B-B14F-4D97-AF65-F5344CB8AC3E}">
        <p14:creationId xmlns:p14="http://schemas.microsoft.com/office/powerpoint/2010/main" val="782993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some additional detail on how the proposed regulations clarify certain instances where multiple beneficiaries apply. In general, the proposed regulations provide favorable guidance to allow more flexibility in designing trust beneficiary structures without jeopardizing the ability for life expectancy distributions if one or more of the trust beneficiaries are considered EDBs. </a:t>
            </a:r>
          </a:p>
        </p:txBody>
      </p:sp>
    </p:spTree>
    <p:extLst>
      <p:ext uri="{BB962C8B-B14F-4D97-AF65-F5344CB8AC3E}">
        <p14:creationId xmlns:p14="http://schemas.microsoft.com/office/powerpoint/2010/main" val="127554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503363" y="463550"/>
            <a:ext cx="3984625" cy="3078163"/>
          </a:xfrm>
          <a:ln/>
        </p:spPr>
      </p:sp>
      <p:sp>
        <p:nvSpPr>
          <p:cNvPr id="593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201" tIns="46600" rIns="93201" bIns="46600"/>
          <a:lstStyle/>
          <a:p>
            <a:pPr eaLnBrk="1" hangingPunct="1"/>
            <a:r>
              <a:rPr lang="en-US" altLang="en-US" dirty="0">
                <a:ea typeface="ＭＳ Ｐゴシック" pitchFamily="34" charset="-128"/>
              </a:rPr>
              <a:t>Let’s examine some planning considerations for clients in light of the new 10-year rule that applies to most non-spouse beneficiaries. </a:t>
            </a:r>
          </a:p>
        </p:txBody>
      </p:sp>
    </p:spTree>
    <p:extLst>
      <p:ext uri="{BB962C8B-B14F-4D97-AF65-F5344CB8AC3E}">
        <p14:creationId xmlns:p14="http://schemas.microsoft.com/office/powerpoint/2010/main" val="1532574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key planning strategies now that most heirs can no longer base required distributions on their remaining life expectancy. First, withdrawing over a shorter time frame can accelerate taxable income to heirs resulting in “bracket creep” and a higher tax bill. Also, certain trusts are used to ensure heirs do not withdraw too much from an inherited account. The repeal of the stretch provision can have a serious impact on this type of planning. </a:t>
            </a:r>
          </a:p>
        </p:txBody>
      </p:sp>
    </p:spTree>
    <p:extLst>
      <p:ext uri="{BB962C8B-B14F-4D97-AF65-F5344CB8AC3E}">
        <p14:creationId xmlns:p14="http://schemas.microsoft.com/office/powerpoint/2010/main" val="233777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type="body" idx="1"/>
          </p:nvPr>
        </p:nvSpPr>
        <p:spPr/>
        <p:txBody>
          <a:bodyPr/>
          <a:lstStyle/>
          <a:p>
            <a:r>
              <a:rPr lang="en-US" dirty="0"/>
              <a:t>Here’s a chart that compares the length of time (non-EDB) beneficiaries can take to drawdown inherited IRAs before and after the SECURE Act. </a:t>
            </a:r>
          </a:p>
          <a:p>
            <a:endParaRPr lang="en-US" altLang="en-US" dirty="0"/>
          </a:p>
          <a:p>
            <a:r>
              <a:rPr lang="en-US" altLang="en-US" dirty="0"/>
              <a:t>This chart highlights the impact of the 10-year rule that the SECURE Act introduced beginning in 2020. For example, under the “old” rules a 40-year-old inheriting an IRA could draw that account down (or subsequent beneficiaries) over a 44-year time horizon. Now, that account has to be liquidated in just 10 years (assuming the beneficiary is NOT an eligible designated beneficiary). </a:t>
            </a:r>
          </a:p>
          <a:p>
            <a:endParaRPr lang="en-US" dirty="0"/>
          </a:p>
        </p:txBody>
      </p:sp>
      <p:sp>
        <p:nvSpPr>
          <p:cNvPr id="3" name="Slide Image Placeholder 2">
            <a:extLst>
              <a:ext uri="{FF2B5EF4-FFF2-40B4-BE49-F238E27FC236}">
                <a16:creationId xmlns:a16="http://schemas.microsoft.com/office/drawing/2014/main" id="{497BC9D3-3988-49B1-ABF4-EBA42B78D334}"/>
              </a:ext>
            </a:extLst>
          </p:cNvPr>
          <p:cNvSpPr>
            <a:spLocks noGrp="1" noRot="1" noChangeAspect="1"/>
          </p:cNvSpPr>
          <p:nvPr>
            <p:ph type="sldImg"/>
          </p:nvPr>
        </p:nvSpPr>
        <p:spPr/>
      </p:sp>
    </p:spTree>
    <p:extLst>
      <p:ext uri="{BB962C8B-B14F-4D97-AF65-F5344CB8AC3E}">
        <p14:creationId xmlns:p14="http://schemas.microsoft.com/office/powerpoint/2010/main" val="2961257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This is a summary of planning consideration for both account owners and their heirs. We will explore each in more detail. </a:t>
            </a:r>
            <a:endParaRPr lang="en-US" sz="1000" kern="1200" dirty="0">
              <a:solidFill>
                <a:schemeClr val="tx1"/>
              </a:solidFill>
              <a:effectLst/>
              <a:latin typeface="Arial" panose="020B0604020202020204" pitchFamily="34" charset="0"/>
              <a:ea typeface="ＭＳ Ｐゴシック" charset="-128"/>
              <a:cs typeface="MS PGothic" charset="0"/>
            </a:endParaRPr>
          </a:p>
          <a:p>
            <a:r>
              <a:rPr lang="en-US" sz="1000" kern="1200" dirty="0">
                <a:solidFill>
                  <a:schemeClr val="tx1"/>
                </a:solidFill>
                <a:effectLst/>
                <a:latin typeface="Arial" panose="020B0604020202020204" pitchFamily="34" charset="0"/>
                <a:ea typeface="ＭＳ Ｐゴシック" charset="-128"/>
                <a:cs typeface="MS PGothic" charset="0"/>
              </a:rPr>
              <a:t>Let’s turn our attention to planning considerations with respect to the new 10-year rule. Here’s a summary of ideas for both retirement account owners while they’re still living, and beneficiaries. We’ll explore each in more detail. </a:t>
            </a:r>
            <a:endParaRPr lang="en-US" dirty="0"/>
          </a:p>
        </p:txBody>
      </p:sp>
    </p:spTree>
    <p:extLst>
      <p:ext uri="{BB962C8B-B14F-4D97-AF65-F5344CB8AC3E}">
        <p14:creationId xmlns:p14="http://schemas.microsoft.com/office/powerpoint/2010/main" val="299884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3CABCC4-2455-4FF0-9112-B47BBA1EE4A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0B74368-EAF3-41A8-B913-7F0DC07DF885}"/>
              </a:ext>
            </a:extLst>
          </p:cNvPr>
          <p:cNvSpPr>
            <a:spLocks noGrp="1"/>
          </p:cNvSpPr>
          <p:nvPr>
            <p:ph type="body" idx="1"/>
          </p:nvPr>
        </p:nvSpPr>
        <p:spPr/>
        <p:txBody>
          <a:bodyPr/>
          <a:lstStyle/>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ea typeface="ＭＳ Ｐゴシック" charset="-128"/>
                <a:cs typeface="MS PGothic" charset="0"/>
              </a:rPr>
              <a:t>As part of a holistic estate-planning process, retirement account owners may wish to designate beneficiaries who may be in lower tax brackets and leave other assets (such as appreciated stock outside of retirement accounts, which benefit from stepped-up cost basis at death) to higher income heirs</a:t>
            </a:r>
          </a:p>
          <a:p>
            <a:pPr marL="171450" lvl="0" indent="-171450">
              <a:buFont typeface="Arial" panose="020B0604020202020204" pitchFamily="34" charset="0"/>
              <a:buChar char="•"/>
            </a:pPr>
            <a:endParaRPr lang="en-US" sz="1000" kern="1200" dirty="0">
              <a:solidFill>
                <a:schemeClr val="tx1"/>
              </a:solidFill>
              <a:effectLst/>
              <a:latin typeface="Arial" panose="020B0604020202020204" pitchFamily="34" charset="0"/>
              <a:ea typeface="ＭＳ Ｐゴシック" charset="-128"/>
              <a:cs typeface="MS PGothic" charset="0"/>
            </a:endParaRP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ea typeface="ＭＳ Ｐゴシック" charset="-128"/>
                <a:cs typeface="MS PGothic" charset="0"/>
              </a:rPr>
              <a:t>Pass the retirement account to more beneficiaries who will spread the inherited balance among more taxpayers. This may help control bracket creep for heirs by allocating taxable income across more tax returns. While two beneficiaries could spread the inherited retirement income across a maximum of 20 separate tax returns (2 x 10 years), leaving the account to five beneficiaries could spread that income across 50 tax returns (5 x 10 years).</a:t>
            </a:r>
          </a:p>
          <a:p>
            <a:pPr marL="171450" lvl="0" indent="-171450">
              <a:buFont typeface="Arial" panose="020B0604020202020204" pitchFamily="34" charset="0"/>
              <a:buChar char="•"/>
            </a:pPr>
            <a:endParaRPr lang="en-US" sz="1000" kern="1200" dirty="0">
              <a:solidFill>
                <a:schemeClr val="tx1"/>
              </a:solidFill>
              <a:effectLst/>
              <a:latin typeface="Arial" panose="020B0604020202020204" pitchFamily="34" charset="0"/>
              <a:ea typeface="ＭＳ Ｐゴシック" charset="-128"/>
              <a:cs typeface="MS PGothic" charset="0"/>
            </a:endParaRP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ea typeface="ＭＳ Ｐゴシック" charset="-128"/>
                <a:cs typeface="MS PGothic" charset="0"/>
              </a:rPr>
              <a:t>Leave account balances to spouses who are not subject to the 10-year rule.</a:t>
            </a:r>
          </a:p>
          <a:p>
            <a:pPr marL="171450" lvl="0" indent="-171450">
              <a:buFont typeface="Arial" panose="020B0604020202020204" pitchFamily="34" charset="0"/>
              <a:buChar char="•"/>
            </a:pPr>
            <a:endParaRPr lang="en-US" sz="1000" kern="1200" dirty="0">
              <a:solidFill>
                <a:schemeClr val="tx1"/>
              </a:solidFill>
              <a:effectLst/>
              <a:latin typeface="Arial" panose="020B0604020202020204" pitchFamily="34" charset="0"/>
              <a:ea typeface="ＭＳ Ｐゴシック" charset="-128"/>
              <a:cs typeface="MS PGothic" charset="0"/>
            </a:endParaRPr>
          </a:p>
          <a:p>
            <a:pPr marL="171450" lvl="0" indent="-171450">
              <a:buFont typeface="Arial" panose="020B0604020202020204" pitchFamily="34" charset="0"/>
              <a:buChar char="•"/>
            </a:pPr>
            <a:r>
              <a:rPr lang="en-US" sz="1000" kern="1200" dirty="0">
                <a:solidFill>
                  <a:schemeClr val="tx1"/>
                </a:solidFill>
                <a:effectLst/>
                <a:latin typeface="Arial" panose="020B0604020202020204" pitchFamily="34" charset="0"/>
                <a:ea typeface="ＭＳ Ｐゴシック" charset="-128"/>
                <a:cs typeface="MS PGothic" charset="0"/>
              </a:rPr>
              <a:t>Reconsider leaving a retirement account to much-younger beneficiaries (e.g., grandchildren) as the benefit is vastly devalued since the account has to be fully liquidated within 10 years. For reference, under the old rules, a 25-year-old grandchild had roughly 60</a:t>
            </a:r>
            <a:r>
              <a:rPr lang="en-US" sz="1000" i="1" kern="1200" dirty="0">
                <a:solidFill>
                  <a:schemeClr val="tx1"/>
                </a:solidFill>
                <a:effectLst/>
                <a:latin typeface="Arial" panose="020B0604020202020204" pitchFamily="34" charset="0"/>
                <a:ea typeface="ＭＳ Ｐゴシック" charset="-128"/>
                <a:cs typeface="MS PGothic" charset="0"/>
              </a:rPr>
              <a:t> years</a:t>
            </a:r>
            <a:r>
              <a:rPr lang="en-US" sz="1000" kern="1200" dirty="0">
                <a:solidFill>
                  <a:schemeClr val="tx1"/>
                </a:solidFill>
                <a:effectLst/>
                <a:latin typeface="Arial" panose="020B0604020202020204" pitchFamily="34" charset="0"/>
                <a:ea typeface="ＭＳ Ｐゴシック" charset="-128"/>
                <a:cs typeface="MS PGothic" charset="0"/>
              </a:rPr>
              <a:t> to withdraw the account. </a:t>
            </a:r>
          </a:p>
          <a:p>
            <a:pPr>
              <a:spcBef>
                <a:spcPts val="600"/>
              </a:spcBef>
            </a:pPr>
            <a:endParaRPr lang="en-US" dirty="0"/>
          </a:p>
        </p:txBody>
      </p:sp>
    </p:spTree>
    <p:extLst>
      <p:ext uri="{BB962C8B-B14F-4D97-AF65-F5344CB8AC3E}">
        <p14:creationId xmlns:p14="http://schemas.microsoft.com/office/powerpoint/2010/main" val="2616161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Arial" panose="020B0604020202020204" pitchFamily="34" charset="0"/>
                <a:ea typeface="ＭＳ Ｐゴシック" charset="-128"/>
                <a:cs typeface="MS PGothic" charset="0"/>
              </a:rPr>
              <a:t>The new law creates potential issues for both types of trusts, assuming an exception to the new 10-year rule doesn’t apply (e.g., the beneficiary has a disability or chronic illness). For conduit trusts, the requirement to distribute all of the IRA funds within ten years directly contradicts the objective of establishing the trust in the first place for many IRA owners. That is, being able to limit the amount of funds the beneficiary receives. In this case, the IRA owner should consult with an attorney on which options exist, if any, to modify the trust arrangement. In some instances, the conduit trust may be modified to an accumulation trust that can exert some control over payments from the trust to beneficiaries. </a:t>
            </a:r>
          </a:p>
          <a:p>
            <a:r>
              <a:rPr lang="en-US" sz="1000" kern="1200" dirty="0">
                <a:solidFill>
                  <a:schemeClr val="tx1"/>
                </a:solidFill>
                <a:effectLst/>
                <a:latin typeface="Arial" panose="020B0604020202020204" pitchFamily="34" charset="0"/>
                <a:ea typeface="ＭＳ Ｐゴシック" charset="-128"/>
                <a:cs typeface="MS PGothic" charset="0"/>
              </a:rPr>
              <a:t> </a:t>
            </a:r>
          </a:p>
          <a:p>
            <a:r>
              <a:rPr lang="en-US" sz="1000" kern="1200" dirty="0">
                <a:solidFill>
                  <a:schemeClr val="tx1"/>
                </a:solidFill>
                <a:effectLst/>
                <a:latin typeface="Arial" panose="020B0604020202020204" pitchFamily="34" charset="0"/>
                <a:ea typeface="ＭＳ Ｐゴシック" charset="-128"/>
                <a:cs typeface="MS PGothic" charset="0"/>
              </a:rPr>
              <a:t>While accumulation trusts offer the flexibility to control payments to trust beneficiaries and retain income inside of the trust, required distributions from the IRA must still occur within ten years of the death of the owner. This can mean acceleration of taxable income taxed to the trust, which is taxed at less favorable trust tax rates (e.g., the highest marginal tax rate on trusts applies on taxable income exceeding $12,950 for 2020). </a:t>
            </a:r>
          </a:p>
          <a:p>
            <a:endParaRPr lang="en-US" dirty="0"/>
          </a:p>
        </p:txBody>
      </p:sp>
    </p:spTree>
    <p:extLst>
      <p:ext uri="{BB962C8B-B14F-4D97-AF65-F5344CB8AC3E}">
        <p14:creationId xmlns:p14="http://schemas.microsoft.com/office/powerpoint/2010/main" val="2292267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While inherited Roth accounts are also subject to the new 10-year rule, qualified Roth distributions are tax free for owners and beneficiaries. Converting traditional retirement accounts to Roth while the account owner is living can avoid potential income tax issues to eventual heirs who no longer have the option of stretching required distributions over a longer time frame. Lastly, what type of strategies may be available to higher-income taxpayers who (1) can’t contribute to a Roth or (2) will subject Roth conversion income to the highest tax rates? </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Participants in 401(k) plans may want to inquire as to whether the plan allows voluntary, after-tax contributions in excess of the salary deferral limit. Once a triggering event applies, these balances can be directly transferred to a Roth IRA (see IRS Notice 2014-54)</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Taxpayers may wish to fund an after-tax, non-deductible IRA contribution and then subsequently convert the balance to a Roth IRA with little or no tax consequences. Anyone with earned income can fund a traditional IRA contribution regardless of income level. The question is whether you can deduct that contribution based on your income. There is no income restriction on converting pretax IRA dollars to a Roth IRA. Note that this strategy will not work optimally if the individual owns other, pretax IRAs (including SEP or SIMPLE) that are not being converted. This is due to the pro-rata rule, which holds that for every dollar of an IRA that is being converted to a Roth, it will consist of a pro-rata portion of pretax and after-tax assets based on all IRAs owned.</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Business owners with Net Operating Losses (NOLs) being carried forward may be able to convert pretax IRAs to a Roth with lesser tax consequences. The amount of an NOL can reduce ordinary income by up to 80% of total income during a tax year. </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endParaRPr lang="en-US" sz="1000" kern="1200" dirty="0">
              <a:solidFill>
                <a:schemeClr val="tx1"/>
              </a:solidFill>
              <a:effectLst/>
              <a:latin typeface="Arial" panose="020B0604020202020204" pitchFamily="34" charset="0"/>
              <a:ea typeface="ＭＳ Ｐゴシック" charset="-128"/>
              <a:cs typeface="MS PGothic" charset="0"/>
            </a:endParaRPr>
          </a:p>
          <a:p>
            <a:endParaRPr lang="en-US" dirty="0"/>
          </a:p>
        </p:txBody>
      </p:sp>
    </p:spTree>
    <p:extLst>
      <p:ext uri="{BB962C8B-B14F-4D97-AF65-F5344CB8AC3E}">
        <p14:creationId xmlns:p14="http://schemas.microsoft.com/office/powerpoint/2010/main" val="163153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A charitable remainder trust (CRT) may be an option to benefit from a tax deduction and provide income to non-spouse heirs over a longer time period than ten years. The account owner designates the CRT as the beneficiary. Upon death, the IRA is transferred tax free to the charitable trust, which can provide income for heirs based on lifetime payments or a twenty-year term, with the remainder interest retained by the charity. The payments can be fixed based on the value of the trust at the inception (a charitable remainder annuity trust, or CRAT), or may vary based on the value of the trust each year (a charitable remainder unitrust, or CRUT).</a:t>
            </a:r>
          </a:p>
          <a:p>
            <a:pPr marL="0" marR="0" lvl="0" indent="0" algn="l" defTabSz="914400" rtl="0" eaLnBrk="0" fontAlgn="base" latinLnBrk="0" hangingPunct="0">
              <a:lnSpc>
                <a:spcPct val="110000"/>
              </a:lnSpc>
              <a:spcBef>
                <a:spcPct val="0"/>
              </a:spcBef>
              <a:spcAft>
                <a:spcPct val="0"/>
              </a:spcAft>
              <a:buClrTx/>
              <a:buSzTx/>
              <a:buFontTx/>
              <a:buNone/>
              <a:tabLst/>
              <a:defRPr/>
            </a:pPr>
            <a:endParaRPr lang="en-US" sz="1000" kern="1200" dirty="0">
              <a:solidFill>
                <a:schemeClr val="tx1"/>
              </a:solidFill>
              <a:effectLst/>
              <a:latin typeface="Arial" panose="020B0604020202020204" pitchFamily="34" charset="0"/>
              <a:ea typeface="ＭＳ Ｐゴシック" charset="-128"/>
              <a:cs typeface="MS PGothic" charset="0"/>
            </a:endParaRPr>
          </a:p>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Distributions out of CRT to beneficiary follow an ordering rule for purposes of taxation:</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Ordinary income</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Capital gains, qualified dividends</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Municipal income</a:t>
            </a:r>
          </a:p>
          <a:p>
            <a:pPr marL="228600" marR="0" lvl="0" indent="-228600" algn="l" defTabSz="914400" rtl="0" eaLnBrk="0" fontAlgn="base" latinLnBrk="0" hangingPunct="0">
              <a:lnSpc>
                <a:spcPct val="110000"/>
              </a:lnSpc>
              <a:spcBef>
                <a:spcPct val="0"/>
              </a:spcBef>
              <a:spcAft>
                <a:spcPct val="0"/>
              </a:spcAft>
              <a:buClrTx/>
              <a:buSzTx/>
              <a:buFont typeface="+mj-lt"/>
              <a:buAutoNum type="arabicPeriod"/>
              <a:tabLst/>
              <a:defRPr/>
            </a:pPr>
            <a:r>
              <a:rPr lang="en-US" sz="1000" kern="1200" dirty="0">
                <a:solidFill>
                  <a:schemeClr val="tx1"/>
                </a:solidFill>
                <a:effectLst/>
                <a:latin typeface="Arial" panose="020B0604020202020204" pitchFamily="34" charset="0"/>
                <a:ea typeface="ＭＳ Ｐゴシック" charset="-128"/>
                <a:cs typeface="MS PGothic" charset="0"/>
              </a:rPr>
              <a:t>Return of principal</a:t>
            </a:r>
          </a:p>
          <a:p>
            <a:br>
              <a:rPr lang="en-US" sz="1000" kern="1200" dirty="0">
                <a:solidFill>
                  <a:schemeClr val="tx1"/>
                </a:solidFill>
                <a:effectLst/>
                <a:latin typeface="Arial" panose="020B0604020202020204" pitchFamily="34" charset="0"/>
                <a:ea typeface="ＭＳ Ｐゴシック" charset="-128"/>
                <a:cs typeface="MS PGothic" charset="0"/>
              </a:rPr>
            </a:br>
            <a:endParaRPr lang="en-US" sz="1000" kern="1200" dirty="0">
              <a:solidFill>
                <a:schemeClr val="tx1"/>
              </a:solidFill>
              <a:effectLst/>
              <a:latin typeface="Arial" panose="020B0604020202020204" pitchFamily="34" charset="0"/>
              <a:ea typeface="ＭＳ Ｐゴシック" charset="-128"/>
              <a:cs typeface="MS PGothic" charset="0"/>
            </a:endParaRPr>
          </a:p>
          <a:p>
            <a:endParaRPr lang="en-US" dirty="0"/>
          </a:p>
        </p:txBody>
      </p:sp>
    </p:spTree>
    <p:extLst>
      <p:ext uri="{BB962C8B-B14F-4D97-AF65-F5344CB8AC3E}">
        <p14:creationId xmlns:p14="http://schemas.microsoft.com/office/powerpoint/2010/main" val="137137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503363" y="463550"/>
            <a:ext cx="3984625" cy="3078163"/>
          </a:xfrm>
          <a:ln/>
        </p:spPr>
      </p:sp>
      <p:sp>
        <p:nvSpPr>
          <p:cNvPr id="593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201" tIns="46600" rIns="93201" bIns="46600"/>
          <a:lstStyle/>
          <a:p>
            <a:pPr eaLnBrk="1" hangingPunct="1"/>
            <a:r>
              <a:rPr lang="en-US" altLang="en-US" dirty="0">
                <a:ea typeface="ＭＳ Ｐゴシック" pitchFamily="34" charset="-128"/>
              </a:rPr>
              <a:t>Let’s review RMDs and the relatively new rules from the SECURE Act. </a:t>
            </a:r>
          </a:p>
        </p:txBody>
      </p:sp>
    </p:spTree>
    <p:extLst>
      <p:ext uri="{BB962C8B-B14F-4D97-AF65-F5344CB8AC3E}">
        <p14:creationId xmlns:p14="http://schemas.microsoft.com/office/powerpoint/2010/main" val="3836052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Since the tax-deferral benefit of retirement accounts for non-spouse heirs is lessened under the new law, this makes these accounts a less beneficial asset, on a relative basis, to leave to the next generation. For this reason, it may make sense for account owners (and spousal beneficiaries) to spend down a greater portion of funds while living and designate other assets to pass to heirs. One tax-effective strategy for spending down an IRA is the Qualified Charitable Distribution (QCD), which allows an account owner age 70½ or older to distribute up to $100,000 annually, tax free, to a qualified charity. </a:t>
            </a:r>
          </a:p>
          <a:p>
            <a:endParaRPr lang="en-US" dirty="0"/>
          </a:p>
        </p:txBody>
      </p:sp>
    </p:spTree>
    <p:extLst>
      <p:ext uri="{BB962C8B-B14F-4D97-AF65-F5344CB8AC3E}">
        <p14:creationId xmlns:p14="http://schemas.microsoft.com/office/powerpoint/2010/main" val="61561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Some retirement account owners may see benefit from funding life insurance with required distributions while living as a means to create a legacy for the next generation. If the life insurance is properly structured within an irrevocable, life insurance trust (ILIT), it can pass assets to heirs free of income and estate taxes at death. </a:t>
            </a:r>
          </a:p>
          <a:p>
            <a:endParaRPr lang="en-US" dirty="0"/>
          </a:p>
        </p:txBody>
      </p:sp>
    </p:spTree>
    <p:extLst>
      <p:ext uri="{BB962C8B-B14F-4D97-AF65-F5344CB8AC3E}">
        <p14:creationId xmlns:p14="http://schemas.microsoft.com/office/powerpoint/2010/main" val="219380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3CABCC4-2455-4FF0-9112-B47BBA1EE4A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80B74368-EAF3-41A8-B913-7F0DC07DF885}"/>
              </a:ext>
            </a:extLst>
          </p:cNvPr>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ct val="0"/>
              </a:spcAft>
              <a:buClrTx/>
              <a:buSzTx/>
              <a:buFontTx/>
              <a:buNone/>
              <a:tabLst/>
              <a:defRPr/>
            </a:pPr>
            <a:r>
              <a:rPr lang="en-US" sz="1000" kern="1200" dirty="0">
                <a:solidFill>
                  <a:schemeClr val="tx1"/>
                </a:solidFill>
                <a:effectLst/>
                <a:latin typeface="Arial" panose="020B0604020202020204" pitchFamily="34" charset="0"/>
                <a:ea typeface="ＭＳ Ｐゴシック" charset="-128"/>
                <a:cs typeface="MS PGothic" charset="0"/>
              </a:rPr>
              <a:t>Heirs will want to plan distributions from inherited retirement accounts in conjunction with their income and other tax variables. Some heirs may benefit from pro-rating withdrawals from the retirement account over 10 years, while some may want to withdraw more during years when income is lower or deductions (e.g., charitable contributions) are higher.</a:t>
            </a:r>
          </a:p>
          <a:p>
            <a:pPr>
              <a:spcBef>
                <a:spcPts val="600"/>
              </a:spcBef>
            </a:pPr>
            <a:endParaRPr lang="en-US" dirty="0"/>
          </a:p>
        </p:txBody>
      </p:sp>
    </p:spTree>
    <p:extLst>
      <p:ext uri="{BB962C8B-B14F-4D97-AF65-F5344CB8AC3E}">
        <p14:creationId xmlns:p14="http://schemas.microsoft.com/office/powerpoint/2010/main" val="2514304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5"/>
          <p:cNvSpPr>
            <a:spLocks noGrp="1" noChangeArrowheads="1"/>
          </p:cNvSpPr>
          <p:nvPr>
            <p:ph type="body" idx="1"/>
          </p:nvPr>
        </p:nvSpPr>
        <p:spPr/>
        <p:txBody>
          <a:bodyPr/>
          <a:lstStyle/>
          <a:p>
            <a:endParaRPr lang="en-US" dirty="0"/>
          </a:p>
          <a:p>
            <a:endParaRPr lang="en-US" dirty="0"/>
          </a:p>
        </p:txBody>
      </p:sp>
      <p:sp>
        <p:nvSpPr>
          <p:cNvPr id="3" name="Slide Image Placeholder 2">
            <a:extLst>
              <a:ext uri="{FF2B5EF4-FFF2-40B4-BE49-F238E27FC236}">
                <a16:creationId xmlns:a16="http://schemas.microsoft.com/office/drawing/2014/main" id="{CA656F17-6ECF-407D-96A8-A2D58078C28E}"/>
              </a:ext>
            </a:extLst>
          </p:cNvPr>
          <p:cNvSpPr>
            <a:spLocks noGrp="1" noRot="1" noChangeAspect="1"/>
          </p:cNvSpPr>
          <p:nvPr>
            <p:ph type="sldImg"/>
          </p:nvPr>
        </p:nvSpPr>
        <p:spPr/>
      </p:sp>
    </p:spTree>
    <p:extLst>
      <p:ext uri="{BB962C8B-B14F-4D97-AF65-F5344CB8AC3E}">
        <p14:creationId xmlns:p14="http://schemas.microsoft.com/office/powerpoint/2010/main" val="1808390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587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3349274-6E62-47D4-A7EB-4C0FB4E23C4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315A256-06A9-4DCA-81D2-35CC9AFB801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890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A2B7DB2-81ED-4147-95D6-F2774167AD0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E30E30F-C0A3-4295-9A88-E1248D68FDA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072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points advisors need to know about required distributions from IRAs and retirement accounts, including how distributions are calculated, what are the special rules for spouses, and important timing considerations. </a:t>
            </a:r>
          </a:p>
        </p:txBody>
      </p:sp>
    </p:spTree>
    <p:extLst>
      <p:ext uri="{BB962C8B-B14F-4D97-AF65-F5344CB8AC3E}">
        <p14:creationId xmlns:p14="http://schemas.microsoft.com/office/powerpoint/2010/main" val="2681463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things more complicated, there are different IRS life expectancy tables that apply depending on the circumstances. And, there are different ways to calculate the life expectancy factor using the table as well. Specifically, ”recalculated” and ”non-recalculated”. </a:t>
            </a:r>
          </a:p>
          <a:p>
            <a:endParaRPr lang="en-US" dirty="0"/>
          </a:p>
          <a:p>
            <a:r>
              <a:rPr lang="en-US" dirty="0"/>
              <a:t>Recalculated — this means that each year the IRS life expectancy table is referenced to arrive at a life expectancy factor to be used for the RMD calculation</a:t>
            </a:r>
          </a:p>
          <a:p>
            <a:endParaRPr lang="en-US" dirty="0"/>
          </a:p>
          <a:p>
            <a:r>
              <a:rPr lang="en-US" dirty="0"/>
              <a:t>Non-recalculated — in this case, the IRS table is only referenced for the first distribution to determine the life expectancy factor. For subsequent years’ distributions, you simply subtract one from the IRS table figure. For example, you consult the IRS table, and the life expectancy factor is 28.4. For the following year’s distribution, you would use 27.4, and then 26.4 the next and so on. </a:t>
            </a:r>
          </a:p>
        </p:txBody>
      </p:sp>
    </p:spTree>
    <p:extLst>
      <p:ext uri="{BB962C8B-B14F-4D97-AF65-F5344CB8AC3E}">
        <p14:creationId xmlns:p14="http://schemas.microsoft.com/office/powerpoint/2010/main" val="110897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details related to the repeal of the “stretch” provision. </a:t>
            </a:r>
          </a:p>
        </p:txBody>
      </p:sp>
    </p:spTree>
    <p:extLst>
      <p:ext uri="{BB962C8B-B14F-4D97-AF65-F5344CB8AC3E}">
        <p14:creationId xmlns:p14="http://schemas.microsoft.com/office/powerpoint/2010/main" val="423274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SECURE Act creates a new definition for certain account beneficiaries — referred to as “Eligible Designated Beneficiary” (EDB). Under the new law, these beneficiaries are still eligible for life expectancy (i.e., Stretch) payouts and fall into 5 categories:</a:t>
            </a:r>
          </a:p>
          <a:p>
            <a:pPr marL="228600" indent="-228600">
              <a:buFont typeface="+mj-lt"/>
              <a:buAutoNum type="arabicPeriod"/>
            </a:pPr>
            <a:r>
              <a:rPr lang="en-US" dirty="0"/>
              <a:t>Spouses</a:t>
            </a:r>
          </a:p>
          <a:p>
            <a:pPr marL="228600" indent="-228600">
              <a:buFont typeface="+mj-lt"/>
              <a:buAutoNum type="arabicPeriod"/>
            </a:pPr>
            <a:r>
              <a:rPr lang="en-US" dirty="0"/>
              <a:t>Disabled</a:t>
            </a:r>
          </a:p>
          <a:p>
            <a:pPr marL="228600" indent="-228600">
              <a:buFont typeface="+mj-lt"/>
              <a:buAutoNum type="arabicPeriod"/>
            </a:pPr>
            <a:r>
              <a:rPr lang="en-US" dirty="0"/>
              <a:t>Chronically ill</a:t>
            </a:r>
          </a:p>
          <a:p>
            <a:pPr marL="228600" indent="-228600">
              <a:buFont typeface="+mj-lt"/>
              <a:buAutoNum type="arabicPeriod"/>
            </a:pPr>
            <a:r>
              <a:rPr lang="en-US" dirty="0"/>
              <a:t>Minor child of account owner</a:t>
            </a:r>
          </a:p>
          <a:p>
            <a:pPr marL="228600" indent="-228600">
              <a:buFont typeface="+mj-lt"/>
              <a:buAutoNum type="arabicPeriod"/>
            </a:pPr>
            <a:r>
              <a:rPr lang="en-US" dirty="0"/>
              <a:t>Beneficiary not more than 10 years younger than beneficiary</a:t>
            </a:r>
          </a:p>
          <a:p>
            <a:pPr marL="228600" indent="-228600">
              <a:buFont typeface="+mj-lt"/>
              <a:buAutoNum type="arabicPeriod"/>
            </a:pPr>
            <a:endParaRPr lang="en-US" dirty="0"/>
          </a:p>
          <a:p>
            <a:pPr marL="0" marR="0" lvl="0" indent="0" algn="l" defTabSz="914400" rtl="0" eaLnBrk="0" fontAlgn="base" latinLnBrk="0" hangingPunct="0">
              <a:lnSpc>
                <a:spcPct val="110000"/>
              </a:lnSpc>
              <a:spcBef>
                <a:spcPct val="0"/>
              </a:spcBef>
              <a:spcAft>
                <a:spcPct val="0"/>
              </a:spcAft>
              <a:buClrTx/>
              <a:buSzTx/>
              <a:buFont typeface="+mj-lt"/>
              <a:buNone/>
              <a:tabLst/>
              <a:defRPr/>
            </a:pPr>
            <a:r>
              <a:rPr lang="en-US" dirty="0"/>
              <a:t>Definition of disability based on IRC§72(m)(7). An individual shall be considered disabled if unable to engage in any substantial gainful activity by reason of any medically determinable physical or mental impairment that can be expected to result in death or to be of long-continued and indefinite duration. </a:t>
            </a:r>
          </a:p>
          <a:p>
            <a:pPr marL="0" marR="0" lvl="0" indent="0" algn="l" defTabSz="914400" rtl="0" eaLnBrk="0" fontAlgn="base" latinLnBrk="0" hangingPunct="0">
              <a:lnSpc>
                <a:spcPct val="110000"/>
              </a:lnSpc>
              <a:spcBef>
                <a:spcPct val="0"/>
              </a:spcBef>
              <a:spcAft>
                <a:spcPct val="0"/>
              </a:spcAft>
              <a:buClrTx/>
              <a:buSzTx/>
              <a:buFont typeface="+mj-lt"/>
              <a:buNone/>
              <a:tabLst/>
              <a:defRPr/>
            </a:pPr>
            <a:endParaRPr lang="en-US" dirty="0"/>
          </a:p>
          <a:p>
            <a:pPr marL="0" marR="0" lvl="0" indent="0" algn="l" defTabSz="914400" rtl="0" eaLnBrk="0" fontAlgn="base" latinLnBrk="0" hangingPunct="0">
              <a:lnSpc>
                <a:spcPct val="110000"/>
              </a:lnSpc>
              <a:spcBef>
                <a:spcPct val="0"/>
              </a:spcBef>
              <a:spcAft>
                <a:spcPct val="0"/>
              </a:spcAft>
              <a:buClrTx/>
              <a:buSzTx/>
              <a:buFont typeface="+mj-lt"/>
              <a:buNone/>
              <a:tabLst/>
              <a:defRPr/>
            </a:pPr>
            <a:r>
              <a:rPr lang="en-US" dirty="0"/>
              <a:t>Definition of chronically ill based on IRC§7702(B)(c)(2) generally entails being unable to perform (without substantial assistance from another individual) at least 2 activities of daily living for a period of at least 90 days due to a loss of functional capacity. </a:t>
            </a:r>
          </a:p>
          <a:p>
            <a:pPr marL="0" indent="0">
              <a:buFont typeface="+mj-lt"/>
              <a:buNone/>
            </a:pPr>
            <a:endParaRPr lang="en-US" dirty="0"/>
          </a:p>
          <a:p>
            <a:pPr marL="0" indent="0">
              <a:buFont typeface="+mj-lt"/>
              <a:buNone/>
            </a:pPr>
            <a:r>
              <a:rPr lang="en-US" dirty="0"/>
              <a:t>Conduit trusts for the benefit of EDBs would also generally qualify for life expectancy payouts. For accumulation trusts it gets more complicated and depends on the situation. </a:t>
            </a:r>
          </a:p>
          <a:p>
            <a:pPr marL="0" indent="0">
              <a:buFont typeface="+mj-lt"/>
              <a:buNone/>
            </a:pPr>
            <a:endParaRPr lang="en-US" dirty="0"/>
          </a:p>
          <a:p>
            <a:pPr marL="0" indent="0">
              <a:buFont typeface="+mj-lt"/>
              <a:buNone/>
            </a:pPr>
            <a:r>
              <a:rPr lang="en-US" dirty="0"/>
              <a:t>For Designated Beneficiaries, the new 10-year rule applies. For a beneficiary not considered a designated beneficiary (estate, non-look through trust), there are no changes. The old “5-year rule” still applies if the owner died before the Required Beginning Date (RBD). </a:t>
            </a:r>
          </a:p>
        </p:txBody>
      </p:sp>
    </p:spTree>
    <p:extLst>
      <p:ext uri="{BB962C8B-B14F-4D97-AF65-F5344CB8AC3E}">
        <p14:creationId xmlns:p14="http://schemas.microsoft.com/office/powerpoint/2010/main" val="2916431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503363" y="463550"/>
            <a:ext cx="3984625" cy="3078163"/>
          </a:xfrm>
          <a:ln/>
        </p:spPr>
      </p:sp>
      <p:sp>
        <p:nvSpPr>
          <p:cNvPr id="59395"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lIns="93201" tIns="46600" rIns="93201" bIns="46600"/>
          <a:lstStyle/>
          <a:p>
            <a:pPr eaLnBrk="1" hangingPunct="1"/>
            <a:r>
              <a:rPr lang="en-US" altLang="en-US" dirty="0">
                <a:ea typeface="ＭＳ Ｐゴシック" pitchFamily="34" charset="-128"/>
              </a:rPr>
              <a:t>In late February 2022, the Treasury Department issued proposed regulations on RMDs, including more clarification on how provisions from the SECURE Act apply. Note that these are proposed regulations and subject to change. </a:t>
            </a:r>
          </a:p>
        </p:txBody>
      </p:sp>
    </p:spTree>
    <p:extLst>
      <p:ext uri="{BB962C8B-B14F-4D97-AF65-F5344CB8AC3E}">
        <p14:creationId xmlns:p14="http://schemas.microsoft.com/office/powerpoint/2010/main" val="4236549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SECURE Act (Setting Every Community Up for Retirement Enhancement Act of 2019) took effect beginning in 2020, ushering in significant changes to retirement accounts. New rules govern how retirement account distributions are treated following the death of the owner. The Treasury Department on February 24, 2022, published a </a:t>
            </a:r>
            <a:r>
              <a:rPr lang="en-US" b="1" i="1" dirty="0">
                <a:hlinkClick r:id="rId3"/>
              </a:rPr>
              <a:t>Notice of proposed rulemaking and notice of public hearing</a:t>
            </a:r>
            <a:r>
              <a:rPr lang="en-US" dirty="0"/>
              <a:t> addressing required minimum distributions (RMDs), including clarity on aspects of the SECURE Act. Among the proposals is a provision that makes additional changes to the requirements of the 10-year rule for heirs. Since these proposed rules are subject to a 90-day comment period followed by public hearings, there could be modifications as the process evolves.</a:t>
            </a:r>
          </a:p>
          <a:p>
            <a:r>
              <a:rPr lang="en-US" dirty="0"/>
              <a:t>The SECURE Act (Setting Every Community Up for Retirement Enhancement Act of 2019) took effect beginning in 2020, ushering in significant changes to retirement accounts.</a:t>
            </a:r>
          </a:p>
          <a:p>
            <a:pPr marL="171450" indent="-171450">
              <a:buFont typeface="Arial" panose="020B0604020202020204" pitchFamily="34" charset="0"/>
              <a:buChar char="•"/>
            </a:pPr>
            <a:r>
              <a:rPr lang="en-US" dirty="0"/>
              <a:t>The SECURE Act defined five types of Eligible Designated Beneficiaries (EDBs), including surviving spouses for example, who are still able to stretch required distributions based on their remaining life expectancy</a:t>
            </a:r>
          </a:p>
          <a:p>
            <a:pPr marL="171450" indent="-171450">
              <a:buFont typeface="Arial" panose="020B0604020202020204" pitchFamily="34" charset="0"/>
              <a:buChar char="•"/>
            </a:pPr>
            <a:r>
              <a:rPr lang="en-US" dirty="0"/>
              <a:t>For heirs subject to the 10-year rule, initial interpretation of the legislation held that no annual distributions were required. The only requirement was the account had to be fully liquidated by the end of the 10th year following the year of death of the owner</a:t>
            </a:r>
          </a:p>
          <a:p>
            <a:pPr marL="171450" indent="-171450">
              <a:buFont typeface="Arial" panose="020B0604020202020204" pitchFamily="34" charset="0"/>
              <a:buChar char="•"/>
            </a:pPr>
            <a:r>
              <a:rPr lang="en-US" dirty="0"/>
              <a:t>However, the latest proposals state that if the account owner died after their required beginning date (RBD),* then the beneficiary would have to take annual distributions based on their life expectancy for the first 9 years, followed by full distribution of the account in the 10th year</a:t>
            </a:r>
          </a:p>
          <a:p>
            <a:pPr marL="171450" indent="-171450">
              <a:buFont typeface="Arial" panose="020B0604020202020204" pitchFamily="34" charset="0"/>
              <a:buChar char="•"/>
            </a:pPr>
            <a:r>
              <a:rPr lang="en-US" dirty="0"/>
              <a:t>If the account owner died prior to RBD, then the 10-year rule — without annual distribution requirement — will apply</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349077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tail_co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8B9B5D0-2A59-44FA-B44C-4948B3EBA851}"/>
              </a:ext>
            </a:extLst>
          </p:cNvPr>
          <p:cNvPicPr>
            <a:picLocks noChangeAspect="1"/>
          </p:cNvPicPr>
          <p:nvPr userDrawn="1"/>
        </p:nvPicPr>
        <p:blipFill>
          <a:blip r:embed="rId2"/>
          <a:srcRect/>
          <a:stretch/>
        </p:blipFill>
        <p:spPr>
          <a:xfrm>
            <a:off x="0" y="0"/>
            <a:ext cx="10058400" cy="7772400"/>
          </a:xfrm>
          <a:prstGeom prst="rect">
            <a:avLst/>
          </a:prstGeom>
        </p:spPr>
      </p:pic>
      <p:graphicFrame>
        <p:nvGraphicFramePr>
          <p:cNvPr id="12" name="Table 14">
            <a:extLst>
              <a:ext uri="{FF2B5EF4-FFF2-40B4-BE49-F238E27FC236}">
                <a16:creationId xmlns:a16="http://schemas.microsoft.com/office/drawing/2014/main" id="{D85107A9-4C74-4F75-B51B-C8A57B90E62B}"/>
              </a:ext>
            </a:extLst>
          </p:cNvPr>
          <p:cNvGraphicFramePr>
            <a:graphicFrameLocks noGrp="1"/>
          </p:cNvGraphicFramePr>
          <p:nvPr userDrawn="1">
            <p:extLst>
              <p:ext uri="{D42A27DB-BD31-4B8C-83A1-F6EECF244321}">
                <p14:modId xmlns:p14="http://schemas.microsoft.com/office/powerpoint/2010/main" val="3299902110"/>
              </p:ext>
            </p:extLst>
          </p:nvPr>
        </p:nvGraphicFramePr>
        <p:xfrm>
          <a:off x="685800" y="7315200"/>
          <a:ext cx="1920240" cy="246888"/>
        </p:xfrm>
        <a:graphic>
          <a:graphicData uri="http://schemas.openxmlformats.org/drawingml/2006/table">
            <a:tbl>
              <a:tblPr firstRow="1" bandRow="1">
                <a:tableStyleId>{5C22544A-7EE6-4342-B048-85BDC9FD1C3A}</a:tableStyleId>
              </a:tblPr>
              <a:tblGrid>
                <a:gridCol w="640080">
                  <a:extLst>
                    <a:ext uri="{9D8B030D-6E8A-4147-A177-3AD203B41FA5}">
                      <a16:colId xmlns:a16="http://schemas.microsoft.com/office/drawing/2014/main" val="2416212711"/>
                    </a:ext>
                  </a:extLst>
                </a:gridCol>
                <a:gridCol w="640080">
                  <a:extLst>
                    <a:ext uri="{9D8B030D-6E8A-4147-A177-3AD203B41FA5}">
                      <a16:colId xmlns:a16="http://schemas.microsoft.com/office/drawing/2014/main" val="1945067905"/>
                    </a:ext>
                  </a:extLst>
                </a:gridCol>
                <a:gridCol w="640080">
                  <a:extLst>
                    <a:ext uri="{9D8B030D-6E8A-4147-A177-3AD203B41FA5}">
                      <a16:colId xmlns:a16="http://schemas.microsoft.com/office/drawing/2014/main" val="2486297314"/>
                    </a:ext>
                  </a:extLst>
                </a:gridCol>
              </a:tblGrid>
              <a:tr h="246888">
                <a:tc>
                  <a:txBody>
                    <a:bodyPr/>
                    <a:lstStyle/>
                    <a:p>
                      <a:pPr>
                        <a:lnSpc>
                          <a:spcPct val="90000"/>
                        </a:lnSpc>
                      </a:pPr>
                      <a:r>
                        <a:rPr lang="en-US" sz="900" b="0" dirty="0">
                          <a:solidFill>
                            <a:srgbClr val="FFFFFF"/>
                          </a:solidFill>
                        </a:rPr>
                        <a:t>Not FDIC Insured</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May Lose Value</a:t>
                      </a:r>
                    </a:p>
                  </a:txBody>
                  <a:tcPr marL="54864"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pPr>
                      <a:r>
                        <a:rPr lang="en-US" sz="900" b="0" dirty="0">
                          <a:solidFill>
                            <a:srgbClr val="FFFFFF"/>
                          </a:solidFill>
                        </a:rPr>
                        <a:t>No Bank Guarantee</a:t>
                      </a:r>
                    </a:p>
                  </a:txBody>
                  <a:tcPr marL="54864" marR="0" marT="0" marB="0">
                    <a:lnL w="6350" cap="flat" cmpd="sng" algn="ctr">
                      <a:solidFill>
                        <a:srgbClr val="FFFFFF"/>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221470"/>
                  </a:ext>
                </a:extLst>
              </a:tr>
            </a:tbl>
          </a:graphicData>
        </a:graphic>
      </p:graphicFrame>
      <p:pic>
        <p:nvPicPr>
          <p:cNvPr id="13" name="Picture 12" descr="A picture containing drawing&#10;&#10;Description automatically generated">
            <a:extLst>
              <a:ext uri="{FF2B5EF4-FFF2-40B4-BE49-F238E27FC236}">
                <a16:creationId xmlns:a16="http://schemas.microsoft.com/office/drawing/2014/main" id="{8CA19E3C-E48A-4A8C-B9F6-ADB725DDDB3D}"/>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14" name="Straight Connector 13">
            <a:extLst>
              <a:ext uri="{FF2B5EF4-FFF2-40B4-BE49-F238E27FC236}">
                <a16:creationId xmlns:a16="http://schemas.microsoft.com/office/drawing/2014/main" id="{EE8467AA-210F-4303-AA4D-C62387921D20}"/>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Rectangle 6"/>
          <p:cNvSpPr>
            <a:spLocks noChangeArrowheads="1"/>
          </p:cNvSpPr>
          <p:nvPr userDrawn="1"/>
        </p:nvSpPr>
        <p:spPr bwMode="auto">
          <a:xfrm>
            <a:off x="6350199" y="7315200"/>
            <a:ext cx="30041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0" rIns="0" bIns="0">
            <a:spAutoFit/>
          </a:bodyPr>
          <a:lstStyle/>
          <a:p>
            <a:pPr algn="r" defTabSz="1019175"/>
            <a:r>
              <a:rPr lang="en-US" sz="800" dirty="0">
                <a:solidFill>
                  <a:srgbClr val="FFFFFF"/>
                </a:solidFill>
                <a:latin typeface="+mn-lt"/>
                <a:cs typeface="Arial" panose="020B0604020202020204" pitchFamily="34" charset="0"/>
              </a:rPr>
              <a:t>For investment professional use only. Not for public distribution.</a:t>
            </a:r>
          </a:p>
          <a:p>
            <a:pPr algn="r" defTabSz="1019175"/>
            <a:r>
              <a:rPr lang="en-US" sz="800" noProof="0" dirty="0">
                <a:solidFill>
                  <a:srgbClr val="FFFFFF"/>
                </a:solidFill>
                <a:latin typeface="Arial" panose="020B0604020202020204" pitchFamily="34" charset="0"/>
                <a:cs typeface="Arial" panose="020B0604020202020204" pitchFamily="34" charset="0"/>
              </a:rPr>
              <a:t>PPT308  330030  5/22</a:t>
            </a:r>
            <a:endParaRPr lang="en-US" sz="800" dirty="0">
              <a:solidFill>
                <a:srgbClr val="FFFFFF"/>
              </a:solidFill>
              <a:latin typeface="+mn-lt"/>
              <a:cs typeface="Arial" panose="020B0604020202020204" pitchFamily="34" charset="0"/>
            </a:endParaRPr>
          </a:p>
          <a:p>
            <a:pPr algn="r" defTabSz="1019175"/>
            <a:endParaRPr lang="en-US" sz="800" dirty="0">
              <a:solidFill>
                <a:srgbClr val="FFFFFF"/>
              </a:solidFill>
              <a:latin typeface="+mn-lt"/>
              <a:cs typeface="Arial" panose="020B0604020202020204" pitchFamily="34" charset="0"/>
            </a:endParaRPr>
          </a:p>
        </p:txBody>
      </p:sp>
      <p:sp>
        <p:nvSpPr>
          <p:cNvPr id="39938" name="Rectangle 2"/>
          <p:cNvSpPr>
            <a:spLocks noGrp="1" noChangeArrowheads="1"/>
          </p:cNvSpPr>
          <p:nvPr>
            <p:ph type="ctrTitle" hasCustomPrompt="1"/>
          </p:nvPr>
        </p:nvSpPr>
        <p:spPr>
          <a:xfrm>
            <a:off x="685800" y="1912064"/>
            <a:ext cx="8686800" cy="1280160"/>
          </a:xfrm>
        </p:spPr>
        <p:txBody>
          <a:bodyPr lIns="0" tIns="0" rIns="0" bIns="0" anchor="b" anchorCtr="0"/>
          <a:lstStyle>
            <a:lvl1pPr>
              <a:lnSpc>
                <a:spcPct val="100000"/>
              </a:lnSpc>
              <a:defRPr sz="3600" b="1" smtClean="0">
                <a:solidFill>
                  <a:srgbClr val="FFFFFF"/>
                </a:solidFill>
                <a:latin typeface="+mj-lt"/>
              </a:defRPr>
            </a:lvl1pPr>
          </a:lstStyle>
          <a:p>
            <a:pPr lvl="0"/>
            <a:r>
              <a:rPr lang="en-US" noProof="0" dirty="0"/>
              <a:t>Enter title here</a:t>
            </a:r>
          </a:p>
        </p:txBody>
      </p:sp>
      <p:sp>
        <p:nvSpPr>
          <p:cNvPr id="15" name="Text Placeholder 3">
            <a:extLst>
              <a:ext uri="{FF2B5EF4-FFF2-40B4-BE49-F238E27FC236}">
                <a16:creationId xmlns:a16="http://schemas.microsoft.com/office/drawing/2014/main" id="{B46B726A-7DDC-4302-B7DC-681FF0AFDD4E}"/>
              </a:ext>
            </a:extLst>
          </p:cNvPr>
          <p:cNvSpPr>
            <a:spLocks noGrp="1"/>
          </p:cNvSpPr>
          <p:nvPr>
            <p:ph type="body" sz="quarter" idx="11"/>
          </p:nvPr>
        </p:nvSpPr>
        <p:spPr>
          <a:xfrm>
            <a:off x="598249"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sp>
        <p:nvSpPr>
          <p:cNvPr id="16" name="Text Placeholder 3">
            <a:extLst>
              <a:ext uri="{FF2B5EF4-FFF2-40B4-BE49-F238E27FC236}">
                <a16:creationId xmlns:a16="http://schemas.microsoft.com/office/drawing/2014/main" id="{A59F1AB5-B789-4D36-BBC9-F8EEB08123D2}"/>
              </a:ext>
            </a:extLst>
          </p:cNvPr>
          <p:cNvSpPr>
            <a:spLocks noGrp="1"/>
          </p:cNvSpPr>
          <p:nvPr>
            <p:ph type="body" sz="quarter" idx="12"/>
          </p:nvPr>
        </p:nvSpPr>
        <p:spPr>
          <a:xfrm>
            <a:off x="4858964" y="3788920"/>
            <a:ext cx="3847593"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spcBef>
                <a:spcPts val="1200"/>
              </a:spcBef>
              <a:buClr>
                <a:srgbClr val="003365"/>
              </a:buClr>
              <a:defRPr lang="en-US" sz="1800" b="1" baseline="0" smtClean="0">
                <a:solidFill>
                  <a:srgbClr val="FFFFFF"/>
                </a:solidFill>
                <a:latin typeface="+mj-lt"/>
              </a:defRPr>
            </a:lvl1pPr>
            <a:lvl2pPr marL="117475" indent="-117475">
              <a:buClr>
                <a:srgbClr val="003365"/>
              </a:buClr>
              <a:buFont typeface="Arial" panose="020B0604020202020204" pitchFamily="34" charset="0"/>
              <a:buChar char="•"/>
              <a:defRPr lang="en-US" smtClean="0">
                <a:solidFill>
                  <a:srgbClr val="FFFFFF"/>
                </a:solidFill>
              </a:defRPr>
            </a:lvl2pPr>
            <a:lvl3pPr>
              <a:defRPr lang="en-US" smtClean="0"/>
            </a:lvl3pPr>
            <a:lvl4pPr>
              <a:defRPr lang="en-US" smtClean="0"/>
            </a:lvl4pPr>
            <a:lvl5pPr>
              <a:defRPr lang="en-US"/>
            </a:lvl5pPr>
          </a:lstStyle>
          <a:p>
            <a:pPr marL="117475" lvl="0" indent="-117475">
              <a:lnSpc>
                <a:spcPct val="100000"/>
              </a:lnSpc>
              <a:spcBef>
                <a:spcPts val="0"/>
              </a:spcBef>
            </a:pPr>
            <a:r>
              <a:rPr lang="en-US"/>
              <a:t>Click to edit Master text styles</a:t>
            </a:r>
          </a:p>
          <a:p>
            <a:pPr marL="117475" lvl="1" indent="-117475">
              <a:lnSpc>
                <a:spcPct val="100000"/>
              </a:lnSpc>
              <a:spcBef>
                <a:spcPts val="0"/>
              </a:spcBef>
            </a:pPr>
            <a:r>
              <a:rPr lang="en-US"/>
              <a:t>Second level</a:t>
            </a:r>
          </a:p>
        </p:txBody>
      </p:sp>
      <p:grpSp>
        <p:nvGrpSpPr>
          <p:cNvPr id="10" name="Group 52">
            <a:extLst>
              <a:ext uri="{FF2B5EF4-FFF2-40B4-BE49-F238E27FC236}">
                <a16:creationId xmlns:a16="http://schemas.microsoft.com/office/drawing/2014/main" id="{2E5369F7-A74C-40B5-9B4D-E5ED0ECD0DD3}"/>
              </a:ext>
            </a:extLst>
          </p:cNvPr>
          <p:cNvGrpSpPr>
            <a:grpSpLocks/>
          </p:cNvGrpSpPr>
          <p:nvPr userDrawn="1"/>
        </p:nvGrpSpPr>
        <p:grpSpPr bwMode="auto">
          <a:xfrm>
            <a:off x="699315" y="534369"/>
            <a:ext cx="1484312" cy="625475"/>
            <a:chOff x="3894" y="2412"/>
            <a:chExt cx="1438" cy="607"/>
          </a:xfrm>
          <a:solidFill>
            <a:srgbClr val="FFFFFF"/>
          </a:solidFill>
        </p:grpSpPr>
        <p:grpSp>
          <p:nvGrpSpPr>
            <p:cNvPr id="17" name="Group 53">
              <a:extLst>
                <a:ext uri="{FF2B5EF4-FFF2-40B4-BE49-F238E27FC236}">
                  <a16:creationId xmlns:a16="http://schemas.microsoft.com/office/drawing/2014/main" id="{2CF1AAA1-C79A-442E-82F3-16D1EB6EAB47}"/>
                </a:ext>
              </a:extLst>
            </p:cNvPr>
            <p:cNvGrpSpPr>
              <a:grpSpLocks/>
            </p:cNvGrpSpPr>
            <p:nvPr/>
          </p:nvGrpSpPr>
          <p:grpSpPr bwMode="auto">
            <a:xfrm>
              <a:off x="3894" y="2412"/>
              <a:ext cx="948" cy="414"/>
              <a:chOff x="3894" y="2412"/>
              <a:chExt cx="975" cy="426"/>
            </a:xfrm>
            <a:grpFill/>
          </p:grpSpPr>
          <p:grpSp>
            <p:nvGrpSpPr>
              <p:cNvPr id="38" name="Group 54">
                <a:extLst>
                  <a:ext uri="{FF2B5EF4-FFF2-40B4-BE49-F238E27FC236}">
                    <a16:creationId xmlns:a16="http://schemas.microsoft.com/office/drawing/2014/main" id="{058A142A-83AC-473F-8E13-D553AAC442B6}"/>
                  </a:ext>
                </a:extLst>
              </p:cNvPr>
              <p:cNvGrpSpPr>
                <a:grpSpLocks/>
              </p:cNvGrpSpPr>
              <p:nvPr/>
            </p:nvGrpSpPr>
            <p:grpSpPr bwMode="auto">
              <a:xfrm>
                <a:off x="3894" y="2412"/>
                <a:ext cx="908" cy="178"/>
                <a:chOff x="437" y="1543"/>
                <a:chExt cx="1335" cy="261"/>
              </a:xfrm>
              <a:grpFill/>
            </p:grpSpPr>
            <p:sp>
              <p:nvSpPr>
                <p:cNvPr id="50" name="Freeform 38">
                  <a:extLst>
                    <a:ext uri="{FF2B5EF4-FFF2-40B4-BE49-F238E27FC236}">
                      <a16:creationId xmlns:a16="http://schemas.microsoft.com/office/drawing/2014/main" id="{32AB7075-AA1D-404C-B8E5-F8E90448AC60}"/>
                    </a:ext>
                  </a:extLst>
                </p:cNvPr>
                <p:cNvSpPr>
                  <a:spLocks noEditPoints="1"/>
                </p:cNvSpPr>
                <p:nvPr/>
              </p:nvSpPr>
              <p:spPr bwMode="auto">
                <a:xfrm>
                  <a:off x="437" y="1543"/>
                  <a:ext cx="200" cy="257"/>
                </a:xfrm>
                <a:custGeom>
                  <a:avLst/>
                  <a:gdLst>
                    <a:gd name="T0" fmla="*/ 0 w 52"/>
                    <a:gd name="T1" fmla="*/ 0 h 67"/>
                    <a:gd name="T2" fmla="*/ 26 w 52"/>
                    <a:gd name="T3" fmla="*/ 0 h 67"/>
                    <a:gd name="T4" fmla="*/ 52 w 52"/>
                    <a:gd name="T5" fmla="*/ 23 h 67"/>
                    <a:gd name="T6" fmla="*/ 52 w 52"/>
                    <a:gd name="T7" fmla="*/ 23 h 67"/>
                    <a:gd name="T8" fmla="*/ 25 w 52"/>
                    <a:gd name="T9" fmla="*/ 46 h 67"/>
                    <a:gd name="T10" fmla="*/ 12 w 52"/>
                    <a:gd name="T11" fmla="*/ 46 h 67"/>
                    <a:gd name="T12" fmla="*/ 12 w 52"/>
                    <a:gd name="T13" fmla="*/ 67 h 67"/>
                    <a:gd name="T14" fmla="*/ 0 w 52"/>
                    <a:gd name="T15" fmla="*/ 67 h 67"/>
                    <a:gd name="T16" fmla="*/ 0 w 52"/>
                    <a:gd name="T17" fmla="*/ 0 h 67"/>
                    <a:gd name="T18" fmla="*/ 25 w 52"/>
                    <a:gd name="T19" fmla="*/ 35 h 67"/>
                    <a:gd name="T20" fmla="*/ 40 w 52"/>
                    <a:gd name="T21" fmla="*/ 23 h 67"/>
                    <a:gd name="T22" fmla="*/ 40 w 52"/>
                    <a:gd name="T23" fmla="*/ 23 h 67"/>
                    <a:gd name="T24" fmla="*/ 25 w 52"/>
                    <a:gd name="T25" fmla="*/ 11 h 67"/>
                    <a:gd name="T26" fmla="*/ 12 w 52"/>
                    <a:gd name="T27" fmla="*/ 11 h 67"/>
                    <a:gd name="T28" fmla="*/ 12 w 52"/>
                    <a:gd name="T29" fmla="*/ 35 h 67"/>
                    <a:gd name="T30" fmla="*/ 25 w 52"/>
                    <a:gd name="T31" fmla="*/ 3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67">
                      <a:moveTo>
                        <a:pt x="0" y="0"/>
                      </a:moveTo>
                      <a:cubicBezTo>
                        <a:pt x="26" y="0"/>
                        <a:pt x="26" y="0"/>
                        <a:pt x="26" y="0"/>
                      </a:cubicBezTo>
                      <a:cubicBezTo>
                        <a:pt x="42" y="0"/>
                        <a:pt x="52" y="9"/>
                        <a:pt x="52" y="23"/>
                      </a:cubicBezTo>
                      <a:cubicBezTo>
                        <a:pt x="52" y="23"/>
                        <a:pt x="52" y="23"/>
                        <a:pt x="52" y="23"/>
                      </a:cubicBezTo>
                      <a:cubicBezTo>
                        <a:pt x="52" y="38"/>
                        <a:pt x="40" y="46"/>
                        <a:pt x="25" y="46"/>
                      </a:cubicBezTo>
                      <a:cubicBezTo>
                        <a:pt x="12" y="46"/>
                        <a:pt x="12" y="46"/>
                        <a:pt x="12" y="46"/>
                      </a:cubicBezTo>
                      <a:cubicBezTo>
                        <a:pt x="12" y="67"/>
                        <a:pt x="12" y="67"/>
                        <a:pt x="12" y="67"/>
                      </a:cubicBezTo>
                      <a:cubicBezTo>
                        <a:pt x="0" y="67"/>
                        <a:pt x="0" y="67"/>
                        <a:pt x="0" y="67"/>
                      </a:cubicBezTo>
                      <a:lnTo>
                        <a:pt x="0" y="0"/>
                      </a:lnTo>
                      <a:close/>
                      <a:moveTo>
                        <a:pt x="25" y="35"/>
                      </a:moveTo>
                      <a:cubicBezTo>
                        <a:pt x="34" y="35"/>
                        <a:pt x="40" y="30"/>
                        <a:pt x="40" y="23"/>
                      </a:cubicBezTo>
                      <a:cubicBezTo>
                        <a:pt x="40" y="23"/>
                        <a:pt x="40" y="23"/>
                        <a:pt x="40" y="23"/>
                      </a:cubicBezTo>
                      <a:cubicBezTo>
                        <a:pt x="40" y="15"/>
                        <a:pt x="34" y="11"/>
                        <a:pt x="25" y="11"/>
                      </a:cubicBezTo>
                      <a:cubicBezTo>
                        <a:pt x="12" y="11"/>
                        <a:pt x="12" y="11"/>
                        <a:pt x="12" y="11"/>
                      </a:cubicBezTo>
                      <a:cubicBezTo>
                        <a:pt x="12" y="35"/>
                        <a:pt x="12" y="35"/>
                        <a:pt x="12" y="35"/>
                      </a:cubicBezTo>
                      <a:lnTo>
                        <a:pt x="25"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1" name="Freeform 39">
                  <a:extLst>
                    <a:ext uri="{FF2B5EF4-FFF2-40B4-BE49-F238E27FC236}">
                      <a16:creationId xmlns:a16="http://schemas.microsoft.com/office/drawing/2014/main" id="{7436B123-196A-4543-838C-8ECB862E6E4A}"/>
                    </a:ext>
                  </a:extLst>
                </p:cNvPr>
                <p:cNvSpPr>
                  <a:spLocks/>
                </p:cNvSpPr>
                <p:nvPr/>
              </p:nvSpPr>
              <p:spPr bwMode="auto">
                <a:xfrm>
                  <a:off x="671" y="1610"/>
                  <a:ext cx="176" cy="194"/>
                </a:xfrm>
                <a:custGeom>
                  <a:avLst/>
                  <a:gdLst>
                    <a:gd name="T0" fmla="*/ 0 w 46"/>
                    <a:gd name="T1" fmla="*/ 32 h 51"/>
                    <a:gd name="T2" fmla="*/ 0 w 46"/>
                    <a:gd name="T3" fmla="*/ 0 h 51"/>
                    <a:gd name="T4" fmla="*/ 12 w 46"/>
                    <a:gd name="T5" fmla="*/ 0 h 51"/>
                    <a:gd name="T6" fmla="*/ 12 w 46"/>
                    <a:gd name="T7" fmla="*/ 28 h 51"/>
                    <a:gd name="T8" fmla="*/ 23 w 46"/>
                    <a:gd name="T9" fmla="*/ 41 h 51"/>
                    <a:gd name="T10" fmla="*/ 34 w 46"/>
                    <a:gd name="T11" fmla="*/ 28 h 51"/>
                    <a:gd name="T12" fmla="*/ 34 w 46"/>
                    <a:gd name="T13" fmla="*/ 0 h 51"/>
                    <a:gd name="T14" fmla="*/ 46 w 46"/>
                    <a:gd name="T15" fmla="*/ 0 h 51"/>
                    <a:gd name="T16" fmla="*/ 46 w 46"/>
                    <a:gd name="T17" fmla="*/ 50 h 51"/>
                    <a:gd name="T18" fmla="*/ 34 w 46"/>
                    <a:gd name="T19" fmla="*/ 50 h 51"/>
                    <a:gd name="T20" fmla="*/ 34 w 46"/>
                    <a:gd name="T21" fmla="*/ 42 h 51"/>
                    <a:gd name="T22" fmla="*/ 18 w 46"/>
                    <a:gd name="T23" fmla="*/ 51 h 51"/>
                    <a:gd name="T24" fmla="*/ 0 w 46"/>
                    <a:gd name="T25"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1">
                      <a:moveTo>
                        <a:pt x="0" y="32"/>
                      </a:moveTo>
                      <a:cubicBezTo>
                        <a:pt x="0" y="0"/>
                        <a:pt x="0" y="0"/>
                        <a:pt x="0" y="0"/>
                      </a:cubicBezTo>
                      <a:cubicBezTo>
                        <a:pt x="12" y="0"/>
                        <a:pt x="12" y="0"/>
                        <a:pt x="12" y="0"/>
                      </a:cubicBezTo>
                      <a:cubicBezTo>
                        <a:pt x="12" y="28"/>
                        <a:pt x="12" y="28"/>
                        <a:pt x="12" y="28"/>
                      </a:cubicBezTo>
                      <a:cubicBezTo>
                        <a:pt x="12" y="36"/>
                        <a:pt x="16" y="41"/>
                        <a:pt x="23" y="41"/>
                      </a:cubicBezTo>
                      <a:cubicBezTo>
                        <a:pt x="30" y="41"/>
                        <a:pt x="34" y="36"/>
                        <a:pt x="34" y="28"/>
                      </a:cubicBezTo>
                      <a:cubicBezTo>
                        <a:pt x="34" y="0"/>
                        <a:pt x="34" y="0"/>
                        <a:pt x="34" y="0"/>
                      </a:cubicBezTo>
                      <a:cubicBezTo>
                        <a:pt x="46" y="0"/>
                        <a:pt x="46" y="0"/>
                        <a:pt x="46" y="0"/>
                      </a:cubicBezTo>
                      <a:cubicBezTo>
                        <a:pt x="46" y="50"/>
                        <a:pt x="46" y="50"/>
                        <a:pt x="46" y="50"/>
                      </a:cubicBezTo>
                      <a:cubicBezTo>
                        <a:pt x="34" y="50"/>
                        <a:pt x="34" y="50"/>
                        <a:pt x="34" y="50"/>
                      </a:cubicBezTo>
                      <a:cubicBezTo>
                        <a:pt x="34" y="42"/>
                        <a:pt x="34" y="42"/>
                        <a:pt x="34" y="42"/>
                      </a:cubicBezTo>
                      <a:cubicBezTo>
                        <a:pt x="31" y="47"/>
                        <a:pt x="26" y="51"/>
                        <a:pt x="18" y="51"/>
                      </a:cubicBezTo>
                      <a:cubicBezTo>
                        <a:pt x="7" y="51"/>
                        <a:pt x="0" y="44"/>
                        <a:pt x="0"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2" name="Freeform 40">
                  <a:extLst>
                    <a:ext uri="{FF2B5EF4-FFF2-40B4-BE49-F238E27FC236}">
                      <a16:creationId xmlns:a16="http://schemas.microsoft.com/office/drawing/2014/main" id="{96E28731-581E-4BC3-B97A-C63A7B9BD684}"/>
                    </a:ext>
                  </a:extLst>
                </p:cNvPr>
                <p:cNvSpPr>
                  <a:spLocks/>
                </p:cNvSpPr>
                <p:nvPr/>
              </p:nvSpPr>
              <p:spPr bwMode="auto">
                <a:xfrm>
                  <a:off x="886" y="1556"/>
                  <a:ext cx="122" cy="248"/>
                </a:xfrm>
                <a:custGeom>
                  <a:avLst/>
                  <a:gdLst>
                    <a:gd name="T0" fmla="*/ 7 w 32"/>
                    <a:gd name="T1" fmla="*/ 50 h 65"/>
                    <a:gd name="T2" fmla="*/ 7 w 32"/>
                    <a:gd name="T3" fmla="*/ 24 h 65"/>
                    <a:gd name="T4" fmla="*/ 0 w 32"/>
                    <a:gd name="T5" fmla="*/ 24 h 65"/>
                    <a:gd name="T6" fmla="*/ 0 w 32"/>
                    <a:gd name="T7" fmla="*/ 14 h 65"/>
                    <a:gd name="T8" fmla="*/ 7 w 32"/>
                    <a:gd name="T9" fmla="*/ 14 h 65"/>
                    <a:gd name="T10" fmla="*/ 7 w 32"/>
                    <a:gd name="T11" fmla="*/ 0 h 65"/>
                    <a:gd name="T12" fmla="*/ 19 w 32"/>
                    <a:gd name="T13" fmla="*/ 0 h 65"/>
                    <a:gd name="T14" fmla="*/ 19 w 32"/>
                    <a:gd name="T15" fmla="*/ 14 h 65"/>
                    <a:gd name="T16" fmla="*/ 32 w 32"/>
                    <a:gd name="T17" fmla="*/ 14 h 65"/>
                    <a:gd name="T18" fmla="*/ 32 w 32"/>
                    <a:gd name="T19" fmla="*/ 24 h 65"/>
                    <a:gd name="T20" fmla="*/ 19 w 32"/>
                    <a:gd name="T21" fmla="*/ 24 h 65"/>
                    <a:gd name="T22" fmla="*/ 19 w 32"/>
                    <a:gd name="T23" fmla="*/ 48 h 65"/>
                    <a:gd name="T24" fmla="*/ 25 w 32"/>
                    <a:gd name="T25" fmla="*/ 55 h 65"/>
                    <a:gd name="T26" fmla="*/ 32 w 32"/>
                    <a:gd name="T27" fmla="*/ 53 h 65"/>
                    <a:gd name="T28" fmla="*/ 32 w 32"/>
                    <a:gd name="T29" fmla="*/ 63 h 65"/>
                    <a:gd name="T30" fmla="*/ 22 w 32"/>
                    <a:gd name="T31" fmla="*/ 65 h 65"/>
                    <a:gd name="T32" fmla="*/ 7 w 32"/>
                    <a:gd name="T3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5">
                      <a:moveTo>
                        <a:pt x="7" y="50"/>
                      </a:moveTo>
                      <a:cubicBezTo>
                        <a:pt x="7" y="24"/>
                        <a:pt x="7" y="24"/>
                        <a:pt x="7" y="24"/>
                      </a:cubicBezTo>
                      <a:cubicBezTo>
                        <a:pt x="0" y="24"/>
                        <a:pt x="0" y="24"/>
                        <a:pt x="0" y="24"/>
                      </a:cubicBezTo>
                      <a:cubicBezTo>
                        <a:pt x="0" y="14"/>
                        <a:pt x="0" y="14"/>
                        <a:pt x="0" y="14"/>
                      </a:cubicBezTo>
                      <a:cubicBezTo>
                        <a:pt x="7" y="14"/>
                        <a:pt x="7" y="14"/>
                        <a:pt x="7" y="14"/>
                      </a:cubicBezTo>
                      <a:cubicBezTo>
                        <a:pt x="7" y="0"/>
                        <a:pt x="7" y="0"/>
                        <a:pt x="7" y="0"/>
                      </a:cubicBezTo>
                      <a:cubicBezTo>
                        <a:pt x="19" y="0"/>
                        <a:pt x="19" y="0"/>
                        <a:pt x="19" y="0"/>
                      </a:cubicBezTo>
                      <a:cubicBezTo>
                        <a:pt x="19" y="14"/>
                        <a:pt x="19" y="14"/>
                        <a:pt x="19" y="14"/>
                      </a:cubicBezTo>
                      <a:cubicBezTo>
                        <a:pt x="32" y="14"/>
                        <a:pt x="32" y="14"/>
                        <a:pt x="32" y="14"/>
                      </a:cubicBezTo>
                      <a:cubicBezTo>
                        <a:pt x="32" y="24"/>
                        <a:pt x="32" y="24"/>
                        <a:pt x="32" y="24"/>
                      </a:cubicBezTo>
                      <a:cubicBezTo>
                        <a:pt x="19" y="24"/>
                        <a:pt x="19" y="24"/>
                        <a:pt x="19" y="24"/>
                      </a:cubicBezTo>
                      <a:cubicBezTo>
                        <a:pt x="19" y="48"/>
                        <a:pt x="19" y="48"/>
                        <a:pt x="19" y="48"/>
                      </a:cubicBezTo>
                      <a:cubicBezTo>
                        <a:pt x="19" y="53"/>
                        <a:pt x="21" y="55"/>
                        <a:pt x="25" y="55"/>
                      </a:cubicBezTo>
                      <a:cubicBezTo>
                        <a:pt x="27" y="55"/>
                        <a:pt x="30" y="54"/>
                        <a:pt x="32" y="53"/>
                      </a:cubicBezTo>
                      <a:cubicBezTo>
                        <a:pt x="32" y="63"/>
                        <a:pt x="32" y="63"/>
                        <a:pt x="32" y="63"/>
                      </a:cubicBezTo>
                      <a:cubicBezTo>
                        <a:pt x="29" y="64"/>
                        <a:pt x="26" y="65"/>
                        <a:pt x="22" y="65"/>
                      </a:cubicBezTo>
                      <a:cubicBezTo>
                        <a:pt x="13" y="65"/>
                        <a:pt x="7" y="61"/>
                        <a:pt x="7"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3" name="Freeform 41">
                  <a:extLst>
                    <a:ext uri="{FF2B5EF4-FFF2-40B4-BE49-F238E27FC236}">
                      <a16:creationId xmlns:a16="http://schemas.microsoft.com/office/drawing/2014/main" id="{BC7E5082-B792-43E8-9E24-953CEB404A41}"/>
                    </a:ext>
                  </a:extLst>
                </p:cNvPr>
                <p:cNvSpPr>
                  <a:spLocks/>
                </p:cNvSpPr>
                <p:nvPr/>
              </p:nvSpPr>
              <p:spPr bwMode="auto">
                <a:xfrm>
                  <a:off x="1050" y="1604"/>
                  <a:ext cx="171" cy="196"/>
                </a:xfrm>
                <a:custGeom>
                  <a:avLst/>
                  <a:gdLst>
                    <a:gd name="T0" fmla="*/ 0 w 45"/>
                    <a:gd name="T1" fmla="*/ 1 h 51"/>
                    <a:gd name="T2" fmla="*/ 11 w 45"/>
                    <a:gd name="T3" fmla="*/ 1 h 51"/>
                    <a:gd name="T4" fmla="*/ 11 w 45"/>
                    <a:gd name="T5" fmla="*/ 9 h 51"/>
                    <a:gd name="T6" fmla="*/ 27 w 45"/>
                    <a:gd name="T7" fmla="*/ 0 h 51"/>
                    <a:gd name="T8" fmla="*/ 45 w 45"/>
                    <a:gd name="T9" fmla="*/ 19 h 51"/>
                    <a:gd name="T10" fmla="*/ 45 w 45"/>
                    <a:gd name="T11" fmla="*/ 51 h 51"/>
                    <a:gd name="T12" fmla="*/ 34 w 45"/>
                    <a:gd name="T13" fmla="*/ 51 h 51"/>
                    <a:gd name="T14" fmla="*/ 34 w 45"/>
                    <a:gd name="T15" fmla="*/ 23 h 51"/>
                    <a:gd name="T16" fmla="*/ 23 w 45"/>
                    <a:gd name="T17" fmla="*/ 10 h 51"/>
                    <a:gd name="T18" fmla="*/ 11 w 45"/>
                    <a:gd name="T19" fmla="*/ 23 h 51"/>
                    <a:gd name="T20" fmla="*/ 11 w 45"/>
                    <a:gd name="T21" fmla="*/ 51 h 51"/>
                    <a:gd name="T22" fmla="*/ 0 w 45"/>
                    <a:gd name="T23" fmla="*/ 51 h 51"/>
                    <a:gd name="T24" fmla="*/ 0 w 45"/>
                    <a:gd name="T25"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1">
                      <a:moveTo>
                        <a:pt x="0" y="1"/>
                      </a:moveTo>
                      <a:cubicBezTo>
                        <a:pt x="11" y="1"/>
                        <a:pt x="11" y="1"/>
                        <a:pt x="11" y="1"/>
                      </a:cubicBezTo>
                      <a:cubicBezTo>
                        <a:pt x="11" y="9"/>
                        <a:pt x="11" y="9"/>
                        <a:pt x="11" y="9"/>
                      </a:cubicBezTo>
                      <a:cubicBezTo>
                        <a:pt x="15" y="4"/>
                        <a:pt x="19" y="0"/>
                        <a:pt x="27" y="0"/>
                      </a:cubicBezTo>
                      <a:cubicBezTo>
                        <a:pt x="39" y="0"/>
                        <a:pt x="45" y="7"/>
                        <a:pt x="45" y="19"/>
                      </a:cubicBezTo>
                      <a:cubicBezTo>
                        <a:pt x="45" y="51"/>
                        <a:pt x="45" y="51"/>
                        <a:pt x="45" y="51"/>
                      </a:cubicBezTo>
                      <a:cubicBezTo>
                        <a:pt x="34" y="51"/>
                        <a:pt x="34" y="51"/>
                        <a:pt x="34" y="51"/>
                      </a:cubicBezTo>
                      <a:cubicBezTo>
                        <a:pt x="34" y="23"/>
                        <a:pt x="34" y="23"/>
                        <a:pt x="34" y="23"/>
                      </a:cubicBezTo>
                      <a:cubicBezTo>
                        <a:pt x="34" y="15"/>
                        <a:pt x="30" y="10"/>
                        <a:pt x="23" y="10"/>
                      </a:cubicBezTo>
                      <a:cubicBezTo>
                        <a:pt x="16" y="10"/>
                        <a:pt x="11" y="15"/>
                        <a:pt x="11" y="23"/>
                      </a:cubicBezTo>
                      <a:cubicBezTo>
                        <a:pt x="11" y="51"/>
                        <a:pt x="11" y="51"/>
                        <a:pt x="11" y="51"/>
                      </a:cubicBezTo>
                      <a:cubicBezTo>
                        <a:pt x="0" y="51"/>
                        <a:pt x="0" y="51"/>
                        <a:pt x="0" y="51"/>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4" name="Freeform 42">
                  <a:extLst>
                    <a:ext uri="{FF2B5EF4-FFF2-40B4-BE49-F238E27FC236}">
                      <a16:creationId xmlns:a16="http://schemas.microsoft.com/office/drawing/2014/main" id="{04F3FE20-8559-4652-9058-D50170F76AF6}"/>
                    </a:ext>
                  </a:extLst>
                </p:cNvPr>
                <p:cNvSpPr>
                  <a:spLocks noEditPoints="1"/>
                </p:cNvSpPr>
                <p:nvPr/>
              </p:nvSpPr>
              <p:spPr bwMode="auto">
                <a:xfrm>
                  <a:off x="1255" y="1604"/>
                  <a:ext cx="177" cy="200"/>
                </a:xfrm>
                <a:custGeom>
                  <a:avLst/>
                  <a:gdLst>
                    <a:gd name="T0" fmla="*/ 34 w 46"/>
                    <a:gd name="T1" fmla="*/ 51 h 52"/>
                    <a:gd name="T2" fmla="*/ 34 w 46"/>
                    <a:gd name="T3" fmla="*/ 45 h 52"/>
                    <a:gd name="T4" fmla="*/ 18 w 46"/>
                    <a:gd name="T5" fmla="*/ 52 h 52"/>
                    <a:gd name="T6" fmla="*/ 0 w 46"/>
                    <a:gd name="T7" fmla="*/ 37 h 52"/>
                    <a:gd name="T8" fmla="*/ 0 w 46"/>
                    <a:gd name="T9" fmla="*/ 37 h 52"/>
                    <a:gd name="T10" fmla="*/ 20 w 46"/>
                    <a:gd name="T11" fmla="*/ 20 h 52"/>
                    <a:gd name="T12" fmla="*/ 35 w 46"/>
                    <a:gd name="T13" fmla="*/ 22 h 52"/>
                    <a:gd name="T14" fmla="*/ 35 w 46"/>
                    <a:gd name="T15" fmla="*/ 21 h 52"/>
                    <a:gd name="T16" fmla="*/ 22 w 46"/>
                    <a:gd name="T17" fmla="*/ 10 h 52"/>
                    <a:gd name="T18" fmla="*/ 8 w 46"/>
                    <a:gd name="T19" fmla="*/ 13 h 52"/>
                    <a:gd name="T20" fmla="*/ 4 w 46"/>
                    <a:gd name="T21" fmla="*/ 4 h 52"/>
                    <a:gd name="T22" fmla="*/ 24 w 46"/>
                    <a:gd name="T23" fmla="*/ 0 h 52"/>
                    <a:gd name="T24" fmla="*/ 46 w 46"/>
                    <a:gd name="T25" fmla="*/ 21 h 52"/>
                    <a:gd name="T26" fmla="*/ 46 w 46"/>
                    <a:gd name="T27" fmla="*/ 51 h 52"/>
                    <a:gd name="T28" fmla="*/ 34 w 46"/>
                    <a:gd name="T29" fmla="*/ 51 h 52"/>
                    <a:gd name="T30" fmla="*/ 35 w 46"/>
                    <a:gd name="T31" fmla="*/ 30 h 52"/>
                    <a:gd name="T32" fmla="*/ 23 w 46"/>
                    <a:gd name="T33" fmla="*/ 28 h 52"/>
                    <a:gd name="T34" fmla="*/ 11 w 46"/>
                    <a:gd name="T35" fmla="*/ 36 h 52"/>
                    <a:gd name="T36" fmla="*/ 11 w 46"/>
                    <a:gd name="T37" fmla="*/ 36 h 52"/>
                    <a:gd name="T38" fmla="*/ 21 w 46"/>
                    <a:gd name="T39" fmla="*/ 44 h 52"/>
                    <a:gd name="T40" fmla="*/ 35 w 46"/>
                    <a:gd name="T41" fmla="*/ 33 h 52"/>
                    <a:gd name="T42" fmla="*/ 35 w 46"/>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52">
                      <a:moveTo>
                        <a:pt x="34" y="51"/>
                      </a:moveTo>
                      <a:cubicBezTo>
                        <a:pt x="34" y="45"/>
                        <a:pt x="34" y="45"/>
                        <a:pt x="34" y="45"/>
                      </a:cubicBezTo>
                      <a:cubicBezTo>
                        <a:pt x="31" y="49"/>
                        <a:pt x="26" y="52"/>
                        <a:pt x="18" y="52"/>
                      </a:cubicBezTo>
                      <a:cubicBezTo>
                        <a:pt x="8" y="52"/>
                        <a:pt x="0" y="47"/>
                        <a:pt x="0" y="37"/>
                      </a:cubicBezTo>
                      <a:cubicBezTo>
                        <a:pt x="0" y="37"/>
                        <a:pt x="0" y="37"/>
                        <a:pt x="0" y="37"/>
                      </a:cubicBezTo>
                      <a:cubicBezTo>
                        <a:pt x="0" y="25"/>
                        <a:pt x="9" y="20"/>
                        <a:pt x="20" y="20"/>
                      </a:cubicBezTo>
                      <a:cubicBezTo>
                        <a:pt x="27" y="20"/>
                        <a:pt x="31" y="21"/>
                        <a:pt x="35" y="22"/>
                      </a:cubicBezTo>
                      <a:cubicBezTo>
                        <a:pt x="35" y="21"/>
                        <a:pt x="35" y="21"/>
                        <a:pt x="35" y="21"/>
                      </a:cubicBezTo>
                      <a:cubicBezTo>
                        <a:pt x="35" y="14"/>
                        <a:pt x="30" y="10"/>
                        <a:pt x="22" y="10"/>
                      </a:cubicBezTo>
                      <a:cubicBezTo>
                        <a:pt x="16" y="10"/>
                        <a:pt x="12" y="11"/>
                        <a:pt x="8" y="13"/>
                      </a:cubicBezTo>
                      <a:cubicBezTo>
                        <a:pt x="4" y="4"/>
                        <a:pt x="4" y="4"/>
                        <a:pt x="4" y="4"/>
                      </a:cubicBezTo>
                      <a:cubicBezTo>
                        <a:pt x="10" y="2"/>
                        <a:pt x="15" y="0"/>
                        <a:pt x="24" y="0"/>
                      </a:cubicBezTo>
                      <a:cubicBezTo>
                        <a:pt x="39" y="0"/>
                        <a:pt x="46" y="8"/>
                        <a:pt x="46" y="21"/>
                      </a:cubicBezTo>
                      <a:cubicBezTo>
                        <a:pt x="46" y="51"/>
                        <a:pt x="46" y="51"/>
                        <a:pt x="46" y="51"/>
                      </a:cubicBezTo>
                      <a:lnTo>
                        <a:pt x="34" y="51"/>
                      </a:lnTo>
                      <a:close/>
                      <a:moveTo>
                        <a:pt x="35" y="30"/>
                      </a:moveTo>
                      <a:cubicBezTo>
                        <a:pt x="32" y="29"/>
                        <a:pt x="28" y="28"/>
                        <a:pt x="23" y="28"/>
                      </a:cubicBezTo>
                      <a:cubicBezTo>
                        <a:pt x="16" y="28"/>
                        <a:pt x="11" y="31"/>
                        <a:pt x="11" y="36"/>
                      </a:cubicBezTo>
                      <a:cubicBezTo>
                        <a:pt x="11" y="36"/>
                        <a:pt x="11" y="36"/>
                        <a:pt x="11" y="36"/>
                      </a:cubicBezTo>
                      <a:cubicBezTo>
                        <a:pt x="11" y="41"/>
                        <a:pt x="16" y="44"/>
                        <a:pt x="21" y="44"/>
                      </a:cubicBezTo>
                      <a:cubicBezTo>
                        <a:pt x="29" y="44"/>
                        <a:pt x="35" y="39"/>
                        <a:pt x="35" y="33"/>
                      </a:cubicBezTo>
                      <a:lnTo>
                        <a:pt x="35"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55" name="Freeform 43">
                  <a:extLst>
                    <a:ext uri="{FF2B5EF4-FFF2-40B4-BE49-F238E27FC236}">
                      <a16:creationId xmlns:a16="http://schemas.microsoft.com/office/drawing/2014/main" id="{7E960E9A-489A-4A84-989C-8E9862BE6801}"/>
                    </a:ext>
                  </a:extLst>
                </p:cNvPr>
                <p:cNvSpPr>
                  <a:spLocks/>
                </p:cNvSpPr>
                <p:nvPr/>
              </p:nvSpPr>
              <p:spPr bwMode="auto">
                <a:xfrm>
                  <a:off x="1477" y="1604"/>
                  <a:ext cx="295" cy="196"/>
                </a:xfrm>
                <a:custGeom>
                  <a:avLst/>
                  <a:gdLst>
                    <a:gd name="T0" fmla="*/ 0 w 77"/>
                    <a:gd name="T1" fmla="*/ 1 h 51"/>
                    <a:gd name="T2" fmla="*/ 11 w 77"/>
                    <a:gd name="T3" fmla="*/ 1 h 51"/>
                    <a:gd name="T4" fmla="*/ 11 w 77"/>
                    <a:gd name="T5" fmla="*/ 8 h 51"/>
                    <a:gd name="T6" fmla="*/ 27 w 77"/>
                    <a:gd name="T7" fmla="*/ 0 h 51"/>
                    <a:gd name="T8" fmla="*/ 42 w 77"/>
                    <a:gd name="T9" fmla="*/ 9 h 51"/>
                    <a:gd name="T10" fmla="*/ 59 w 77"/>
                    <a:gd name="T11" fmla="*/ 0 h 51"/>
                    <a:gd name="T12" fmla="*/ 77 w 77"/>
                    <a:gd name="T13" fmla="*/ 19 h 51"/>
                    <a:gd name="T14" fmla="*/ 77 w 77"/>
                    <a:gd name="T15" fmla="*/ 51 h 51"/>
                    <a:gd name="T16" fmla="*/ 65 w 77"/>
                    <a:gd name="T17" fmla="*/ 51 h 51"/>
                    <a:gd name="T18" fmla="*/ 65 w 77"/>
                    <a:gd name="T19" fmla="*/ 23 h 51"/>
                    <a:gd name="T20" fmla="*/ 55 w 77"/>
                    <a:gd name="T21" fmla="*/ 10 h 51"/>
                    <a:gd name="T22" fmla="*/ 44 w 77"/>
                    <a:gd name="T23" fmla="*/ 23 h 51"/>
                    <a:gd name="T24" fmla="*/ 44 w 77"/>
                    <a:gd name="T25" fmla="*/ 51 h 51"/>
                    <a:gd name="T26" fmla="*/ 32 w 77"/>
                    <a:gd name="T27" fmla="*/ 51 h 51"/>
                    <a:gd name="T28" fmla="*/ 32 w 77"/>
                    <a:gd name="T29" fmla="*/ 22 h 51"/>
                    <a:gd name="T30" fmla="*/ 22 w 77"/>
                    <a:gd name="T31" fmla="*/ 10 h 51"/>
                    <a:gd name="T32" fmla="*/ 11 w 77"/>
                    <a:gd name="T33" fmla="*/ 23 h 51"/>
                    <a:gd name="T34" fmla="*/ 11 w 77"/>
                    <a:gd name="T35" fmla="*/ 51 h 51"/>
                    <a:gd name="T36" fmla="*/ 0 w 77"/>
                    <a:gd name="T37" fmla="*/ 51 h 51"/>
                    <a:gd name="T38" fmla="*/ 0 w 77"/>
                    <a:gd name="T3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1">
                      <a:moveTo>
                        <a:pt x="0" y="1"/>
                      </a:moveTo>
                      <a:cubicBezTo>
                        <a:pt x="11" y="1"/>
                        <a:pt x="11" y="1"/>
                        <a:pt x="11" y="1"/>
                      </a:cubicBezTo>
                      <a:cubicBezTo>
                        <a:pt x="11" y="8"/>
                        <a:pt x="11" y="8"/>
                        <a:pt x="11" y="8"/>
                      </a:cubicBezTo>
                      <a:cubicBezTo>
                        <a:pt x="15" y="4"/>
                        <a:pt x="19" y="0"/>
                        <a:pt x="27" y="0"/>
                      </a:cubicBezTo>
                      <a:cubicBezTo>
                        <a:pt x="34" y="0"/>
                        <a:pt x="39" y="3"/>
                        <a:pt x="42" y="9"/>
                      </a:cubicBezTo>
                      <a:cubicBezTo>
                        <a:pt x="46" y="3"/>
                        <a:pt x="51" y="0"/>
                        <a:pt x="59" y="0"/>
                      </a:cubicBezTo>
                      <a:cubicBezTo>
                        <a:pt x="70" y="0"/>
                        <a:pt x="77" y="7"/>
                        <a:pt x="77" y="19"/>
                      </a:cubicBezTo>
                      <a:cubicBezTo>
                        <a:pt x="77" y="51"/>
                        <a:pt x="77" y="51"/>
                        <a:pt x="77" y="51"/>
                      </a:cubicBezTo>
                      <a:cubicBezTo>
                        <a:pt x="65" y="51"/>
                        <a:pt x="65" y="51"/>
                        <a:pt x="65" y="51"/>
                      </a:cubicBezTo>
                      <a:cubicBezTo>
                        <a:pt x="65" y="23"/>
                        <a:pt x="65" y="23"/>
                        <a:pt x="65" y="23"/>
                      </a:cubicBezTo>
                      <a:cubicBezTo>
                        <a:pt x="65" y="14"/>
                        <a:pt x="61" y="10"/>
                        <a:pt x="55" y="10"/>
                      </a:cubicBezTo>
                      <a:cubicBezTo>
                        <a:pt x="49" y="10"/>
                        <a:pt x="44" y="15"/>
                        <a:pt x="44" y="23"/>
                      </a:cubicBezTo>
                      <a:cubicBezTo>
                        <a:pt x="44" y="51"/>
                        <a:pt x="44" y="51"/>
                        <a:pt x="44" y="51"/>
                      </a:cubicBezTo>
                      <a:cubicBezTo>
                        <a:pt x="32" y="51"/>
                        <a:pt x="32" y="51"/>
                        <a:pt x="32" y="51"/>
                      </a:cubicBezTo>
                      <a:cubicBezTo>
                        <a:pt x="32" y="22"/>
                        <a:pt x="32" y="22"/>
                        <a:pt x="32" y="22"/>
                      </a:cubicBezTo>
                      <a:cubicBezTo>
                        <a:pt x="32" y="15"/>
                        <a:pt x="29" y="10"/>
                        <a:pt x="22" y="10"/>
                      </a:cubicBezTo>
                      <a:cubicBezTo>
                        <a:pt x="16" y="10"/>
                        <a:pt x="11" y="15"/>
                        <a:pt x="11" y="23"/>
                      </a:cubicBezTo>
                      <a:cubicBezTo>
                        <a:pt x="11" y="51"/>
                        <a:pt x="11" y="51"/>
                        <a:pt x="11" y="51"/>
                      </a:cubicBezTo>
                      <a:cubicBezTo>
                        <a:pt x="0" y="51"/>
                        <a:pt x="0" y="51"/>
                        <a:pt x="0" y="51"/>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nvGrpSpPr>
              <p:cNvPr id="39" name="Group 61">
                <a:extLst>
                  <a:ext uri="{FF2B5EF4-FFF2-40B4-BE49-F238E27FC236}">
                    <a16:creationId xmlns:a16="http://schemas.microsoft.com/office/drawing/2014/main" id="{DDDFBF28-23B2-4DB2-93D9-F37BB3E29BD1}"/>
                  </a:ext>
                </a:extLst>
              </p:cNvPr>
              <p:cNvGrpSpPr>
                <a:grpSpLocks/>
              </p:cNvGrpSpPr>
              <p:nvPr/>
            </p:nvGrpSpPr>
            <p:grpSpPr bwMode="auto">
              <a:xfrm>
                <a:off x="3894" y="2660"/>
                <a:ext cx="975" cy="178"/>
                <a:chOff x="442" y="1855"/>
                <a:chExt cx="1434" cy="261"/>
              </a:xfrm>
              <a:grpFill/>
            </p:grpSpPr>
            <p:sp>
              <p:nvSpPr>
                <p:cNvPr id="40" name="Rectangle 62">
                  <a:extLst>
                    <a:ext uri="{FF2B5EF4-FFF2-40B4-BE49-F238E27FC236}">
                      <a16:creationId xmlns:a16="http://schemas.microsoft.com/office/drawing/2014/main" id="{6415DD1E-F209-44B9-9693-19C543D2629F}"/>
                    </a:ext>
                  </a:extLst>
                </p:cNvPr>
                <p:cNvSpPr>
                  <a:spLocks noChangeArrowheads="1"/>
                </p:cNvSpPr>
                <p:nvPr/>
              </p:nvSpPr>
              <p:spPr bwMode="auto">
                <a:xfrm>
                  <a:off x="442" y="1855"/>
                  <a:ext cx="45" cy="25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41" name="Freeform 63">
                  <a:extLst>
                    <a:ext uri="{FF2B5EF4-FFF2-40B4-BE49-F238E27FC236}">
                      <a16:creationId xmlns:a16="http://schemas.microsoft.com/office/drawing/2014/main" id="{BD7F6C18-12FF-4C80-8CCD-3A1B64040578}"/>
                    </a:ext>
                  </a:extLst>
                </p:cNvPr>
                <p:cNvSpPr>
                  <a:spLocks/>
                </p:cNvSpPr>
                <p:nvPr/>
              </p:nvSpPr>
              <p:spPr bwMode="auto">
                <a:xfrm>
                  <a:off x="533" y="1914"/>
                  <a:ext cx="177" cy="197"/>
                </a:xfrm>
                <a:custGeom>
                  <a:avLst/>
                  <a:gdLst>
                    <a:gd name="T0" fmla="*/ 0 w 46"/>
                    <a:gd name="T1" fmla="*/ 1 h 51"/>
                    <a:gd name="T2" fmla="*/ 12 w 46"/>
                    <a:gd name="T3" fmla="*/ 1 h 51"/>
                    <a:gd name="T4" fmla="*/ 12 w 46"/>
                    <a:gd name="T5" fmla="*/ 9 h 51"/>
                    <a:gd name="T6" fmla="*/ 28 w 46"/>
                    <a:gd name="T7" fmla="*/ 0 h 51"/>
                    <a:gd name="T8" fmla="*/ 46 w 46"/>
                    <a:gd name="T9" fmla="*/ 19 h 51"/>
                    <a:gd name="T10" fmla="*/ 46 w 46"/>
                    <a:gd name="T11" fmla="*/ 51 h 51"/>
                    <a:gd name="T12" fmla="*/ 34 w 46"/>
                    <a:gd name="T13" fmla="*/ 51 h 51"/>
                    <a:gd name="T14" fmla="*/ 34 w 46"/>
                    <a:gd name="T15" fmla="*/ 23 h 51"/>
                    <a:gd name="T16" fmla="*/ 23 w 46"/>
                    <a:gd name="T17" fmla="*/ 10 h 51"/>
                    <a:gd name="T18" fmla="*/ 12 w 46"/>
                    <a:gd name="T19" fmla="*/ 23 h 51"/>
                    <a:gd name="T20" fmla="*/ 12 w 46"/>
                    <a:gd name="T21" fmla="*/ 51 h 51"/>
                    <a:gd name="T22" fmla="*/ 0 w 46"/>
                    <a:gd name="T23" fmla="*/ 51 h 51"/>
                    <a:gd name="T24" fmla="*/ 0 w 46"/>
                    <a:gd name="T25"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1">
                      <a:moveTo>
                        <a:pt x="0" y="1"/>
                      </a:moveTo>
                      <a:cubicBezTo>
                        <a:pt x="12" y="1"/>
                        <a:pt x="12" y="1"/>
                        <a:pt x="12" y="1"/>
                      </a:cubicBezTo>
                      <a:cubicBezTo>
                        <a:pt x="12" y="9"/>
                        <a:pt x="12" y="9"/>
                        <a:pt x="12" y="9"/>
                      </a:cubicBezTo>
                      <a:cubicBezTo>
                        <a:pt x="15" y="4"/>
                        <a:pt x="20" y="0"/>
                        <a:pt x="28" y="0"/>
                      </a:cubicBezTo>
                      <a:cubicBezTo>
                        <a:pt x="39" y="0"/>
                        <a:pt x="46" y="7"/>
                        <a:pt x="46" y="19"/>
                      </a:cubicBezTo>
                      <a:cubicBezTo>
                        <a:pt x="46" y="51"/>
                        <a:pt x="46" y="51"/>
                        <a:pt x="46" y="51"/>
                      </a:cubicBezTo>
                      <a:cubicBezTo>
                        <a:pt x="34" y="51"/>
                        <a:pt x="34" y="51"/>
                        <a:pt x="34" y="51"/>
                      </a:cubicBezTo>
                      <a:cubicBezTo>
                        <a:pt x="34" y="23"/>
                        <a:pt x="34" y="23"/>
                        <a:pt x="34" y="23"/>
                      </a:cubicBezTo>
                      <a:cubicBezTo>
                        <a:pt x="34" y="15"/>
                        <a:pt x="30" y="10"/>
                        <a:pt x="23" y="10"/>
                      </a:cubicBezTo>
                      <a:cubicBezTo>
                        <a:pt x="17" y="10"/>
                        <a:pt x="12" y="15"/>
                        <a:pt x="12" y="23"/>
                      </a:cubicBezTo>
                      <a:cubicBezTo>
                        <a:pt x="12" y="51"/>
                        <a:pt x="12" y="51"/>
                        <a:pt x="12" y="51"/>
                      </a:cubicBezTo>
                      <a:cubicBezTo>
                        <a:pt x="0" y="51"/>
                        <a:pt x="0" y="51"/>
                        <a:pt x="0" y="51"/>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2" name="Freeform 64">
                  <a:extLst>
                    <a:ext uri="{FF2B5EF4-FFF2-40B4-BE49-F238E27FC236}">
                      <a16:creationId xmlns:a16="http://schemas.microsoft.com/office/drawing/2014/main" id="{D42289A6-8B1E-4ADF-9DD3-08CE7F1CE139}"/>
                    </a:ext>
                  </a:extLst>
                </p:cNvPr>
                <p:cNvSpPr>
                  <a:spLocks/>
                </p:cNvSpPr>
                <p:nvPr/>
              </p:nvSpPr>
              <p:spPr bwMode="auto">
                <a:xfrm>
                  <a:off x="742" y="1914"/>
                  <a:ext cx="153" cy="200"/>
                </a:xfrm>
                <a:custGeom>
                  <a:avLst/>
                  <a:gdLst>
                    <a:gd name="T0" fmla="*/ 0 w 40"/>
                    <a:gd name="T1" fmla="*/ 45 h 52"/>
                    <a:gd name="T2" fmla="*/ 5 w 40"/>
                    <a:gd name="T3" fmla="*/ 37 h 52"/>
                    <a:gd name="T4" fmla="*/ 21 w 40"/>
                    <a:gd name="T5" fmla="*/ 43 h 52"/>
                    <a:gd name="T6" fmla="*/ 29 w 40"/>
                    <a:gd name="T7" fmla="*/ 38 h 52"/>
                    <a:gd name="T8" fmla="*/ 29 w 40"/>
                    <a:gd name="T9" fmla="*/ 37 h 52"/>
                    <a:gd name="T10" fmla="*/ 18 w 40"/>
                    <a:gd name="T11" fmla="*/ 30 h 52"/>
                    <a:gd name="T12" fmla="*/ 2 w 40"/>
                    <a:gd name="T13" fmla="*/ 15 h 52"/>
                    <a:gd name="T14" fmla="*/ 2 w 40"/>
                    <a:gd name="T15" fmla="*/ 15 h 52"/>
                    <a:gd name="T16" fmla="*/ 20 w 40"/>
                    <a:gd name="T17" fmla="*/ 0 h 52"/>
                    <a:gd name="T18" fmla="*/ 39 w 40"/>
                    <a:gd name="T19" fmla="*/ 6 h 52"/>
                    <a:gd name="T20" fmla="*/ 34 w 40"/>
                    <a:gd name="T21" fmla="*/ 14 h 52"/>
                    <a:gd name="T22" fmla="*/ 20 w 40"/>
                    <a:gd name="T23" fmla="*/ 9 h 52"/>
                    <a:gd name="T24" fmla="*/ 13 w 40"/>
                    <a:gd name="T25" fmla="*/ 14 h 52"/>
                    <a:gd name="T26" fmla="*/ 13 w 40"/>
                    <a:gd name="T27" fmla="*/ 14 h 52"/>
                    <a:gd name="T28" fmla="*/ 24 w 40"/>
                    <a:gd name="T29" fmla="*/ 21 h 52"/>
                    <a:gd name="T30" fmla="*/ 40 w 40"/>
                    <a:gd name="T31" fmla="*/ 36 h 52"/>
                    <a:gd name="T32" fmla="*/ 40 w 40"/>
                    <a:gd name="T33" fmla="*/ 36 h 52"/>
                    <a:gd name="T34" fmla="*/ 21 w 40"/>
                    <a:gd name="T35" fmla="*/ 52 h 52"/>
                    <a:gd name="T36" fmla="*/ 0 w 40"/>
                    <a:gd name="T37"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2">
                      <a:moveTo>
                        <a:pt x="0" y="45"/>
                      </a:moveTo>
                      <a:cubicBezTo>
                        <a:pt x="5" y="37"/>
                        <a:pt x="5" y="37"/>
                        <a:pt x="5" y="37"/>
                      </a:cubicBezTo>
                      <a:cubicBezTo>
                        <a:pt x="10" y="41"/>
                        <a:pt x="16" y="43"/>
                        <a:pt x="21" y="43"/>
                      </a:cubicBezTo>
                      <a:cubicBezTo>
                        <a:pt x="26" y="43"/>
                        <a:pt x="29" y="41"/>
                        <a:pt x="29" y="38"/>
                      </a:cubicBezTo>
                      <a:cubicBezTo>
                        <a:pt x="29" y="37"/>
                        <a:pt x="29" y="37"/>
                        <a:pt x="29" y="37"/>
                      </a:cubicBezTo>
                      <a:cubicBezTo>
                        <a:pt x="29" y="33"/>
                        <a:pt x="24" y="32"/>
                        <a:pt x="18" y="30"/>
                      </a:cubicBezTo>
                      <a:cubicBezTo>
                        <a:pt x="10" y="28"/>
                        <a:pt x="2" y="25"/>
                        <a:pt x="2" y="15"/>
                      </a:cubicBezTo>
                      <a:cubicBezTo>
                        <a:pt x="2" y="15"/>
                        <a:pt x="2" y="15"/>
                        <a:pt x="2" y="15"/>
                      </a:cubicBezTo>
                      <a:cubicBezTo>
                        <a:pt x="2" y="6"/>
                        <a:pt x="10" y="0"/>
                        <a:pt x="20" y="0"/>
                      </a:cubicBezTo>
                      <a:cubicBezTo>
                        <a:pt x="26" y="0"/>
                        <a:pt x="33" y="2"/>
                        <a:pt x="39" y="6"/>
                      </a:cubicBezTo>
                      <a:cubicBezTo>
                        <a:pt x="34" y="14"/>
                        <a:pt x="34" y="14"/>
                        <a:pt x="34" y="14"/>
                      </a:cubicBezTo>
                      <a:cubicBezTo>
                        <a:pt x="29" y="11"/>
                        <a:pt x="24" y="9"/>
                        <a:pt x="20" y="9"/>
                      </a:cubicBezTo>
                      <a:cubicBezTo>
                        <a:pt x="15" y="9"/>
                        <a:pt x="13" y="11"/>
                        <a:pt x="13" y="14"/>
                      </a:cubicBezTo>
                      <a:cubicBezTo>
                        <a:pt x="13" y="14"/>
                        <a:pt x="13" y="14"/>
                        <a:pt x="13" y="14"/>
                      </a:cubicBezTo>
                      <a:cubicBezTo>
                        <a:pt x="13" y="18"/>
                        <a:pt x="18" y="19"/>
                        <a:pt x="24" y="21"/>
                      </a:cubicBezTo>
                      <a:cubicBezTo>
                        <a:pt x="32" y="24"/>
                        <a:pt x="40" y="27"/>
                        <a:pt x="40" y="36"/>
                      </a:cubicBezTo>
                      <a:cubicBezTo>
                        <a:pt x="40" y="36"/>
                        <a:pt x="40" y="36"/>
                        <a:pt x="40" y="36"/>
                      </a:cubicBezTo>
                      <a:cubicBezTo>
                        <a:pt x="40" y="47"/>
                        <a:pt x="32" y="52"/>
                        <a:pt x="21" y="52"/>
                      </a:cubicBezTo>
                      <a:cubicBezTo>
                        <a:pt x="14" y="52"/>
                        <a:pt x="6" y="50"/>
                        <a:pt x="0"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3" name="Freeform 65">
                  <a:extLst>
                    <a:ext uri="{FF2B5EF4-FFF2-40B4-BE49-F238E27FC236}">
                      <a16:creationId xmlns:a16="http://schemas.microsoft.com/office/drawing/2014/main" id="{AD0C51BE-0832-44EA-8A52-3A688F7C90F8}"/>
                    </a:ext>
                  </a:extLst>
                </p:cNvPr>
                <p:cNvSpPr>
                  <a:spLocks/>
                </p:cNvSpPr>
                <p:nvPr/>
              </p:nvSpPr>
              <p:spPr bwMode="auto">
                <a:xfrm>
                  <a:off x="922" y="1866"/>
                  <a:ext cx="120" cy="248"/>
                </a:xfrm>
                <a:custGeom>
                  <a:avLst/>
                  <a:gdLst>
                    <a:gd name="T0" fmla="*/ 6 w 31"/>
                    <a:gd name="T1" fmla="*/ 50 h 65"/>
                    <a:gd name="T2" fmla="*/ 6 w 31"/>
                    <a:gd name="T3" fmla="*/ 24 h 65"/>
                    <a:gd name="T4" fmla="*/ 0 w 31"/>
                    <a:gd name="T5" fmla="*/ 24 h 65"/>
                    <a:gd name="T6" fmla="*/ 0 w 31"/>
                    <a:gd name="T7" fmla="*/ 14 h 65"/>
                    <a:gd name="T8" fmla="*/ 6 w 31"/>
                    <a:gd name="T9" fmla="*/ 14 h 65"/>
                    <a:gd name="T10" fmla="*/ 6 w 31"/>
                    <a:gd name="T11" fmla="*/ 0 h 65"/>
                    <a:gd name="T12" fmla="*/ 18 w 31"/>
                    <a:gd name="T13" fmla="*/ 0 h 65"/>
                    <a:gd name="T14" fmla="*/ 18 w 31"/>
                    <a:gd name="T15" fmla="*/ 14 h 65"/>
                    <a:gd name="T16" fmla="*/ 31 w 31"/>
                    <a:gd name="T17" fmla="*/ 14 h 65"/>
                    <a:gd name="T18" fmla="*/ 31 w 31"/>
                    <a:gd name="T19" fmla="*/ 24 h 65"/>
                    <a:gd name="T20" fmla="*/ 18 w 31"/>
                    <a:gd name="T21" fmla="*/ 24 h 65"/>
                    <a:gd name="T22" fmla="*/ 18 w 31"/>
                    <a:gd name="T23" fmla="*/ 48 h 65"/>
                    <a:gd name="T24" fmla="*/ 24 w 31"/>
                    <a:gd name="T25" fmla="*/ 55 h 65"/>
                    <a:gd name="T26" fmla="*/ 31 w 31"/>
                    <a:gd name="T27" fmla="*/ 53 h 65"/>
                    <a:gd name="T28" fmla="*/ 31 w 31"/>
                    <a:gd name="T29" fmla="*/ 63 h 65"/>
                    <a:gd name="T30" fmla="*/ 21 w 31"/>
                    <a:gd name="T31" fmla="*/ 65 h 65"/>
                    <a:gd name="T32" fmla="*/ 6 w 31"/>
                    <a:gd name="T3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65">
                      <a:moveTo>
                        <a:pt x="6" y="50"/>
                      </a:moveTo>
                      <a:cubicBezTo>
                        <a:pt x="6" y="24"/>
                        <a:pt x="6" y="24"/>
                        <a:pt x="6" y="24"/>
                      </a:cubicBezTo>
                      <a:cubicBezTo>
                        <a:pt x="0" y="24"/>
                        <a:pt x="0" y="24"/>
                        <a:pt x="0" y="24"/>
                      </a:cubicBezTo>
                      <a:cubicBezTo>
                        <a:pt x="0" y="14"/>
                        <a:pt x="0" y="14"/>
                        <a:pt x="0" y="14"/>
                      </a:cubicBezTo>
                      <a:cubicBezTo>
                        <a:pt x="6" y="14"/>
                        <a:pt x="6" y="14"/>
                        <a:pt x="6" y="14"/>
                      </a:cubicBezTo>
                      <a:cubicBezTo>
                        <a:pt x="6" y="0"/>
                        <a:pt x="6" y="0"/>
                        <a:pt x="6" y="0"/>
                      </a:cubicBezTo>
                      <a:cubicBezTo>
                        <a:pt x="18" y="0"/>
                        <a:pt x="18" y="0"/>
                        <a:pt x="18" y="0"/>
                      </a:cubicBezTo>
                      <a:cubicBezTo>
                        <a:pt x="18" y="14"/>
                        <a:pt x="18" y="14"/>
                        <a:pt x="18" y="14"/>
                      </a:cubicBezTo>
                      <a:cubicBezTo>
                        <a:pt x="31" y="14"/>
                        <a:pt x="31" y="14"/>
                        <a:pt x="31" y="14"/>
                      </a:cubicBezTo>
                      <a:cubicBezTo>
                        <a:pt x="31" y="24"/>
                        <a:pt x="31" y="24"/>
                        <a:pt x="31" y="24"/>
                      </a:cubicBezTo>
                      <a:cubicBezTo>
                        <a:pt x="18" y="24"/>
                        <a:pt x="18" y="24"/>
                        <a:pt x="18" y="24"/>
                      </a:cubicBezTo>
                      <a:cubicBezTo>
                        <a:pt x="18" y="48"/>
                        <a:pt x="18" y="48"/>
                        <a:pt x="18" y="48"/>
                      </a:cubicBezTo>
                      <a:cubicBezTo>
                        <a:pt x="18" y="53"/>
                        <a:pt x="20" y="55"/>
                        <a:pt x="24" y="55"/>
                      </a:cubicBezTo>
                      <a:cubicBezTo>
                        <a:pt x="27" y="55"/>
                        <a:pt x="29" y="54"/>
                        <a:pt x="31" y="53"/>
                      </a:cubicBezTo>
                      <a:cubicBezTo>
                        <a:pt x="31" y="63"/>
                        <a:pt x="31" y="63"/>
                        <a:pt x="31" y="63"/>
                      </a:cubicBezTo>
                      <a:cubicBezTo>
                        <a:pt x="28" y="64"/>
                        <a:pt x="25" y="65"/>
                        <a:pt x="21" y="65"/>
                      </a:cubicBezTo>
                      <a:cubicBezTo>
                        <a:pt x="12" y="65"/>
                        <a:pt x="6" y="61"/>
                        <a:pt x="6"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4" name="Freeform 66">
                  <a:extLst>
                    <a:ext uri="{FF2B5EF4-FFF2-40B4-BE49-F238E27FC236}">
                      <a16:creationId xmlns:a16="http://schemas.microsoft.com/office/drawing/2014/main" id="{A319C3E0-59AC-4A0E-BD4E-5053254A6175}"/>
                    </a:ext>
                  </a:extLst>
                </p:cNvPr>
                <p:cNvSpPr>
                  <a:spLocks/>
                </p:cNvSpPr>
                <p:nvPr/>
              </p:nvSpPr>
              <p:spPr bwMode="auto">
                <a:xfrm>
                  <a:off x="1171" y="1866"/>
                  <a:ext cx="118" cy="248"/>
                </a:xfrm>
                <a:custGeom>
                  <a:avLst/>
                  <a:gdLst>
                    <a:gd name="T0" fmla="*/ 6 w 31"/>
                    <a:gd name="T1" fmla="*/ 50 h 65"/>
                    <a:gd name="T2" fmla="*/ 6 w 31"/>
                    <a:gd name="T3" fmla="*/ 24 h 65"/>
                    <a:gd name="T4" fmla="*/ 0 w 31"/>
                    <a:gd name="T5" fmla="*/ 24 h 65"/>
                    <a:gd name="T6" fmla="*/ 0 w 31"/>
                    <a:gd name="T7" fmla="*/ 14 h 65"/>
                    <a:gd name="T8" fmla="*/ 6 w 31"/>
                    <a:gd name="T9" fmla="*/ 14 h 65"/>
                    <a:gd name="T10" fmla="*/ 6 w 31"/>
                    <a:gd name="T11" fmla="*/ 0 h 65"/>
                    <a:gd name="T12" fmla="*/ 18 w 31"/>
                    <a:gd name="T13" fmla="*/ 0 h 65"/>
                    <a:gd name="T14" fmla="*/ 18 w 31"/>
                    <a:gd name="T15" fmla="*/ 14 h 65"/>
                    <a:gd name="T16" fmla="*/ 31 w 31"/>
                    <a:gd name="T17" fmla="*/ 14 h 65"/>
                    <a:gd name="T18" fmla="*/ 31 w 31"/>
                    <a:gd name="T19" fmla="*/ 24 h 65"/>
                    <a:gd name="T20" fmla="*/ 18 w 31"/>
                    <a:gd name="T21" fmla="*/ 24 h 65"/>
                    <a:gd name="T22" fmla="*/ 18 w 31"/>
                    <a:gd name="T23" fmla="*/ 48 h 65"/>
                    <a:gd name="T24" fmla="*/ 24 w 31"/>
                    <a:gd name="T25" fmla="*/ 55 h 65"/>
                    <a:gd name="T26" fmla="*/ 31 w 31"/>
                    <a:gd name="T27" fmla="*/ 53 h 65"/>
                    <a:gd name="T28" fmla="*/ 31 w 31"/>
                    <a:gd name="T29" fmla="*/ 63 h 65"/>
                    <a:gd name="T30" fmla="*/ 21 w 31"/>
                    <a:gd name="T31" fmla="*/ 65 h 65"/>
                    <a:gd name="T32" fmla="*/ 6 w 31"/>
                    <a:gd name="T3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65">
                      <a:moveTo>
                        <a:pt x="6" y="50"/>
                      </a:moveTo>
                      <a:cubicBezTo>
                        <a:pt x="6" y="24"/>
                        <a:pt x="6" y="24"/>
                        <a:pt x="6" y="24"/>
                      </a:cubicBezTo>
                      <a:cubicBezTo>
                        <a:pt x="0" y="24"/>
                        <a:pt x="0" y="24"/>
                        <a:pt x="0" y="24"/>
                      </a:cubicBezTo>
                      <a:cubicBezTo>
                        <a:pt x="0" y="14"/>
                        <a:pt x="0" y="14"/>
                        <a:pt x="0" y="14"/>
                      </a:cubicBezTo>
                      <a:cubicBezTo>
                        <a:pt x="6" y="14"/>
                        <a:pt x="6" y="14"/>
                        <a:pt x="6" y="14"/>
                      </a:cubicBezTo>
                      <a:cubicBezTo>
                        <a:pt x="6" y="0"/>
                        <a:pt x="6" y="0"/>
                        <a:pt x="6" y="0"/>
                      </a:cubicBezTo>
                      <a:cubicBezTo>
                        <a:pt x="18" y="0"/>
                        <a:pt x="18" y="0"/>
                        <a:pt x="18" y="0"/>
                      </a:cubicBezTo>
                      <a:cubicBezTo>
                        <a:pt x="18" y="14"/>
                        <a:pt x="18" y="14"/>
                        <a:pt x="18" y="14"/>
                      </a:cubicBezTo>
                      <a:cubicBezTo>
                        <a:pt x="31" y="14"/>
                        <a:pt x="31" y="14"/>
                        <a:pt x="31" y="14"/>
                      </a:cubicBezTo>
                      <a:cubicBezTo>
                        <a:pt x="31" y="24"/>
                        <a:pt x="31" y="24"/>
                        <a:pt x="31" y="24"/>
                      </a:cubicBezTo>
                      <a:cubicBezTo>
                        <a:pt x="18" y="24"/>
                        <a:pt x="18" y="24"/>
                        <a:pt x="18" y="24"/>
                      </a:cubicBezTo>
                      <a:cubicBezTo>
                        <a:pt x="18" y="48"/>
                        <a:pt x="18" y="48"/>
                        <a:pt x="18" y="48"/>
                      </a:cubicBezTo>
                      <a:cubicBezTo>
                        <a:pt x="18" y="53"/>
                        <a:pt x="20" y="55"/>
                        <a:pt x="24" y="55"/>
                      </a:cubicBezTo>
                      <a:cubicBezTo>
                        <a:pt x="26" y="55"/>
                        <a:pt x="29" y="54"/>
                        <a:pt x="31" y="53"/>
                      </a:cubicBezTo>
                      <a:cubicBezTo>
                        <a:pt x="31" y="63"/>
                        <a:pt x="31" y="63"/>
                        <a:pt x="31" y="63"/>
                      </a:cubicBezTo>
                      <a:cubicBezTo>
                        <a:pt x="28" y="64"/>
                        <a:pt x="25" y="65"/>
                        <a:pt x="21" y="65"/>
                      </a:cubicBezTo>
                      <a:cubicBezTo>
                        <a:pt x="12" y="65"/>
                        <a:pt x="6" y="61"/>
                        <a:pt x="6"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5" name="Freeform 67">
                  <a:extLst>
                    <a:ext uri="{FF2B5EF4-FFF2-40B4-BE49-F238E27FC236}">
                      <a16:creationId xmlns:a16="http://schemas.microsoft.com/office/drawing/2014/main" id="{B71A0CD8-23B2-4EF3-A9AE-F3D961FF9F08}"/>
                    </a:ext>
                  </a:extLst>
                </p:cNvPr>
                <p:cNvSpPr>
                  <a:spLocks/>
                </p:cNvSpPr>
                <p:nvPr/>
              </p:nvSpPr>
              <p:spPr bwMode="auto">
                <a:xfrm>
                  <a:off x="1326" y="1919"/>
                  <a:ext cx="176" cy="195"/>
                </a:xfrm>
                <a:custGeom>
                  <a:avLst/>
                  <a:gdLst>
                    <a:gd name="T0" fmla="*/ 0 w 46"/>
                    <a:gd name="T1" fmla="*/ 32 h 51"/>
                    <a:gd name="T2" fmla="*/ 0 w 46"/>
                    <a:gd name="T3" fmla="*/ 0 h 51"/>
                    <a:gd name="T4" fmla="*/ 12 w 46"/>
                    <a:gd name="T5" fmla="*/ 0 h 51"/>
                    <a:gd name="T6" fmla="*/ 12 w 46"/>
                    <a:gd name="T7" fmla="*/ 28 h 51"/>
                    <a:gd name="T8" fmla="*/ 23 w 46"/>
                    <a:gd name="T9" fmla="*/ 41 h 51"/>
                    <a:gd name="T10" fmla="*/ 34 w 46"/>
                    <a:gd name="T11" fmla="*/ 28 h 51"/>
                    <a:gd name="T12" fmla="*/ 34 w 46"/>
                    <a:gd name="T13" fmla="*/ 0 h 51"/>
                    <a:gd name="T14" fmla="*/ 46 w 46"/>
                    <a:gd name="T15" fmla="*/ 0 h 51"/>
                    <a:gd name="T16" fmla="*/ 46 w 46"/>
                    <a:gd name="T17" fmla="*/ 50 h 51"/>
                    <a:gd name="T18" fmla="*/ 34 w 46"/>
                    <a:gd name="T19" fmla="*/ 50 h 51"/>
                    <a:gd name="T20" fmla="*/ 34 w 46"/>
                    <a:gd name="T21" fmla="*/ 42 h 51"/>
                    <a:gd name="T22" fmla="*/ 18 w 46"/>
                    <a:gd name="T23" fmla="*/ 51 h 51"/>
                    <a:gd name="T24" fmla="*/ 0 w 46"/>
                    <a:gd name="T25"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1">
                      <a:moveTo>
                        <a:pt x="0" y="32"/>
                      </a:moveTo>
                      <a:cubicBezTo>
                        <a:pt x="0" y="0"/>
                        <a:pt x="0" y="0"/>
                        <a:pt x="0" y="0"/>
                      </a:cubicBezTo>
                      <a:cubicBezTo>
                        <a:pt x="12" y="0"/>
                        <a:pt x="12" y="0"/>
                        <a:pt x="12" y="0"/>
                      </a:cubicBezTo>
                      <a:cubicBezTo>
                        <a:pt x="12" y="28"/>
                        <a:pt x="12" y="28"/>
                        <a:pt x="12" y="28"/>
                      </a:cubicBezTo>
                      <a:cubicBezTo>
                        <a:pt x="12" y="36"/>
                        <a:pt x="16" y="41"/>
                        <a:pt x="23" y="41"/>
                      </a:cubicBezTo>
                      <a:cubicBezTo>
                        <a:pt x="30" y="41"/>
                        <a:pt x="34" y="36"/>
                        <a:pt x="34" y="28"/>
                      </a:cubicBezTo>
                      <a:cubicBezTo>
                        <a:pt x="34" y="0"/>
                        <a:pt x="34" y="0"/>
                        <a:pt x="34" y="0"/>
                      </a:cubicBezTo>
                      <a:cubicBezTo>
                        <a:pt x="46" y="0"/>
                        <a:pt x="46" y="0"/>
                        <a:pt x="46" y="0"/>
                      </a:cubicBezTo>
                      <a:cubicBezTo>
                        <a:pt x="46" y="50"/>
                        <a:pt x="46" y="50"/>
                        <a:pt x="46" y="50"/>
                      </a:cubicBezTo>
                      <a:cubicBezTo>
                        <a:pt x="34" y="50"/>
                        <a:pt x="34" y="50"/>
                        <a:pt x="34" y="50"/>
                      </a:cubicBezTo>
                      <a:cubicBezTo>
                        <a:pt x="34" y="42"/>
                        <a:pt x="34" y="42"/>
                        <a:pt x="34" y="42"/>
                      </a:cubicBezTo>
                      <a:cubicBezTo>
                        <a:pt x="31" y="47"/>
                        <a:pt x="26" y="51"/>
                        <a:pt x="18" y="51"/>
                      </a:cubicBezTo>
                      <a:cubicBezTo>
                        <a:pt x="7" y="51"/>
                        <a:pt x="0" y="44"/>
                        <a:pt x="0"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6" name="Freeform 68">
                  <a:extLst>
                    <a:ext uri="{FF2B5EF4-FFF2-40B4-BE49-F238E27FC236}">
                      <a16:creationId xmlns:a16="http://schemas.microsoft.com/office/drawing/2014/main" id="{B5417330-3DA4-4483-8F4F-3F9302862DDA}"/>
                    </a:ext>
                  </a:extLst>
                </p:cNvPr>
                <p:cNvSpPr>
                  <a:spLocks/>
                </p:cNvSpPr>
                <p:nvPr/>
              </p:nvSpPr>
              <p:spPr bwMode="auto">
                <a:xfrm>
                  <a:off x="1539" y="1866"/>
                  <a:ext cx="124" cy="248"/>
                </a:xfrm>
                <a:custGeom>
                  <a:avLst/>
                  <a:gdLst>
                    <a:gd name="T0" fmla="*/ 7 w 32"/>
                    <a:gd name="T1" fmla="*/ 50 h 65"/>
                    <a:gd name="T2" fmla="*/ 7 w 32"/>
                    <a:gd name="T3" fmla="*/ 24 h 65"/>
                    <a:gd name="T4" fmla="*/ 0 w 32"/>
                    <a:gd name="T5" fmla="*/ 24 h 65"/>
                    <a:gd name="T6" fmla="*/ 0 w 32"/>
                    <a:gd name="T7" fmla="*/ 14 h 65"/>
                    <a:gd name="T8" fmla="*/ 7 w 32"/>
                    <a:gd name="T9" fmla="*/ 14 h 65"/>
                    <a:gd name="T10" fmla="*/ 7 w 32"/>
                    <a:gd name="T11" fmla="*/ 0 h 65"/>
                    <a:gd name="T12" fmla="*/ 18 w 32"/>
                    <a:gd name="T13" fmla="*/ 0 h 65"/>
                    <a:gd name="T14" fmla="*/ 18 w 32"/>
                    <a:gd name="T15" fmla="*/ 14 h 65"/>
                    <a:gd name="T16" fmla="*/ 32 w 32"/>
                    <a:gd name="T17" fmla="*/ 14 h 65"/>
                    <a:gd name="T18" fmla="*/ 32 w 32"/>
                    <a:gd name="T19" fmla="*/ 24 h 65"/>
                    <a:gd name="T20" fmla="*/ 18 w 32"/>
                    <a:gd name="T21" fmla="*/ 24 h 65"/>
                    <a:gd name="T22" fmla="*/ 18 w 32"/>
                    <a:gd name="T23" fmla="*/ 48 h 65"/>
                    <a:gd name="T24" fmla="*/ 25 w 32"/>
                    <a:gd name="T25" fmla="*/ 55 h 65"/>
                    <a:gd name="T26" fmla="*/ 32 w 32"/>
                    <a:gd name="T27" fmla="*/ 53 h 65"/>
                    <a:gd name="T28" fmla="*/ 32 w 32"/>
                    <a:gd name="T29" fmla="*/ 63 h 65"/>
                    <a:gd name="T30" fmla="*/ 21 w 32"/>
                    <a:gd name="T31" fmla="*/ 65 h 65"/>
                    <a:gd name="T32" fmla="*/ 7 w 32"/>
                    <a:gd name="T33" fmla="*/ 5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65">
                      <a:moveTo>
                        <a:pt x="7" y="50"/>
                      </a:moveTo>
                      <a:cubicBezTo>
                        <a:pt x="7" y="24"/>
                        <a:pt x="7" y="24"/>
                        <a:pt x="7" y="24"/>
                      </a:cubicBezTo>
                      <a:cubicBezTo>
                        <a:pt x="0" y="24"/>
                        <a:pt x="0" y="24"/>
                        <a:pt x="0" y="24"/>
                      </a:cubicBezTo>
                      <a:cubicBezTo>
                        <a:pt x="0" y="14"/>
                        <a:pt x="0" y="14"/>
                        <a:pt x="0" y="14"/>
                      </a:cubicBezTo>
                      <a:cubicBezTo>
                        <a:pt x="7" y="14"/>
                        <a:pt x="7" y="14"/>
                        <a:pt x="7" y="14"/>
                      </a:cubicBezTo>
                      <a:cubicBezTo>
                        <a:pt x="7" y="0"/>
                        <a:pt x="7" y="0"/>
                        <a:pt x="7" y="0"/>
                      </a:cubicBezTo>
                      <a:cubicBezTo>
                        <a:pt x="18" y="0"/>
                        <a:pt x="18" y="0"/>
                        <a:pt x="18" y="0"/>
                      </a:cubicBezTo>
                      <a:cubicBezTo>
                        <a:pt x="18" y="14"/>
                        <a:pt x="18" y="14"/>
                        <a:pt x="18" y="14"/>
                      </a:cubicBezTo>
                      <a:cubicBezTo>
                        <a:pt x="32" y="14"/>
                        <a:pt x="32" y="14"/>
                        <a:pt x="32" y="14"/>
                      </a:cubicBezTo>
                      <a:cubicBezTo>
                        <a:pt x="32" y="24"/>
                        <a:pt x="32" y="24"/>
                        <a:pt x="32" y="24"/>
                      </a:cubicBezTo>
                      <a:cubicBezTo>
                        <a:pt x="18" y="24"/>
                        <a:pt x="18" y="24"/>
                        <a:pt x="18" y="24"/>
                      </a:cubicBezTo>
                      <a:cubicBezTo>
                        <a:pt x="18" y="48"/>
                        <a:pt x="18" y="48"/>
                        <a:pt x="18" y="48"/>
                      </a:cubicBezTo>
                      <a:cubicBezTo>
                        <a:pt x="18" y="53"/>
                        <a:pt x="21" y="55"/>
                        <a:pt x="25" y="55"/>
                      </a:cubicBezTo>
                      <a:cubicBezTo>
                        <a:pt x="27" y="55"/>
                        <a:pt x="30" y="54"/>
                        <a:pt x="32" y="53"/>
                      </a:cubicBezTo>
                      <a:cubicBezTo>
                        <a:pt x="32" y="63"/>
                        <a:pt x="32" y="63"/>
                        <a:pt x="32" y="63"/>
                      </a:cubicBezTo>
                      <a:cubicBezTo>
                        <a:pt x="29" y="64"/>
                        <a:pt x="26" y="65"/>
                        <a:pt x="21" y="65"/>
                      </a:cubicBezTo>
                      <a:cubicBezTo>
                        <a:pt x="13" y="65"/>
                        <a:pt x="7" y="61"/>
                        <a:pt x="7"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7" name="Freeform 69">
                  <a:extLst>
                    <a:ext uri="{FF2B5EF4-FFF2-40B4-BE49-F238E27FC236}">
                      <a16:creationId xmlns:a16="http://schemas.microsoft.com/office/drawing/2014/main" id="{41512567-91DB-4781-A757-F557990D0ED9}"/>
                    </a:ext>
                  </a:extLst>
                </p:cNvPr>
                <p:cNvSpPr>
                  <a:spLocks noEditPoints="1"/>
                </p:cNvSpPr>
                <p:nvPr/>
              </p:nvSpPr>
              <p:spPr bwMode="auto">
                <a:xfrm>
                  <a:off x="1689" y="1914"/>
                  <a:ext cx="187" cy="200"/>
                </a:xfrm>
                <a:custGeom>
                  <a:avLst/>
                  <a:gdLst>
                    <a:gd name="T0" fmla="*/ 0 w 49"/>
                    <a:gd name="T1" fmla="*/ 26 h 52"/>
                    <a:gd name="T2" fmla="*/ 0 w 49"/>
                    <a:gd name="T3" fmla="*/ 26 h 52"/>
                    <a:gd name="T4" fmla="*/ 24 w 49"/>
                    <a:gd name="T5" fmla="*/ 0 h 52"/>
                    <a:gd name="T6" fmla="*/ 49 w 49"/>
                    <a:gd name="T7" fmla="*/ 27 h 52"/>
                    <a:gd name="T8" fmla="*/ 48 w 49"/>
                    <a:gd name="T9" fmla="*/ 30 h 52"/>
                    <a:gd name="T10" fmla="*/ 11 w 49"/>
                    <a:gd name="T11" fmla="*/ 30 h 52"/>
                    <a:gd name="T12" fmla="*/ 26 w 49"/>
                    <a:gd name="T13" fmla="*/ 43 h 52"/>
                    <a:gd name="T14" fmla="*/ 40 w 49"/>
                    <a:gd name="T15" fmla="*/ 37 h 52"/>
                    <a:gd name="T16" fmla="*/ 46 w 49"/>
                    <a:gd name="T17" fmla="*/ 43 h 52"/>
                    <a:gd name="T18" fmla="*/ 26 w 49"/>
                    <a:gd name="T19" fmla="*/ 52 h 52"/>
                    <a:gd name="T20" fmla="*/ 0 w 49"/>
                    <a:gd name="T21" fmla="*/ 26 h 52"/>
                    <a:gd name="T22" fmla="*/ 37 w 49"/>
                    <a:gd name="T23" fmla="*/ 22 h 52"/>
                    <a:gd name="T24" fmla="*/ 24 w 49"/>
                    <a:gd name="T25" fmla="*/ 9 h 52"/>
                    <a:gd name="T26" fmla="*/ 11 w 49"/>
                    <a:gd name="T27" fmla="*/ 22 h 52"/>
                    <a:gd name="T28" fmla="*/ 37 w 49"/>
                    <a:gd name="T29"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2">
                      <a:moveTo>
                        <a:pt x="0" y="26"/>
                      </a:moveTo>
                      <a:cubicBezTo>
                        <a:pt x="0" y="26"/>
                        <a:pt x="0" y="26"/>
                        <a:pt x="0" y="26"/>
                      </a:cubicBezTo>
                      <a:cubicBezTo>
                        <a:pt x="0" y="11"/>
                        <a:pt x="10" y="0"/>
                        <a:pt x="24" y="0"/>
                      </a:cubicBezTo>
                      <a:cubicBezTo>
                        <a:pt x="40" y="0"/>
                        <a:pt x="49" y="12"/>
                        <a:pt x="49" y="27"/>
                      </a:cubicBezTo>
                      <a:cubicBezTo>
                        <a:pt x="49" y="28"/>
                        <a:pt x="49" y="29"/>
                        <a:pt x="48" y="30"/>
                      </a:cubicBezTo>
                      <a:cubicBezTo>
                        <a:pt x="11" y="30"/>
                        <a:pt x="11" y="30"/>
                        <a:pt x="11" y="30"/>
                      </a:cubicBezTo>
                      <a:cubicBezTo>
                        <a:pt x="12" y="38"/>
                        <a:pt x="18" y="43"/>
                        <a:pt x="26" y="43"/>
                      </a:cubicBezTo>
                      <a:cubicBezTo>
                        <a:pt x="31" y="43"/>
                        <a:pt x="35" y="41"/>
                        <a:pt x="40" y="37"/>
                      </a:cubicBezTo>
                      <a:cubicBezTo>
                        <a:pt x="46" y="43"/>
                        <a:pt x="46" y="43"/>
                        <a:pt x="46" y="43"/>
                      </a:cubicBezTo>
                      <a:cubicBezTo>
                        <a:pt x="42" y="49"/>
                        <a:pt x="35" y="52"/>
                        <a:pt x="26" y="52"/>
                      </a:cubicBezTo>
                      <a:cubicBezTo>
                        <a:pt x="11" y="52"/>
                        <a:pt x="0" y="42"/>
                        <a:pt x="0" y="26"/>
                      </a:cubicBezTo>
                      <a:close/>
                      <a:moveTo>
                        <a:pt x="37" y="22"/>
                      </a:moveTo>
                      <a:cubicBezTo>
                        <a:pt x="36" y="15"/>
                        <a:pt x="32" y="9"/>
                        <a:pt x="24" y="9"/>
                      </a:cubicBezTo>
                      <a:cubicBezTo>
                        <a:pt x="17" y="9"/>
                        <a:pt x="12" y="15"/>
                        <a:pt x="11" y="22"/>
                      </a:cubicBezTo>
                      <a:lnTo>
                        <a:pt x="37" y="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48" name="Rectangle 70">
                  <a:extLst>
                    <a:ext uri="{FF2B5EF4-FFF2-40B4-BE49-F238E27FC236}">
                      <a16:creationId xmlns:a16="http://schemas.microsoft.com/office/drawing/2014/main" id="{BD157BC0-B8DA-4FD5-9D5D-B4397CB8FB73}"/>
                    </a:ext>
                  </a:extLst>
                </p:cNvPr>
                <p:cNvSpPr>
                  <a:spLocks noChangeArrowheads="1"/>
                </p:cNvSpPr>
                <p:nvPr/>
              </p:nvSpPr>
              <p:spPr bwMode="auto">
                <a:xfrm>
                  <a:off x="1087" y="1922"/>
                  <a:ext cx="44" cy="194"/>
                </a:xfrm>
                <a:prstGeom prst="rect">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49" name="Rectangle 71">
                  <a:extLst>
                    <a:ext uri="{FF2B5EF4-FFF2-40B4-BE49-F238E27FC236}">
                      <a16:creationId xmlns:a16="http://schemas.microsoft.com/office/drawing/2014/main" id="{B658159C-8CA4-48B4-B213-1A98EAF50788}"/>
                    </a:ext>
                  </a:extLst>
                </p:cNvPr>
                <p:cNvSpPr>
                  <a:spLocks noChangeArrowheads="1"/>
                </p:cNvSpPr>
                <p:nvPr/>
              </p:nvSpPr>
              <p:spPr bwMode="auto">
                <a:xfrm>
                  <a:off x="1087" y="1855"/>
                  <a:ext cx="44" cy="37"/>
                </a:xfrm>
                <a:prstGeom prst="rect">
                  <a:avLst/>
                </a:prstGeom>
                <a:grp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grpSp>
        </p:grpSp>
        <p:grpSp>
          <p:nvGrpSpPr>
            <p:cNvPr id="18" name="Group 72">
              <a:extLst>
                <a:ext uri="{FF2B5EF4-FFF2-40B4-BE49-F238E27FC236}">
                  <a16:creationId xmlns:a16="http://schemas.microsoft.com/office/drawing/2014/main" id="{3F1BDF53-4703-4C24-B68B-7C1473284B86}"/>
                </a:ext>
              </a:extLst>
            </p:cNvPr>
            <p:cNvGrpSpPr>
              <a:grpSpLocks/>
            </p:cNvGrpSpPr>
            <p:nvPr/>
          </p:nvGrpSpPr>
          <p:grpSpPr bwMode="auto">
            <a:xfrm>
              <a:off x="3894" y="2897"/>
              <a:ext cx="1438" cy="122"/>
              <a:chOff x="2132" y="2095"/>
              <a:chExt cx="1497" cy="127"/>
            </a:xfrm>
            <a:grpFill/>
          </p:grpSpPr>
          <p:sp>
            <p:nvSpPr>
              <p:cNvPr id="19" name="Freeform 73">
                <a:extLst>
                  <a:ext uri="{FF2B5EF4-FFF2-40B4-BE49-F238E27FC236}">
                    <a16:creationId xmlns:a16="http://schemas.microsoft.com/office/drawing/2014/main" id="{D2F85E7C-3687-4E1B-BEC8-CF9B7FEAA5C8}"/>
                  </a:ext>
                </a:extLst>
              </p:cNvPr>
              <p:cNvSpPr>
                <a:spLocks/>
              </p:cNvSpPr>
              <p:nvPr/>
            </p:nvSpPr>
            <p:spPr bwMode="auto">
              <a:xfrm>
                <a:off x="2132" y="2097"/>
                <a:ext cx="90" cy="104"/>
              </a:xfrm>
              <a:custGeom>
                <a:avLst/>
                <a:gdLst>
                  <a:gd name="T0" fmla="*/ 0 w 38"/>
                  <a:gd name="T1" fmla="*/ 22 h 44"/>
                  <a:gd name="T2" fmla="*/ 0 w 38"/>
                  <a:gd name="T3" fmla="*/ 22 h 44"/>
                  <a:gd name="T4" fmla="*/ 22 w 38"/>
                  <a:gd name="T5" fmla="*/ 0 h 44"/>
                  <a:gd name="T6" fmla="*/ 38 w 38"/>
                  <a:gd name="T7" fmla="*/ 7 h 44"/>
                  <a:gd name="T8" fmla="*/ 35 w 38"/>
                  <a:gd name="T9" fmla="*/ 11 h 44"/>
                  <a:gd name="T10" fmla="*/ 22 w 38"/>
                  <a:gd name="T11" fmla="*/ 5 h 44"/>
                  <a:gd name="T12" fmla="*/ 5 w 38"/>
                  <a:gd name="T13" fmla="*/ 22 h 44"/>
                  <a:gd name="T14" fmla="*/ 5 w 38"/>
                  <a:gd name="T15" fmla="*/ 22 h 44"/>
                  <a:gd name="T16" fmla="*/ 22 w 38"/>
                  <a:gd name="T17" fmla="*/ 39 h 44"/>
                  <a:gd name="T18" fmla="*/ 35 w 38"/>
                  <a:gd name="T19" fmla="*/ 33 h 44"/>
                  <a:gd name="T20" fmla="*/ 38 w 38"/>
                  <a:gd name="T21" fmla="*/ 36 h 44"/>
                  <a:gd name="T22" fmla="*/ 21 w 38"/>
                  <a:gd name="T23" fmla="*/ 44 h 44"/>
                  <a:gd name="T24" fmla="*/ 0 w 38"/>
                  <a:gd name="T2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4">
                    <a:moveTo>
                      <a:pt x="0" y="22"/>
                    </a:moveTo>
                    <a:cubicBezTo>
                      <a:pt x="0" y="22"/>
                      <a:pt x="0" y="22"/>
                      <a:pt x="0" y="22"/>
                    </a:cubicBezTo>
                    <a:cubicBezTo>
                      <a:pt x="0" y="10"/>
                      <a:pt x="9" y="0"/>
                      <a:pt x="22" y="0"/>
                    </a:cubicBezTo>
                    <a:cubicBezTo>
                      <a:pt x="29" y="0"/>
                      <a:pt x="34" y="3"/>
                      <a:pt x="38" y="7"/>
                    </a:cubicBezTo>
                    <a:cubicBezTo>
                      <a:pt x="35" y="11"/>
                      <a:pt x="35" y="11"/>
                      <a:pt x="35" y="11"/>
                    </a:cubicBezTo>
                    <a:cubicBezTo>
                      <a:pt x="31" y="7"/>
                      <a:pt x="27" y="5"/>
                      <a:pt x="22" y="5"/>
                    </a:cubicBezTo>
                    <a:cubicBezTo>
                      <a:pt x="12" y="5"/>
                      <a:pt x="5" y="12"/>
                      <a:pt x="5" y="22"/>
                    </a:cubicBezTo>
                    <a:cubicBezTo>
                      <a:pt x="5" y="22"/>
                      <a:pt x="5" y="22"/>
                      <a:pt x="5" y="22"/>
                    </a:cubicBezTo>
                    <a:cubicBezTo>
                      <a:pt x="5" y="32"/>
                      <a:pt x="12" y="39"/>
                      <a:pt x="22" y="39"/>
                    </a:cubicBezTo>
                    <a:cubicBezTo>
                      <a:pt x="27" y="39"/>
                      <a:pt x="31" y="37"/>
                      <a:pt x="35" y="33"/>
                    </a:cubicBezTo>
                    <a:cubicBezTo>
                      <a:pt x="38" y="36"/>
                      <a:pt x="38" y="36"/>
                      <a:pt x="38" y="36"/>
                    </a:cubicBezTo>
                    <a:cubicBezTo>
                      <a:pt x="34" y="41"/>
                      <a:pt x="29" y="44"/>
                      <a:pt x="21" y="44"/>
                    </a:cubicBezTo>
                    <a:cubicBezTo>
                      <a:pt x="9" y="44"/>
                      <a:pt x="0" y="34"/>
                      <a:pt x="0"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0" name="Freeform 74">
                <a:extLst>
                  <a:ext uri="{FF2B5EF4-FFF2-40B4-BE49-F238E27FC236}">
                    <a16:creationId xmlns:a16="http://schemas.microsoft.com/office/drawing/2014/main" id="{8BC09C95-FCFF-4440-A02E-53C068A359F9}"/>
                  </a:ext>
                </a:extLst>
              </p:cNvPr>
              <p:cNvSpPr>
                <a:spLocks noEditPoints="1"/>
              </p:cNvSpPr>
              <p:nvPr/>
            </p:nvSpPr>
            <p:spPr bwMode="auto">
              <a:xfrm>
                <a:off x="2236" y="2123"/>
                <a:ext cx="75" cy="78"/>
              </a:xfrm>
              <a:custGeom>
                <a:avLst/>
                <a:gdLst>
                  <a:gd name="T0" fmla="*/ 0 w 32"/>
                  <a:gd name="T1" fmla="*/ 17 h 33"/>
                  <a:gd name="T2" fmla="*/ 0 w 32"/>
                  <a:gd name="T3" fmla="*/ 17 h 33"/>
                  <a:gd name="T4" fmla="*/ 16 w 32"/>
                  <a:gd name="T5" fmla="*/ 0 h 33"/>
                  <a:gd name="T6" fmla="*/ 32 w 32"/>
                  <a:gd name="T7" fmla="*/ 17 h 33"/>
                  <a:gd name="T8" fmla="*/ 32 w 32"/>
                  <a:gd name="T9" fmla="*/ 17 h 33"/>
                  <a:gd name="T10" fmla="*/ 16 w 32"/>
                  <a:gd name="T11" fmla="*/ 33 h 33"/>
                  <a:gd name="T12" fmla="*/ 0 w 32"/>
                  <a:gd name="T13" fmla="*/ 17 h 33"/>
                  <a:gd name="T14" fmla="*/ 27 w 32"/>
                  <a:gd name="T15" fmla="*/ 17 h 33"/>
                  <a:gd name="T16" fmla="*/ 27 w 32"/>
                  <a:gd name="T17" fmla="*/ 17 h 33"/>
                  <a:gd name="T18" fmla="*/ 16 w 32"/>
                  <a:gd name="T19" fmla="*/ 5 h 33"/>
                  <a:gd name="T20" fmla="*/ 5 w 32"/>
                  <a:gd name="T21" fmla="*/ 17 h 33"/>
                  <a:gd name="T22" fmla="*/ 5 w 32"/>
                  <a:gd name="T23" fmla="*/ 17 h 33"/>
                  <a:gd name="T24" fmla="*/ 16 w 32"/>
                  <a:gd name="T25" fmla="*/ 29 h 33"/>
                  <a:gd name="T26" fmla="*/ 27 w 32"/>
                  <a:gd name="T2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3">
                    <a:moveTo>
                      <a:pt x="0" y="17"/>
                    </a:moveTo>
                    <a:cubicBezTo>
                      <a:pt x="0" y="17"/>
                      <a:pt x="0" y="17"/>
                      <a:pt x="0" y="17"/>
                    </a:cubicBezTo>
                    <a:cubicBezTo>
                      <a:pt x="0" y="8"/>
                      <a:pt x="7" y="0"/>
                      <a:pt x="16" y="0"/>
                    </a:cubicBezTo>
                    <a:cubicBezTo>
                      <a:pt x="25" y="0"/>
                      <a:pt x="32" y="8"/>
                      <a:pt x="32" y="17"/>
                    </a:cubicBezTo>
                    <a:cubicBezTo>
                      <a:pt x="32" y="17"/>
                      <a:pt x="32" y="17"/>
                      <a:pt x="32" y="17"/>
                    </a:cubicBezTo>
                    <a:cubicBezTo>
                      <a:pt x="32" y="25"/>
                      <a:pt x="25" y="33"/>
                      <a:pt x="16" y="33"/>
                    </a:cubicBezTo>
                    <a:cubicBezTo>
                      <a:pt x="7" y="33"/>
                      <a:pt x="0" y="25"/>
                      <a:pt x="0" y="17"/>
                    </a:cubicBezTo>
                    <a:close/>
                    <a:moveTo>
                      <a:pt x="27" y="17"/>
                    </a:moveTo>
                    <a:cubicBezTo>
                      <a:pt x="27" y="17"/>
                      <a:pt x="27" y="17"/>
                      <a:pt x="27" y="17"/>
                    </a:cubicBezTo>
                    <a:cubicBezTo>
                      <a:pt x="27" y="10"/>
                      <a:pt x="22" y="5"/>
                      <a:pt x="16" y="5"/>
                    </a:cubicBezTo>
                    <a:cubicBezTo>
                      <a:pt x="9" y="5"/>
                      <a:pt x="5" y="10"/>
                      <a:pt x="5" y="17"/>
                    </a:cubicBezTo>
                    <a:cubicBezTo>
                      <a:pt x="5" y="17"/>
                      <a:pt x="5" y="17"/>
                      <a:pt x="5" y="17"/>
                    </a:cubicBezTo>
                    <a:cubicBezTo>
                      <a:pt x="5" y="23"/>
                      <a:pt x="9" y="29"/>
                      <a:pt x="16" y="29"/>
                    </a:cubicBezTo>
                    <a:cubicBezTo>
                      <a:pt x="23" y="29"/>
                      <a:pt x="27" y="23"/>
                      <a:pt x="27"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1" name="Freeform 75">
                <a:extLst>
                  <a:ext uri="{FF2B5EF4-FFF2-40B4-BE49-F238E27FC236}">
                    <a16:creationId xmlns:a16="http://schemas.microsoft.com/office/drawing/2014/main" id="{C924A831-3BFC-4BC2-B042-E6032161C8CA}"/>
                  </a:ext>
                </a:extLst>
              </p:cNvPr>
              <p:cNvSpPr>
                <a:spLocks/>
              </p:cNvSpPr>
              <p:nvPr/>
            </p:nvSpPr>
            <p:spPr bwMode="auto">
              <a:xfrm>
                <a:off x="2333" y="2123"/>
                <a:ext cx="63" cy="76"/>
              </a:xfrm>
              <a:custGeom>
                <a:avLst/>
                <a:gdLst>
                  <a:gd name="T0" fmla="*/ 0 w 27"/>
                  <a:gd name="T1" fmla="*/ 1 h 32"/>
                  <a:gd name="T2" fmla="*/ 4 w 27"/>
                  <a:gd name="T3" fmla="*/ 1 h 32"/>
                  <a:gd name="T4" fmla="*/ 4 w 27"/>
                  <a:gd name="T5" fmla="*/ 7 h 32"/>
                  <a:gd name="T6" fmla="*/ 15 w 27"/>
                  <a:gd name="T7" fmla="*/ 0 h 32"/>
                  <a:gd name="T8" fmla="*/ 27 w 27"/>
                  <a:gd name="T9" fmla="*/ 13 h 32"/>
                  <a:gd name="T10" fmla="*/ 27 w 27"/>
                  <a:gd name="T11" fmla="*/ 32 h 32"/>
                  <a:gd name="T12" fmla="*/ 22 w 27"/>
                  <a:gd name="T13" fmla="*/ 32 h 32"/>
                  <a:gd name="T14" fmla="*/ 22 w 27"/>
                  <a:gd name="T15" fmla="*/ 14 h 32"/>
                  <a:gd name="T16" fmla="*/ 14 w 27"/>
                  <a:gd name="T17" fmla="*/ 5 h 32"/>
                  <a:gd name="T18" fmla="*/ 4 w 27"/>
                  <a:gd name="T19" fmla="*/ 14 h 32"/>
                  <a:gd name="T20" fmla="*/ 4 w 27"/>
                  <a:gd name="T21" fmla="*/ 32 h 32"/>
                  <a:gd name="T22" fmla="*/ 0 w 27"/>
                  <a:gd name="T23" fmla="*/ 32 h 32"/>
                  <a:gd name="T24" fmla="*/ 0 w 27"/>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0" y="1"/>
                    </a:moveTo>
                    <a:cubicBezTo>
                      <a:pt x="4" y="1"/>
                      <a:pt x="4" y="1"/>
                      <a:pt x="4" y="1"/>
                    </a:cubicBezTo>
                    <a:cubicBezTo>
                      <a:pt x="4" y="7"/>
                      <a:pt x="4" y="7"/>
                      <a:pt x="4" y="7"/>
                    </a:cubicBezTo>
                    <a:cubicBezTo>
                      <a:pt x="6" y="3"/>
                      <a:pt x="9" y="0"/>
                      <a:pt x="15" y="0"/>
                    </a:cubicBezTo>
                    <a:cubicBezTo>
                      <a:pt x="22" y="0"/>
                      <a:pt x="27" y="5"/>
                      <a:pt x="27" y="13"/>
                    </a:cubicBezTo>
                    <a:cubicBezTo>
                      <a:pt x="27" y="32"/>
                      <a:pt x="27" y="32"/>
                      <a:pt x="27" y="32"/>
                    </a:cubicBezTo>
                    <a:cubicBezTo>
                      <a:pt x="22" y="32"/>
                      <a:pt x="22" y="32"/>
                      <a:pt x="22" y="32"/>
                    </a:cubicBezTo>
                    <a:cubicBezTo>
                      <a:pt x="22" y="14"/>
                      <a:pt x="22" y="14"/>
                      <a:pt x="22" y="14"/>
                    </a:cubicBezTo>
                    <a:cubicBezTo>
                      <a:pt x="22" y="8"/>
                      <a:pt x="19" y="5"/>
                      <a:pt x="14" y="5"/>
                    </a:cubicBezTo>
                    <a:cubicBezTo>
                      <a:pt x="8" y="5"/>
                      <a:pt x="4" y="9"/>
                      <a:pt x="4" y="14"/>
                    </a:cubicBezTo>
                    <a:cubicBezTo>
                      <a:pt x="4" y="32"/>
                      <a:pt x="4" y="32"/>
                      <a:pt x="4" y="32"/>
                    </a:cubicBezTo>
                    <a:cubicBezTo>
                      <a:pt x="0" y="32"/>
                      <a:pt x="0" y="32"/>
                      <a:pt x="0" y="32"/>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2" name="Freeform 76">
                <a:extLst>
                  <a:ext uri="{FF2B5EF4-FFF2-40B4-BE49-F238E27FC236}">
                    <a16:creationId xmlns:a16="http://schemas.microsoft.com/office/drawing/2014/main" id="{1D90FA1A-2AFA-40EA-97D5-A6FA1540E08B}"/>
                  </a:ext>
                </a:extLst>
              </p:cNvPr>
              <p:cNvSpPr>
                <a:spLocks/>
              </p:cNvSpPr>
              <p:nvPr/>
            </p:nvSpPr>
            <p:spPr bwMode="auto">
              <a:xfrm>
                <a:off x="2413" y="2104"/>
                <a:ext cx="45" cy="97"/>
              </a:xfrm>
              <a:custGeom>
                <a:avLst/>
                <a:gdLst>
                  <a:gd name="T0" fmla="*/ 4 w 19"/>
                  <a:gd name="T1" fmla="*/ 32 h 41"/>
                  <a:gd name="T2" fmla="*/ 4 w 19"/>
                  <a:gd name="T3" fmla="*/ 13 h 41"/>
                  <a:gd name="T4" fmla="*/ 0 w 19"/>
                  <a:gd name="T5" fmla="*/ 13 h 41"/>
                  <a:gd name="T6" fmla="*/ 0 w 19"/>
                  <a:gd name="T7" fmla="*/ 9 h 41"/>
                  <a:gd name="T8" fmla="*/ 4 w 19"/>
                  <a:gd name="T9" fmla="*/ 9 h 41"/>
                  <a:gd name="T10" fmla="*/ 4 w 19"/>
                  <a:gd name="T11" fmla="*/ 0 h 41"/>
                  <a:gd name="T12" fmla="*/ 9 w 19"/>
                  <a:gd name="T13" fmla="*/ 0 h 41"/>
                  <a:gd name="T14" fmla="*/ 9 w 19"/>
                  <a:gd name="T15" fmla="*/ 9 h 41"/>
                  <a:gd name="T16" fmla="*/ 19 w 19"/>
                  <a:gd name="T17" fmla="*/ 9 h 41"/>
                  <a:gd name="T18" fmla="*/ 19 w 19"/>
                  <a:gd name="T19" fmla="*/ 13 h 41"/>
                  <a:gd name="T20" fmla="*/ 9 w 19"/>
                  <a:gd name="T21" fmla="*/ 13 h 41"/>
                  <a:gd name="T22" fmla="*/ 9 w 19"/>
                  <a:gd name="T23" fmla="*/ 31 h 41"/>
                  <a:gd name="T24" fmla="*/ 14 w 19"/>
                  <a:gd name="T25" fmla="*/ 36 h 41"/>
                  <a:gd name="T26" fmla="*/ 19 w 19"/>
                  <a:gd name="T27" fmla="*/ 35 h 41"/>
                  <a:gd name="T28" fmla="*/ 19 w 19"/>
                  <a:gd name="T29" fmla="*/ 39 h 41"/>
                  <a:gd name="T30" fmla="*/ 13 w 19"/>
                  <a:gd name="T31" fmla="*/ 41 h 41"/>
                  <a:gd name="T32" fmla="*/ 4 w 19"/>
                  <a:gd name="T33"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1">
                    <a:moveTo>
                      <a:pt x="4" y="32"/>
                    </a:moveTo>
                    <a:cubicBezTo>
                      <a:pt x="4" y="13"/>
                      <a:pt x="4" y="13"/>
                      <a:pt x="4" y="13"/>
                    </a:cubicBezTo>
                    <a:cubicBezTo>
                      <a:pt x="0" y="13"/>
                      <a:pt x="0" y="13"/>
                      <a:pt x="0" y="13"/>
                    </a:cubicBezTo>
                    <a:cubicBezTo>
                      <a:pt x="0" y="9"/>
                      <a:pt x="0" y="9"/>
                      <a:pt x="0" y="9"/>
                    </a:cubicBezTo>
                    <a:cubicBezTo>
                      <a:pt x="4" y="9"/>
                      <a:pt x="4" y="9"/>
                      <a:pt x="4" y="9"/>
                    </a:cubicBezTo>
                    <a:cubicBezTo>
                      <a:pt x="4" y="0"/>
                      <a:pt x="4" y="0"/>
                      <a:pt x="4" y="0"/>
                    </a:cubicBezTo>
                    <a:cubicBezTo>
                      <a:pt x="9" y="0"/>
                      <a:pt x="9" y="0"/>
                      <a:pt x="9" y="0"/>
                    </a:cubicBezTo>
                    <a:cubicBezTo>
                      <a:pt x="9" y="9"/>
                      <a:pt x="9" y="9"/>
                      <a:pt x="9" y="9"/>
                    </a:cubicBezTo>
                    <a:cubicBezTo>
                      <a:pt x="19" y="9"/>
                      <a:pt x="19" y="9"/>
                      <a:pt x="19" y="9"/>
                    </a:cubicBezTo>
                    <a:cubicBezTo>
                      <a:pt x="19" y="13"/>
                      <a:pt x="19" y="13"/>
                      <a:pt x="19" y="13"/>
                    </a:cubicBezTo>
                    <a:cubicBezTo>
                      <a:pt x="9" y="13"/>
                      <a:pt x="9" y="13"/>
                      <a:pt x="9" y="13"/>
                    </a:cubicBezTo>
                    <a:cubicBezTo>
                      <a:pt x="9" y="31"/>
                      <a:pt x="9" y="31"/>
                      <a:pt x="9" y="31"/>
                    </a:cubicBezTo>
                    <a:cubicBezTo>
                      <a:pt x="9" y="35"/>
                      <a:pt x="11" y="36"/>
                      <a:pt x="14" y="36"/>
                    </a:cubicBezTo>
                    <a:cubicBezTo>
                      <a:pt x="16" y="36"/>
                      <a:pt x="17" y="36"/>
                      <a:pt x="19" y="35"/>
                    </a:cubicBezTo>
                    <a:cubicBezTo>
                      <a:pt x="19" y="39"/>
                      <a:pt x="19" y="39"/>
                      <a:pt x="19" y="39"/>
                    </a:cubicBezTo>
                    <a:cubicBezTo>
                      <a:pt x="17" y="40"/>
                      <a:pt x="15" y="41"/>
                      <a:pt x="13" y="41"/>
                    </a:cubicBezTo>
                    <a:cubicBezTo>
                      <a:pt x="8" y="41"/>
                      <a:pt x="4" y="38"/>
                      <a:pt x="4"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3" name="Freeform 77">
                <a:extLst>
                  <a:ext uri="{FF2B5EF4-FFF2-40B4-BE49-F238E27FC236}">
                    <a16:creationId xmlns:a16="http://schemas.microsoft.com/office/drawing/2014/main" id="{40B25FA0-4DCF-468C-BAD2-85ECF2E2DD86}"/>
                  </a:ext>
                </a:extLst>
              </p:cNvPr>
              <p:cNvSpPr>
                <a:spLocks noEditPoints="1"/>
              </p:cNvSpPr>
              <p:nvPr/>
            </p:nvSpPr>
            <p:spPr bwMode="auto">
              <a:xfrm>
                <a:off x="2477" y="2097"/>
                <a:ext cx="12" cy="102"/>
              </a:xfrm>
              <a:custGeom>
                <a:avLst/>
                <a:gdLst>
                  <a:gd name="T0" fmla="*/ 0 w 12"/>
                  <a:gd name="T1" fmla="*/ 0 h 102"/>
                  <a:gd name="T2" fmla="*/ 12 w 12"/>
                  <a:gd name="T3" fmla="*/ 0 h 102"/>
                  <a:gd name="T4" fmla="*/ 12 w 12"/>
                  <a:gd name="T5" fmla="*/ 12 h 102"/>
                  <a:gd name="T6" fmla="*/ 0 w 12"/>
                  <a:gd name="T7" fmla="*/ 12 h 102"/>
                  <a:gd name="T8" fmla="*/ 0 w 12"/>
                  <a:gd name="T9" fmla="*/ 0 h 102"/>
                  <a:gd name="T10" fmla="*/ 0 w 12"/>
                  <a:gd name="T11" fmla="*/ 29 h 102"/>
                  <a:gd name="T12" fmla="*/ 12 w 12"/>
                  <a:gd name="T13" fmla="*/ 29 h 102"/>
                  <a:gd name="T14" fmla="*/ 12 w 12"/>
                  <a:gd name="T15" fmla="*/ 102 h 102"/>
                  <a:gd name="T16" fmla="*/ 0 w 12"/>
                  <a:gd name="T17" fmla="*/ 102 h 102"/>
                  <a:gd name="T18" fmla="*/ 0 w 12"/>
                  <a:gd name="T1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2">
                    <a:moveTo>
                      <a:pt x="0" y="0"/>
                    </a:moveTo>
                    <a:lnTo>
                      <a:pt x="12" y="0"/>
                    </a:lnTo>
                    <a:lnTo>
                      <a:pt x="12" y="12"/>
                    </a:lnTo>
                    <a:lnTo>
                      <a:pt x="0" y="12"/>
                    </a:lnTo>
                    <a:lnTo>
                      <a:pt x="0" y="0"/>
                    </a:lnTo>
                    <a:close/>
                    <a:moveTo>
                      <a:pt x="0" y="29"/>
                    </a:moveTo>
                    <a:lnTo>
                      <a:pt x="12" y="29"/>
                    </a:lnTo>
                    <a:lnTo>
                      <a:pt x="12" y="102"/>
                    </a:lnTo>
                    <a:lnTo>
                      <a:pt x="0" y="102"/>
                    </a:lnTo>
                    <a:lnTo>
                      <a:pt x="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4" name="Freeform 78">
                <a:extLst>
                  <a:ext uri="{FF2B5EF4-FFF2-40B4-BE49-F238E27FC236}">
                    <a16:creationId xmlns:a16="http://schemas.microsoft.com/office/drawing/2014/main" id="{560520AC-4004-4EB1-95B5-EB98C861F04F}"/>
                  </a:ext>
                </a:extLst>
              </p:cNvPr>
              <p:cNvSpPr>
                <a:spLocks/>
              </p:cNvSpPr>
              <p:nvPr/>
            </p:nvSpPr>
            <p:spPr bwMode="auto">
              <a:xfrm>
                <a:off x="2515" y="2123"/>
                <a:ext cx="63" cy="76"/>
              </a:xfrm>
              <a:custGeom>
                <a:avLst/>
                <a:gdLst>
                  <a:gd name="T0" fmla="*/ 0 w 27"/>
                  <a:gd name="T1" fmla="*/ 1 h 32"/>
                  <a:gd name="T2" fmla="*/ 4 w 27"/>
                  <a:gd name="T3" fmla="*/ 1 h 32"/>
                  <a:gd name="T4" fmla="*/ 4 w 27"/>
                  <a:gd name="T5" fmla="*/ 7 h 32"/>
                  <a:gd name="T6" fmla="*/ 15 w 27"/>
                  <a:gd name="T7" fmla="*/ 0 h 32"/>
                  <a:gd name="T8" fmla="*/ 27 w 27"/>
                  <a:gd name="T9" fmla="*/ 13 h 32"/>
                  <a:gd name="T10" fmla="*/ 27 w 27"/>
                  <a:gd name="T11" fmla="*/ 32 h 32"/>
                  <a:gd name="T12" fmla="*/ 22 w 27"/>
                  <a:gd name="T13" fmla="*/ 32 h 32"/>
                  <a:gd name="T14" fmla="*/ 22 w 27"/>
                  <a:gd name="T15" fmla="*/ 14 h 32"/>
                  <a:gd name="T16" fmla="*/ 14 w 27"/>
                  <a:gd name="T17" fmla="*/ 5 h 32"/>
                  <a:gd name="T18" fmla="*/ 4 w 27"/>
                  <a:gd name="T19" fmla="*/ 14 h 32"/>
                  <a:gd name="T20" fmla="*/ 4 w 27"/>
                  <a:gd name="T21" fmla="*/ 32 h 32"/>
                  <a:gd name="T22" fmla="*/ 0 w 27"/>
                  <a:gd name="T23" fmla="*/ 32 h 32"/>
                  <a:gd name="T24" fmla="*/ 0 w 27"/>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0" y="1"/>
                    </a:moveTo>
                    <a:cubicBezTo>
                      <a:pt x="4" y="1"/>
                      <a:pt x="4" y="1"/>
                      <a:pt x="4" y="1"/>
                    </a:cubicBezTo>
                    <a:cubicBezTo>
                      <a:pt x="4" y="7"/>
                      <a:pt x="4" y="7"/>
                      <a:pt x="4" y="7"/>
                    </a:cubicBezTo>
                    <a:cubicBezTo>
                      <a:pt x="7" y="3"/>
                      <a:pt x="10" y="0"/>
                      <a:pt x="15" y="0"/>
                    </a:cubicBezTo>
                    <a:cubicBezTo>
                      <a:pt x="23" y="0"/>
                      <a:pt x="27" y="5"/>
                      <a:pt x="27" y="13"/>
                    </a:cubicBezTo>
                    <a:cubicBezTo>
                      <a:pt x="27" y="32"/>
                      <a:pt x="27" y="32"/>
                      <a:pt x="27" y="32"/>
                    </a:cubicBezTo>
                    <a:cubicBezTo>
                      <a:pt x="22" y="32"/>
                      <a:pt x="22" y="32"/>
                      <a:pt x="22" y="32"/>
                    </a:cubicBezTo>
                    <a:cubicBezTo>
                      <a:pt x="22" y="14"/>
                      <a:pt x="22" y="14"/>
                      <a:pt x="22" y="14"/>
                    </a:cubicBezTo>
                    <a:cubicBezTo>
                      <a:pt x="22" y="8"/>
                      <a:pt x="19" y="5"/>
                      <a:pt x="14" y="5"/>
                    </a:cubicBezTo>
                    <a:cubicBezTo>
                      <a:pt x="8" y="5"/>
                      <a:pt x="4" y="9"/>
                      <a:pt x="4" y="14"/>
                    </a:cubicBezTo>
                    <a:cubicBezTo>
                      <a:pt x="4" y="32"/>
                      <a:pt x="4" y="32"/>
                      <a:pt x="4" y="32"/>
                    </a:cubicBezTo>
                    <a:cubicBezTo>
                      <a:pt x="0" y="32"/>
                      <a:pt x="0" y="32"/>
                      <a:pt x="0" y="32"/>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5" name="Freeform 79">
                <a:extLst>
                  <a:ext uri="{FF2B5EF4-FFF2-40B4-BE49-F238E27FC236}">
                    <a16:creationId xmlns:a16="http://schemas.microsoft.com/office/drawing/2014/main" id="{FA2C9712-8F91-4CDE-B990-3702E0ADAF9A}"/>
                  </a:ext>
                </a:extLst>
              </p:cNvPr>
              <p:cNvSpPr>
                <a:spLocks/>
              </p:cNvSpPr>
              <p:nvPr/>
            </p:nvSpPr>
            <p:spPr bwMode="auto">
              <a:xfrm>
                <a:off x="2600" y="2126"/>
                <a:ext cx="63" cy="75"/>
              </a:xfrm>
              <a:custGeom>
                <a:avLst/>
                <a:gdLst>
                  <a:gd name="T0" fmla="*/ 0 w 27"/>
                  <a:gd name="T1" fmla="*/ 19 h 32"/>
                  <a:gd name="T2" fmla="*/ 0 w 27"/>
                  <a:gd name="T3" fmla="*/ 0 h 32"/>
                  <a:gd name="T4" fmla="*/ 5 w 27"/>
                  <a:gd name="T5" fmla="*/ 0 h 32"/>
                  <a:gd name="T6" fmla="*/ 5 w 27"/>
                  <a:gd name="T7" fmla="*/ 18 h 32"/>
                  <a:gd name="T8" fmla="*/ 14 w 27"/>
                  <a:gd name="T9" fmla="*/ 28 h 32"/>
                  <a:gd name="T10" fmla="*/ 23 w 27"/>
                  <a:gd name="T11" fmla="*/ 18 h 32"/>
                  <a:gd name="T12" fmla="*/ 23 w 27"/>
                  <a:gd name="T13" fmla="*/ 0 h 32"/>
                  <a:gd name="T14" fmla="*/ 27 w 27"/>
                  <a:gd name="T15" fmla="*/ 0 h 32"/>
                  <a:gd name="T16" fmla="*/ 27 w 27"/>
                  <a:gd name="T17" fmla="*/ 31 h 32"/>
                  <a:gd name="T18" fmla="*/ 23 w 27"/>
                  <a:gd name="T19" fmla="*/ 31 h 32"/>
                  <a:gd name="T20" fmla="*/ 23 w 27"/>
                  <a:gd name="T21" fmla="*/ 26 h 32"/>
                  <a:gd name="T22" fmla="*/ 12 w 27"/>
                  <a:gd name="T23" fmla="*/ 32 h 32"/>
                  <a:gd name="T24" fmla="*/ 0 w 27"/>
                  <a:gd name="T2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0" y="19"/>
                    </a:moveTo>
                    <a:cubicBezTo>
                      <a:pt x="0" y="0"/>
                      <a:pt x="0" y="0"/>
                      <a:pt x="0" y="0"/>
                    </a:cubicBezTo>
                    <a:cubicBezTo>
                      <a:pt x="5" y="0"/>
                      <a:pt x="5" y="0"/>
                      <a:pt x="5" y="0"/>
                    </a:cubicBezTo>
                    <a:cubicBezTo>
                      <a:pt x="5" y="18"/>
                      <a:pt x="5" y="18"/>
                      <a:pt x="5" y="18"/>
                    </a:cubicBezTo>
                    <a:cubicBezTo>
                      <a:pt x="5" y="24"/>
                      <a:pt x="8" y="28"/>
                      <a:pt x="14" y="28"/>
                    </a:cubicBezTo>
                    <a:cubicBezTo>
                      <a:pt x="19" y="28"/>
                      <a:pt x="23" y="24"/>
                      <a:pt x="23" y="18"/>
                    </a:cubicBezTo>
                    <a:cubicBezTo>
                      <a:pt x="23" y="0"/>
                      <a:pt x="23" y="0"/>
                      <a:pt x="23" y="0"/>
                    </a:cubicBezTo>
                    <a:cubicBezTo>
                      <a:pt x="27" y="0"/>
                      <a:pt x="27" y="0"/>
                      <a:pt x="27" y="0"/>
                    </a:cubicBezTo>
                    <a:cubicBezTo>
                      <a:pt x="27" y="31"/>
                      <a:pt x="27" y="31"/>
                      <a:pt x="27" y="31"/>
                    </a:cubicBezTo>
                    <a:cubicBezTo>
                      <a:pt x="23" y="31"/>
                      <a:pt x="23" y="31"/>
                      <a:pt x="23" y="31"/>
                    </a:cubicBezTo>
                    <a:cubicBezTo>
                      <a:pt x="23" y="26"/>
                      <a:pt x="23" y="26"/>
                      <a:pt x="23" y="26"/>
                    </a:cubicBezTo>
                    <a:cubicBezTo>
                      <a:pt x="21" y="29"/>
                      <a:pt x="18" y="32"/>
                      <a:pt x="12" y="32"/>
                    </a:cubicBezTo>
                    <a:cubicBezTo>
                      <a:pt x="5" y="32"/>
                      <a:pt x="0" y="27"/>
                      <a:pt x="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6" name="Freeform 80">
                <a:extLst>
                  <a:ext uri="{FF2B5EF4-FFF2-40B4-BE49-F238E27FC236}">
                    <a16:creationId xmlns:a16="http://schemas.microsoft.com/office/drawing/2014/main" id="{3F017257-F254-461D-8199-0DA22570B856}"/>
                  </a:ext>
                </a:extLst>
              </p:cNvPr>
              <p:cNvSpPr>
                <a:spLocks noEditPoints="1"/>
              </p:cNvSpPr>
              <p:nvPr/>
            </p:nvSpPr>
            <p:spPr bwMode="auto">
              <a:xfrm>
                <a:off x="2689" y="2097"/>
                <a:ext cx="12" cy="102"/>
              </a:xfrm>
              <a:custGeom>
                <a:avLst/>
                <a:gdLst>
                  <a:gd name="T0" fmla="*/ 0 w 12"/>
                  <a:gd name="T1" fmla="*/ 0 h 102"/>
                  <a:gd name="T2" fmla="*/ 12 w 12"/>
                  <a:gd name="T3" fmla="*/ 0 h 102"/>
                  <a:gd name="T4" fmla="*/ 12 w 12"/>
                  <a:gd name="T5" fmla="*/ 12 h 102"/>
                  <a:gd name="T6" fmla="*/ 0 w 12"/>
                  <a:gd name="T7" fmla="*/ 12 h 102"/>
                  <a:gd name="T8" fmla="*/ 0 w 12"/>
                  <a:gd name="T9" fmla="*/ 0 h 102"/>
                  <a:gd name="T10" fmla="*/ 0 w 12"/>
                  <a:gd name="T11" fmla="*/ 29 h 102"/>
                  <a:gd name="T12" fmla="*/ 12 w 12"/>
                  <a:gd name="T13" fmla="*/ 29 h 102"/>
                  <a:gd name="T14" fmla="*/ 12 w 12"/>
                  <a:gd name="T15" fmla="*/ 102 h 102"/>
                  <a:gd name="T16" fmla="*/ 0 w 12"/>
                  <a:gd name="T17" fmla="*/ 102 h 102"/>
                  <a:gd name="T18" fmla="*/ 0 w 12"/>
                  <a:gd name="T1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2">
                    <a:moveTo>
                      <a:pt x="0" y="0"/>
                    </a:moveTo>
                    <a:lnTo>
                      <a:pt x="12" y="0"/>
                    </a:lnTo>
                    <a:lnTo>
                      <a:pt x="12" y="12"/>
                    </a:lnTo>
                    <a:lnTo>
                      <a:pt x="0" y="12"/>
                    </a:lnTo>
                    <a:lnTo>
                      <a:pt x="0" y="0"/>
                    </a:lnTo>
                    <a:close/>
                    <a:moveTo>
                      <a:pt x="0" y="29"/>
                    </a:moveTo>
                    <a:lnTo>
                      <a:pt x="12" y="29"/>
                    </a:lnTo>
                    <a:lnTo>
                      <a:pt x="12" y="102"/>
                    </a:lnTo>
                    <a:lnTo>
                      <a:pt x="0" y="102"/>
                    </a:lnTo>
                    <a:lnTo>
                      <a:pt x="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7" name="Freeform 81">
                <a:extLst>
                  <a:ext uri="{FF2B5EF4-FFF2-40B4-BE49-F238E27FC236}">
                    <a16:creationId xmlns:a16="http://schemas.microsoft.com/office/drawing/2014/main" id="{34C6FF03-B86C-4FFD-82C3-06573E734BC6}"/>
                  </a:ext>
                </a:extLst>
              </p:cNvPr>
              <p:cNvSpPr>
                <a:spLocks/>
              </p:cNvSpPr>
              <p:nvPr/>
            </p:nvSpPr>
            <p:spPr bwMode="auto">
              <a:xfrm>
                <a:off x="2727" y="2123"/>
                <a:ext cx="64" cy="76"/>
              </a:xfrm>
              <a:custGeom>
                <a:avLst/>
                <a:gdLst>
                  <a:gd name="T0" fmla="*/ 0 w 27"/>
                  <a:gd name="T1" fmla="*/ 1 h 32"/>
                  <a:gd name="T2" fmla="*/ 4 w 27"/>
                  <a:gd name="T3" fmla="*/ 1 h 32"/>
                  <a:gd name="T4" fmla="*/ 4 w 27"/>
                  <a:gd name="T5" fmla="*/ 7 h 32"/>
                  <a:gd name="T6" fmla="*/ 15 w 27"/>
                  <a:gd name="T7" fmla="*/ 0 h 32"/>
                  <a:gd name="T8" fmla="*/ 27 w 27"/>
                  <a:gd name="T9" fmla="*/ 13 h 32"/>
                  <a:gd name="T10" fmla="*/ 27 w 27"/>
                  <a:gd name="T11" fmla="*/ 32 h 32"/>
                  <a:gd name="T12" fmla="*/ 22 w 27"/>
                  <a:gd name="T13" fmla="*/ 32 h 32"/>
                  <a:gd name="T14" fmla="*/ 22 w 27"/>
                  <a:gd name="T15" fmla="*/ 14 h 32"/>
                  <a:gd name="T16" fmla="*/ 14 w 27"/>
                  <a:gd name="T17" fmla="*/ 5 h 32"/>
                  <a:gd name="T18" fmla="*/ 4 w 27"/>
                  <a:gd name="T19" fmla="*/ 14 h 32"/>
                  <a:gd name="T20" fmla="*/ 4 w 27"/>
                  <a:gd name="T21" fmla="*/ 32 h 32"/>
                  <a:gd name="T22" fmla="*/ 0 w 27"/>
                  <a:gd name="T23" fmla="*/ 32 h 32"/>
                  <a:gd name="T24" fmla="*/ 0 w 27"/>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0" y="1"/>
                    </a:moveTo>
                    <a:cubicBezTo>
                      <a:pt x="4" y="1"/>
                      <a:pt x="4" y="1"/>
                      <a:pt x="4" y="1"/>
                    </a:cubicBezTo>
                    <a:cubicBezTo>
                      <a:pt x="4" y="7"/>
                      <a:pt x="4" y="7"/>
                      <a:pt x="4" y="7"/>
                    </a:cubicBezTo>
                    <a:cubicBezTo>
                      <a:pt x="6" y="3"/>
                      <a:pt x="9" y="0"/>
                      <a:pt x="15" y="0"/>
                    </a:cubicBezTo>
                    <a:cubicBezTo>
                      <a:pt x="22" y="0"/>
                      <a:pt x="27" y="5"/>
                      <a:pt x="27" y="13"/>
                    </a:cubicBezTo>
                    <a:cubicBezTo>
                      <a:pt x="27" y="32"/>
                      <a:pt x="27" y="32"/>
                      <a:pt x="27" y="32"/>
                    </a:cubicBezTo>
                    <a:cubicBezTo>
                      <a:pt x="22" y="32"/>
                      <a:pt x="22" y="32"/>
                      <a:pt x="22" y="32"/>
                    </a:cubicBezTo>
                    <a:cubicBezTo>
                      <a:pt x="22" y="14"/>
                      <a:pt x="22" y="14"/>
                      <a:pt x="22" y="14"/>
                    </a:cubicBezTo>
                    <a:cubicBezTo>
                      <a:pt x="22" y="8"/>
                      <a:pt x="19" y="5"/>
                      <a:pt x="14" y="5"/>
                    </a:cubicBezTo>
                    <a:cubicBezTo>
                      <a:pt x="8" y="5"/>
                      <a:pt x="4" y="9"/>
                      <a:pt x="4" y="14"/>
                    </a:cubicBezTo>
                    <a:cubicBezTo>
                      <a:pt x="4" y="32"/>
                      <a:pt x="4" y="32"/>
                      <a:pt x="4" y="32"/>
                    </a:cubicBezTo>
                    <a:cubicBezTo>
                      <a:pt x="0" y="32"/>
                      <a:pt x="0" y="32"/>
                      <a:pt x="0" y="32"/>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8" name="Freeform 82">
                <a:extLst>
                  <a:ext uri="{FF2B5EF4-FFF2-40B4-BE49-F238E27FC236}">
                    <a16:creationId xmlns:a16="http://schemas.microsoft.com/office/drawing/2014/main" id="{D03F9840-A060-430E-8C87-D27A30771F47}"/>
                  </a:ext>
                </a:extLst>
              </p:cNvPr>
              <p:cNvSpPr>
                <a:spLocks noEditPoints="1"/>
              </p:cNvSpPr>
              <p:nvPr/>
            </p:nvSpPr>
            <p:spPr bwMode="auto">
              <a:xfrm>
                <a:off x="2810" y="2123"/>
                <a:ext cx="73" cy="99"/>
              </a:xfrm>
              <a:custGeom>
                <a:avLst/>
                <a:gdLst>
                  <a:gd name="T0" fmla="*/ 1 w 31"/>
                  <a:gd name="T1" fmla="*/ 37 h 42"/>
                  <a:gd name="T2" fmla="*/ 3 w 31"/>
                  <a:gd name="T3" fmla="*/ 34 h 42"/>
                  <a:gd name="T4" fmla="*/ 15 w 31"/>
                  <a:gd name="T5" fmla="*/ 38 h 42"/>
                  <a:gd name="T6" fmla="*/ 26 w 31"/>
                  <a:gd name="T7" fmla="*/ 27 h 42"/>
                  <a:gd name="T8" fmla="*/ 26 w 31"/>
                  <a:gd name="T9" fmla="*/ 23 h 42"/>
                  <a:gd name="T10" fmla="*/ 14 w 31"/>
                  <a:gd name="T11" fmla="*/ 30 h 42"/>
                  <a:gd name="T12" fmla="*/ 0 w 31"/>
                  <a:gd name="T13" fmla="*/ 15 h 42"/>
                  <a:gd name="T14" fmla="*/ 0 w 31"/>
                  <a:gd name="T15" fmla="*/ 15 h 42"/>
                  <a:gd name="T16" fmla="*/ 14 w 31"/>
                  <a:gd name="T17" fmla="*/ 0 h 42"/>
                  <a:gd name="T18" fmla="*/ 26 w 31"/>
                  <a:gd name="T19" fmla="*/ 7 h 42"/>
                  <a:gd name="T20" fmla="*/ 26 w 31"/>
                  <a:gd name="T21" fmla="*/ 1 h 42"/>
                  <a:gd name="T22" fmla="*/ 31 w 31"/>
                  <a:gd name="T23" fmla="*/ 1 h 42"/>
                  <a:gd name="T24" fmla="*/ 31 w 31"/>
                  <a:gd name="T25" fmla="*/ 27 h 42"/>
                  <a:gd name="T26" fmla="*/ 27 w 31"/>
                  <a:gd name="T27" fmla="*/ 38 h 42"/>
                  <a:gd name="T28" fmla="*/ 15 w 31"/>
                  <a:gd name="T29" fmla="*/ 42 h 42"/>
                  <a:gd name="T30" fmla="*/ 1 w 31"/>
                  <a:gd name="T31" fmla="*/ 37 h 42"/>
                  <a:gd name="T32" fmla="*/ 27 w 31"/>
                  <a:gd name="T33" fmla="*/ 15 h 42"/>
                  <a:gd name="T34" fmla="*/ 27 w 31"/>
                  <a:gd name="T35" fmla="*/ 15 h 42"/>
                  <a:gd name="T36" fmla="*/ 15 w 31"/>
                  <a:gd name="T37" fmla="*/ 5 h 42"/>
                  <a:gd name="T38" fmla="*/ 4 w 31"/>
                  <a:gd name="T39" fmla="*/ 15 h 42"/>
                  <a:gd name="T40" fmla="*/ 4 w 31"/>
                  <a:gd name="T41" fmla="*/ 15 h 42"/>
                  <a:gd name="T42" fmla="*/ 15 w 31"/>
                  <a:gd name="T43" fmla="*/ 26 h 42"/>
                  <a:gd name="T44" fmla="*/ 27 w 31"/>
                  <a:gd name="T45"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2">
                    <a:moveTo>
                      <a:pt x="1" y="37"/>
                    </a:moveTo>
                    <a:cubicBezTo>
                      <a:pt x="3" y="34"/>
                      <a:pt x="3" y="34"/>
                      <a:pt x="3" y="34"/>
                    </a:cubicBezTo>
                    <a:cubicBezTo>
                      <a:pt x="7" y="36"/>
                      <a:pt x="11" y="38"/>
                      <a:pt x="15" y="38"/>
                    </a:cubicBezTo>
                    <a:cubicBezTo>
                      <a:pt x="22" y="38"/>
                      <a:pt x="26" y="34"/>
                      <a:pt x="26" y="27"/>
                    </a:cubicBezTo>
                    <a:cubicBezTo>
                      <a:pt x="26" y="23"/>
                      <a:pt x="26" y="23"/>
                      <a:pt x="26" y="23"/>
                    </a:cubicBezTo>
                    <a:cubicBezTo>
                      <a:pt x="24" y="27"/>
                      <a:pt x="20" y="30"/>
                      <a:pt x="14" y="30"/>
                    </a:cubicBezTo>
                    <a:cubicBezTo>
                      <a:pt x="7" y="30"/>
                      <a:pt x="0" y="24"/>
                      <a:pt x="0" y="15"/>
                    </a:cubicBezTo>
                    <a:cubicBezTo>
                      <a:pt x="0" y="15"/>
                      <a:pt x="0" y="15"/>
                      <a:pt x="0" y="15"/>
                    </a:cubicBezTo>
                    <a:cubicBezTo>
                      <a:pt x="0" y="6"/>
                      <a:pt x="7" y="0"/>
                      <a:pt x="14" y="0"/>
                    </a:cubicBezTo>
                    <a:cubicBezTo>
                      <a:pt x="20" y="0"/>
                      <a:pt x="24" y="3"/>
                      <a:pt x="26" y="7"/>
                    </a:cubicBezTo>
                    <a:cubicBezTo>
                      <a:pt x="26" y="1"/>
                      <a:pt x="26" y="1"/>
                      <a:pt x="26" y="1"/>
                    </a:cubicBezTo>
                    <a:cubicBezTo>
                      <a:pt x="31" y="1"/>
                      <a:pt x="31" y="1"/>
                      <a:pt x="31" y="1"/>
                    </a:cubicBezTo>
                    <a:cubicBezTo>
                      <a:pt x="31" y="27"/>
                      <a:pt x="31" y="27"/>
                      <a:pt x="31" y="27"/>
                    </a:cubicBezTo>
                    <a:cubicBezTo>
                      <a:pt x="31" y="31"/>
                      <a:pt x="30" y="35"/>
                      <a:pt x="27" y="38"/>
                    </a:cubicBezTo>
                    <a:cubicBezTo>
                      <a:pt x="24" y="40"/>
                      <a:pt x="20" y="42"/>
                      <a:pt x="15" y="42"/>
                    </a:cubicBezTo>
                    <a:cubicBezTo>
                      <a:pt x="10" y="42"/>
                      <a:pt x="5" y="40"/>
                      <a:pt x="1" y="37"/>
                    </a:cubicBezTo>
                    <a:close/>
                    <a:moveTo>
                      <a:pt x="27" y="15"/>
                    </a:moveTo>
                    <a:cubicBezTo>
                      <a:pt x="27" y="15"/>
                      <a:pt x="27" y="15"/>
                      <a:pt x="27" y="15"/>
                    </a:cubicBezTo>
                    <a:cubicBezTo>
                      <a:pt x="27" y="9"/>
                      <a:pt x="21" y="5"/>
                      <a:pt x="15" y="5"/>
                    </a:cubicBezTo>
                    <a:cubicBezTo>
                      <a:pt x="9" y="5"/>
                      <a:pt x="4" y="9"/>
                      <a:pt x="4" y="15"/>
                    </a:cubicBezTo>
                    <a:cubicBezTo>
                      <a:pt x="4" y="15"/>
                      <a:pt x="4" y="15"/>
                      <a:pt x="4" y="15"/>
                    </a:cubicBezTo>
                    <a:cubicBezTo>
                      <a:pt x="4" y="21"/>
                      <a:pt x="9" y="26"/>
                      <a:pt x="15" y="26"/>
                    </a:cubicBezTo>
                    <a:cubicBezTo>
                      <a:pt x="21" y="26"/>
                      <a:pt x="27" y="21"/>
                      <a:pt x="27"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29" name="Freeform 83">
                <a:extLst>
                  <a:ext uri="{FF2B5EF4-FFF2-40B4-BE49-F238E27FC236}">
                    <a16:creationId xmlns:a16="http://schemas.microsoft.com/office/drawing/2014/main" id="{1213A42E-2A86-4694-A847-5E7A111A83DB}"/>
                  </a:ext>
                </a:extLst>
              </p:cNvPr>
              <p:cNvSpPr>
                <a:spLocks noEditPoints="1"/>
              </p:cNvSpPr>
              <p:nvPr/>
            </p:nvSpPr>
            <p:spPr bwMode="auto">
              <a:xfrm>
                <a:off x="2947" y="2123"/>
                <a:ext cx="68" cy="78"/>
              </a:xfrm>
              <a:custGeom>
                <a:avLst/>
                <a:gdLst>
                  <a:gd name="T0" fmla="*/ 15 w 29"/>
                  <a:gd name="T1" fmla="*/ 29 h 33"/>
                  <a:gd name="T2" fmla="*/ 25 w 29"/>
                  <a:gd name="T3" fmla="*/ 24 h 33"/>
                  <a:gd name="T4" fmla="*/ 28 w 29"/>
                  <a:gd name="T5" fmla="*/ 27 h 33"/>
                  <a:gd name="T6" fmla="*/ 15 w 29"/>
                  <a:gd name="T7" fmla="*/ 33 h 33"/>
                  <a:gd name="T8" fmla="*/ 0 w 29"/>
                  <a:gd name="T9" fmla="*/ 17 h 33"/>
                  <a:gd name="T10" fmla="*/ 15 w 29"/>
                  <a:gd name="T11" fmla="*/ 0 h 33"/>
                  <a:gd name="T12" fmla="*/ 29 w 29"/>
                  <a:gd name="T13" fmla="*/ 17 h 33"/>
                  <a:gd name="T14" fmla="*/ 29 w 29"/>
                  <a:gd name="T15" fmla="*/ 18 h 33"/>
                  <a:gd name="T16" fmla="*/ 4 w 29"/>
                  <a:gd name="T17" fmla="*/ 18 h 33"/>
                  <a:gd name="T18" fmla="*/ 15 w 29"/>
                  <a:gd name="T19" fmla="*/ 29 h 33"/>
                  <a:gd name="T20" fmla="*/ 24 w 29"/>
                  <a:gd name="T21" fmla="*/ 15 h 33"/>
                  <a:gd name="T22" fmla="*/ 14 w 29"/>
                  <a:gd name="T23" fmla="*/ 4 h 33"/>
                  <a:gd name="T24" fmla="*/ 4 w 29"/>
                  <a:gd name="T25" fmla="*/ 15 h 33"/>
                  <a:gd name="T26" fmla="*/ 24 w 29"/>
                  <a:gd name="T27"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5" y="29"/>
                    </a:moveTo>
                    <a:cubicBezTo>
                      <a:pt x="20" y="29"/>
                      <a:pt x="23" y="27"/>
                      <a:pt x="25" y="24"/>
                    </a:cubicBezTo>
                    <a:cubicBezTo>
                      <a:pt x="28" y="27"/>
                      <a:pt x="28" y="27"/>
                      <a:pt x="28" y="27"/>
                    </a:cubicBezTo>
                    <a:cubicBezTo>
                      <a:pt x="25" y="30"/>
                      <a:pt x="21" y="33"/>
                      <a:pt x="15" y="33"/>
                    </a:cubicBezTo>
                    <a:cubicBezTo>
                      <a:pt x="7" y="33"/>
                      <a:pt x="0" y="26"/>
                      <a:pt x="0" y="17"/>
                    </a:cubicBezTo>
                    <a:cubicBezTo>
                      <a:pt x="0" y="8"/>
                      <a:pt x="6" y="0"/>
                      <a:pt x="15" y="0"/>
                    </a:cubicBezTo>
                    <a:cubicBezTo>
                      <a:pt x="24" y="0"/>
                      <a:pt x="29" y="8"/>
                      <a:pt x="29" y="17"/>
                    </a:cubicBezTo>
                    <a:cubicBezTo>
                      <a:pt x="29" y="17"/>
                      <a:pt x="29" y="18"/>
                      <a:pt x="29" y="18"/>
                    </a:cubicBezTo>
                    <a:cubicBezTo>
                      <a:pt x="4" y="18"/>
                      <a:pt x="4" y="18"/>
                      <a:pt x="4" y="18"/>
                    </a:cubicBezTo>
                    <a:cubicBezTo>
                      <a:pt x="5" y="25"/>
                      <a:pt x="10" y="29"/>
                      <a:pt x="15" y="29"/>
                    </a:cubicBezTo>
                    <a:close/>
                    <a:moveTo>
                      <a:pt x="24" y="15"/>
                    </a:moveTo>
                    <a:cubicBezTo>
                      <a:pt x="24" y="9"/>
                      <a:pt x="21" y="4"/>
                      <a:pt x="14" y="4"/>
                    </a:cubicBezTo>
                    <a:cubicBezTo>
                      <a:pt x="9" y="4"/>
                      <a:pt x="5" y="9"/>
                      <a:pt x="4" y="15"/>
                    </a:cubicBezTo>
                    <a:lnTo>
                      <a:pt x="24"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0" name="Freeform 84">
                <a:extLst>
                  <a:ext uri="{FF2B5EF4-FFF2-40B4-BE49-F238E27FC236}">
                    <a16:creationId xmlns:a16="http://schemas.microsoft.com/office/drawing/2014/main" id="{FD85D92A-7DE3-4D5A-BA54-8918DA0518A7}"/>
                  </a:ext>
                </a:extLst>
              </p:cNvPr>
              <p:cNvSpPr>
                <a:spLocks noEditPoints="1"/>
              </p:cNvSpPr>
              <p:nvPr/>
            </p:nvSpPr>
            <p:spPr bwMode="auto">
              <a:xfrm>
                <a:off x="3029" y="2095"/>
                <a:ext cx="76" cy="106"/>
              </a:xfrm>
              <a:custGeom>
                <a:avLst/>
                <a:gdLst>
                  <a:gd name="T0" fmla="*/ 0 w 32"/>
                  <a:gd name="T1" fmla="*/ 29 h 45"/>
                  <a:gd name="T2" fmla="*/ 0 w 32"/>
                  <a:gd name="T3" fmla="*/ 29 h 45"/>
                  <a:gd name="T4" fmla="*/ 15 w 32"/>
                  <a:gd name="T5" fmla="*/ 12 h 45"/>
                  <a:gd name="T6" fmla="*/ 27 w 32"/>
                  <a:gd name="T7" fmla="*/ 19 h 45"/>
                  <a:gd name="T8" fmla="*/ 27 w 32"/>
                  <a:gd name="T9" fmla="*/ 0 h 45"/>
                  <a:gd name="T10" fmla="*/ 32 w 32"/>
                  <a:gd name="T11" fmla="*/ 0 h 45"/>
                  <a:gd name="T12" fmla="*/ 32 w 32"/>
                  <a:gd name="T13" fmla="*/ 44 h 45"/>
                  <a:gd name="T14" fmla="*/ 27 w 32"/>
                  <a:gd name="T15" fmla="*/ 44 h 45"/>
                  <a:gd name="T16" fmla="*/ 27 w 32"/>
                  <a:gd name="T17" fmla="*/ 38 h 45"/>
                  <a:gd name="T18" fmla="*/ 15 w 32"/>
                  <a:gd name="T19" fmla="*/ 45 h 45"/>
                  <a:gd name="T20" fmla="*/ 0 w 32"/>
                  <a:gd name="T21" fmla="*/ 29 h 45"/>
                  <a:gd name="T22" fmla="*/ 27 w 32"/>
                  <a:gd name="T23" fmla="*/ 29 h 45"/>
                  <a:gd name="T24" fmla="*/ 27 w 32"/>
                  <a:gd name="T25" fmla="*/ 29 h 45"/>
                  <a:gd name="T26" fmla="*/ 16 w 32"/>
                  <a:gd name="T27" fmla="*/ 17 h 45"/>
                  <a:gd name="T28" fmla="*/ 5 w 32"/>
                  <a:gd name="T29" fmla="*/ 29 h 45"/>
                  <a:gd name="T30" fmla="*/ 5 w 32"/>
                  <a:gd name="T31" fmla="*/ 29 h 45"/>
                  <a:gd name="T32" fmla="*/ 16 w 32"/>
                  <a:gd name="T33" fmla="*/ 41 h 45"/>
                  <a:gd name="T34" fmla="*/ 27 w 32"/>
                  <a:gd name="T3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45">
                    <a:moveTo>
                      <a:pt x="0" y="29"/>
                    </a:moveTo>
                    <a:cubicBezTo>
                      <a:pt x="0" y="29"/>
                      <a:pt x="0" y="29"/>
                      <a:pt x="0" y="29"/>
                    </a:cubicBezTo>
                    <a:cubicBezTo>
                      <a:pt x="0" y="18"/>
                      <a:pt x="8" y="12"/>
                      <a:pt x="15" y="12"/>
                    </a:cubicBezTo>
                    <a:cubicBezTo>
                      <a:pt x="21" y="12"/>
                      <a:pt x="25" y="16"/>
                      <a:pt x="27" y="19"/>
                    </a:cubicBezTo>
                    <a:cubicBezTo>
                      <a:pt x="27" y="0"/>
                      <a:pt x="27" y="0"/>
                      <a:pt x="27" y="0"/>
                    </a:cubicBezTo>
                    <a:cubicBezTo>
                      <a:pt x="32" y="0"/>
                      <a:pt x="32" y="0"/>
                      <a:pt x="32" y="0"/>
                    </a:cubicBezTo>
                    <a:cubicBezTo>
                      <a:pt x="32" y="44"/>
                      <a:pt x="32" y="44"/>
                      <a:pt x="32" y="44"/>
                    </a:cubicBezTo>
                    <a:cubicBezTo>
                      <a:pt x="27" y="44"/>
                      <a:pt x="27" y="44"/>
                      <a:pt x="27" y="44"/>
                    </a:cubicBezTo>
                    <a:cubicBezTo>
                      <a:pt x="27" y="38"/>
                      <a:pt x="27" y="38"/>
                      <a:pt x="27" y="38"/>
                    </a:cubicBezTo>
                    <a:cubicBezTo>
                      <a:pt x="24" y="42"/>
                      <a:pt x="21" y="45"/>
                      <a:pt x="15" y="45"/>
                    </a:cubicBezTo>
                    <a:cubicBezTo>
                      <a:pt x="8" y="45"/>
                      <a:pt x="0" y="39"/>
                      <a:pt x="0" y="29"/>
                    </a:cubicBezTo>
                    <a:close/>
                    <a:moveTo>
                      <a:pt x="27" y="29"/>
                    </a:moveTo>
                    <a:cubicBezTo>
                      <a:pt x="27" y="29"/>
                      <a:pt x="27" y="29"/>
                      <a:pt x="27" y="29"/>
                    </a:cubicBezTo>
                    <a:cubicBezTo>
                      <a:pt x="27" y="21"/>
                      <a:pt x="22" y="17"/>
                      <a:pt x="16" y="17"/>
                    </a:cubicBezTo>
                    <a:cubicBezTo>
                      <a:pt x="10" y="17"/>
                      <a:pt x="5" y="21"/>
                      <a:pt x="5" y="29"/>
                    </a:cubicBezTo>
                    <a:cubicBezTo>
                      <a:pt x="5" y="29"/>
                      <a:pt x="5" y="29"/>
                      <a:pt x="5" y="29"/>
                    </a:cubicBezTo>
                    <a:cubicBezTo>
                      <a:pt x="5" y="36"/>
                      <a:pt x="10" y="41"/>
                      <a:pt x="16" y="41"/>
                    </a:cubicBezTo>
                    <a:cubicBezTo>
                      <a:pt x="22" y="41"/>
                      <a:pt x="27" y="36"/>
                      <a:pt x="27"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1" name="Freeform 85">
                <a:extLst>
                  <a:ext uri="{FF2B5EF4-FFF2-40B4-BE49-F238E27FC236}">
                    <a16:creationId xmlns:a16="http://schemas.microsoft.com/office/drawing/2014/main" id="{E8096399-A959-4A4C-8065-BC5083100529}"/>
                  </a:ext>
                </a:extLst>
              </p:cNvPr>
              <p:cNvSpPr>
                <a:spLocks/>
              </p:cNvSpPr>
              <p:nvPr/>
            </p:nvSpPr>
            <p:spPr bwMode="auto">
              <a:xfrm>
                <a:off x="3126" y="2126"/>
                <a:ext cx="66" cy="75"/>
              </a:xfrm>
              <a:custGeom>
                <a:avLst/>
                <a:gdLst>
                  <a:gd name="T0" fmla="*/ 0 w 28"/>
                  <a:gd name="T1" fmla="*/ 19 h 32"/>
                  <a:gd name="T2" fmla="*/ 0 w 28"/>
                  <a:gd name="T3" fmla="*/ 0 h 32"/>
                  <a:gd name="T4" fmla="*/ 5 w 28"/>
                  <a:gd name="T5" fmla="*/ 0 h 32"/>
                  <a:gd name="T6" fmla="*/ 5 w 28"/>
                  <a:gd name="T7" fmla="*/ 18 h 32"/>
                  <a:gd name="T8" fmla="*/ 14 w 28"/>
                  <a:gd name="T9" fmla="*/ 28 h 32"/>
                  <a:gd name="T10" fmla="*/ 23 w 28"/>
                  <a:gd name="T11" fmla="*/ 18 h 32"/>
                  <a:gd name="T12" fmla="*/ 23 w 28"/>
                  <a:gd name="T13" fmla="*/ 0 h 32"/>
                  <a:gd name="T14" fmla="*/ 28 w 28"/>
                  <a:gd name="T15" fmla="*/ 0 h 32"/>
                  <a:gd name="T16" fmla="*/ 28 w 28"/>
                  <a:gd name="T17" fmla="*/ 31 h 32"/>
                  <a:gd name="T18" fmla="*/ 23 w 28"/>
                  <a:gd name="T19" fmla="*/ 31 h 32"/>
                  <a:gd name="T20" fmla="*/ 23 w 28"/>
                  <a:gd name="T21" fmla="*/ 26 h 32"/>
                  <a:gd name="T22" fmla="*/ 12 w 28"/>
                  <a:gd name="T23" fmla="*/ 32 h 32"/>
                  <a:gd name="T24" fmla="*/ 0 w 28"/>
                  <a:gd name="T2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2">
                    <a:moveTo>
                      <a:pt x="0" y="19"/>
                    </a:moveTo>
                    <a:cubicBezTo>
                      <a:pt x="0" y="0"/>
                      <a:pt x="0" y="0"/>
                      <a:pt x="0" y="0"/>
                    </a:cubicBezTo>
                    <a:cubicBezTo>
                      <a:pt x="5" y="0"/>
                      <a:pt x="5" y="0"/>
                      <a:pt x="5" y="0"/>
                    </a:cubicBezTo>
                    <a:cubicBezTo>
                      <a:pt x="5" y="18"/>
                      <a:pt x="5" y="18"/>
                      <a:pt x="5" y="18"/>
                    </a:cubicBezTo>
                    <a:cubicBezTo>
                      <a:pt x="5" y="24"/>
                      <a:pt x="8" y="28"/>
                      <a:pt x="14" y="28"/>
                    </a:cubicBezTo>
                    <a:cubicBezTo>
                      <a:pt x="19" y="28"/>
                      <a:pt x="23" y="24"/>
                      <a:pt x="23" y="18"/>
                    </a:cubicBezTo>
                    <a:cubicBezTo>
                      <a:pt x="23" y="0"/>
                      <a:pt x="23" y="0"/>
                      <a:pt x="23" y="0"/>
                    </a:cubicBezTo>
                    <a:cubicBezTo>
                      <a:pt x="28" y="0"/>
                      <a:pt x="28" y="0"/>
                      <a:pt x="28" y="0"/>
                    </a:cubicBezTo>
                    <a:cubicBezTo>
                      <a:pt x="28" y="31"/>
                      <a:pt x="28" y="31"/>
                      <a:pt x="28" y="31"/>
                    </a:cubicBezTo>
                    <a:cubicBezTo>
                      <a:pt x="23" y="31"/>
                      <a:pt x="23" y="31"/>
                      <a:pt x="23" y="31"/>
                    </a:cubicBezTo>
                    <a:cubicBezTo>
                      <a:pt x="23" y="26"/>
                      <a:pt x="23" y="26"/>
                      <a:pt x="23" y="26"/>
                    </a:cubicBezTo>
                    <a:cubicBezTo>
                      <a:pt x="21" y="29"/>
                      <a:pt x="18" y="32"/>
                      <a:pt x="12" y="32"/>
                    </a:cubicBezTo>
                    <a:cubicBezTo>
                      <a:pt x="5" y="32"/>
                      <a:pt x="0" y="27"/>
                      <a:pt x="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2" name="Freeform 86">
                <a:extLst>
                  <a:ext uri="{FF2B5EF4-FFF2-40B4-BE49-F238E27FC236}">
                    <a16:creationId xmlns:a16="http://schemas.microsoft.com/office/drawing/2014/main" id="{B6F621A4-EDF5-48D5-95ED-41944F1B76CC}"/>
                  </a:ext>
                </a:extLst>
              </p:cNvPr>
              <p:cNvSpPr>
                <a:spLocks/>
              </p:cNvSpPr>
              <p:nvPr/>
            </p:nvSpPr>
            <p:spPr bwMode="auto">
              <a:xfrm>
                <a:off x="3211" y="2123"/>
                <a:ext cx="69" cy="78"/>
              </a:xfrm>
              <a:custGeom>
                <a:avLst/>
                <a:gdLst>
                  <a:gd name="T0" fmla="*/ 0 w 29"/>
                  <a:gd name="T1" fmla="*/ 17 h 33"/>
                  <a:gd name="T2" fmla="*/ 0 w 29"/>
                  <a:gd name="T3" fmla="*/ 17 h 33"/>
                  <a:gd name="T4" fmla="*/ 16 w 29"/>
                  <a:gd name="T5" fmla="*/ 0 h 33"/>
                  <a:gd name="T6" fmla="*/ 29 w 29"/>
                  <a:gd name="T7" fmla="*/ 6 h 33"/>
                  <a:gd name="T8" fmla="*/ 26 w 29"/>
                  <a:gd name="T9" fmla="*/ 9 h 33"/>
                  <a:gd name="T10" fmla="*/ 16 w 29"/>
                  <a:gd name="T11" fmla="*/ 5 h 33"/>
                  <a:gd name="T12" fmla="*/ 5 w 29"/>
                  <a:gd name="T13" fmla="*/ 17 h 33"/>
                  <a:gd name="T14" fmla="*/ 5 w 29"/>
                  <a:gd name="T15" fmla="*/ 17 h 33"/>
                  <a:gd name="T16" fmla="*/ 17 w 29"/>
                  <a:gd name="T17" fmla="*/ 29 h 33"/>
                  <a:gd name="T18" fmla="*/ 26 w 29"/>
                  <a:gd name="T19" fmla="*/ 24 h 33"/>
                  <a:gd name="T20" fmla="*/ 29 w 29"/>
                  <a:gd name="T21" fmla="*/ 27 h 33"/>
                  <a:gd name="T22" fmla="*/ 16 w 29"/>
                  <a:gd name="T23" fmla="*/ 33 h 33"/>
                  <a:gd name="T24" fmla="*/ 0 w 29"/>
                  <a:gd name="T25"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3">
                    <a:moveTo>
                      <a:pt x="0" y="17"/>
                    </a:moveTo>
                    <a:cubicBezTo>
                      <a:pt x="0" y="17"/>
                      <a:pt x="0" y="17"/>
                      <a:pt x="0" y="17"/>
                    </a:cubicBezTo>
                    <a:cubicBezTo>
                      <a:pt x="0" y="8"/>
                      <a:pt x="7" y="0"/>
                      <a:pt x="16" y="0"/>
                    </a:cubicBezTo>
                    <a:cubicBezTo>
                      <a:pt x="22" y="0"/>
                      <a:pt x="26" y="3"/>
                      <a:pt x="29" y="6"/>
                    </a:cubicBezTo>
                    <a:cubicBezTo>
                      <a:pt x="26" y="9"/>
                      <a:pt x="26" y="9"/>
                      <a:pt x="26" y="9"/>
                    </a:cubicBezTo>
                    <a:cubicBezTo>
                      <a:pt x="23" y="7"/>
                      <a:pt x="20" y="5"/>
                      <a:pt x="16" y="5"/>
                    </a:cubicBezTo>
                    <a:cubicBezTo>
                      <a:pt x="10" y="5"/>
                      <a:pt x="5" y="10"/>
                      <a:pt x="5" y="17"/>
                    </a:cubicBezTo>
                    <a:cubicBezTo>
                      <a:pt x="5" y="17"/>
                      <a:pt x="5" y="17"/>
                      <a:pt x="5" y="17"/>
                    </a:cubicBezTo>
                    <a:cubicBezTo>
                      <a:pt x="5" y="23"/>
                      <a:pt x="10" y="29"/>
                      <a:pt x="17" y="29"/>
                    </a:cubicBezTo>
                    <a:cubicBezTo>
                      <a:pt x="21" y="29"/>
                      <a:pt x="24" y="27"/>
                      <a:pt x="26" y="24"/>
                    </a:cubicBezTo>
                    <a:cubicBezTo>
                      <a:pt x="29" y="27"/>
                      <a:pt x="29" y="27"/>
                      <a:pt x="29" y="27"/>
                    </a:cubicBezTo>
                    <a:cubicBezTo>
                      <a:pt x="26" y="30"/>
                      <a:pt x="22" y="33"/>
                      <a:pt x="16" y="33"/>
                    </a:cubicBezTo>
                    <a:cubicBezTo>
                      <a:pt x="7" y="33"/>
                      <a:pt x="0" y="25"/>
                      <a:pt x="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3" name="Freeform 87">
                <a:extLst>
                  <a:ext uri="{FF2B5EF4-FFF2-40B4-BE49-F238E27FC236}">
                    <a16:creationId xmlns:a16="http://schemas.microsoft.com/office/drawing/2014/main" id="{40C2F637-E298-43D6-BBD3-8804BF3CDA08}"/>
                  </a:ext>
                </a:extLst>
              </p:cNvPr>
              <p:cNvSpPr>
                <a:spLocks noEditPoints="1"/>
              </p:cNvSpPr>
              <p:nvPr/>
            </p:nvSpPr>
            <p:spPr bwMode="auto">
              <a:xfrm>
                <a:off x="3292" y="2126"/>
                <a:ext cx="63" cy="75"/>
              </a:xfrm>
              <a:custGeom>
                <a:avLst/>
                <a:gdLst>
                  <a:gd name="T0" fmla="*/ 0 w 27"/>
                  <a:gd name="T1" fmla="*/ 22 h 32"/>
                  <a:gd name="T2" fmla="*/ 0 w 27"/>
                  <a:gd name="T3" fmla="*/ 22 h 32"/>
                  <a:gd name="T4" fmla="*/ 13 w 27"/>
                  <a:gd name="T5" fmla="*/ 12 h 32"/>
                  <a:gd name="T6" fmla="*/ 23 w 27"/>
                  <a:gd name="T7" fmla="*/ 13 h 32"/>
                  <a:gd name="T8" fmla="*/ 23 w 27"/>
                  <a:gd name="T9" fmla="*/ 12 h 32"/>
                  <a:gd name="T10" fmla="*/ 14 w 27"/>
                  <a:gd name="T11" fmla="*/ 4 h 32"/>
                  <a:gd name="T12" fmla="*/ 4 w 27"/>
                  <a:gd name="T13" fmla="*/ 6 h 32"/>
                  <a:gd name="T14" fmla="*/ 3 w 27"/>
                  <a:gd name="T15" fmla="*/ 2 h 32"/>
                  <a:gd name="T16" fmla="*/ 14 w 27"/>
                  <a:gd name="T17" fmla="*/ 0 h 32"/>
                  <a:gd name="T18" fmla="*/ 24 w 27"/>
                  <a:gd name="T19" fmla="*/ 3 h 32"/>
                  <a:gd name="T20" fmla="*/ 27 w 27"/>
                  <a:gd name="T21" fmla="*/ 12 h 32"/>
                  <a:gd name="T22" fmla="*/ 27 w 27"/>
                  <a:gd name="T23" fmla="*/ 31 h 32"/>
                  <a:gd name="T24" fmla="*/ 23 w 27"/>
                  <a:gd name="T25" fmla="*/ 31 h 32"/>
                  <a:gd name="T26" fmla="*/ 23 w 27"/>
                  <a:gd name="T27" fmla="*/ 26 h 32"/>
                  <a:gd name="T28" fmla="*/ 12 w 27"/>
                  <a:gd name="T29" fmla="*/ 32 h 32"/>
                  <a:gd name="T30" fmla="*/ 0 w 27"/>
                  <a:gd name="T31" fmla="*/ 22 h 32"/>
                  <a:gd name="T32" fmla="*/ 23 w 27"/>
                  <a:gd name="T33" fmla="*/ 20 h 32"/>
                  <a:gd name="T34" fmla="*/ 23 w 27"/>
                  <a:gd name="T35" fmla="*/ 17 h 32"/>
                  <a:gd name="T36" fmla="*/ 14 w 27"/>
                  <a:gd name="T37" fmla="*/ 16 h 32"/>
                  <a:gd name="T38" fmla="*/ 5 w 27"/>
                  <a:gd name="T39" fmla="*/ 22 h 32"/>
                  <a:gd name="T40" fmla="*/ 5 w 27"/>
                  <a:gd name="T41" fmla="*/ 22 h 32"/>
                  <a:gd name="T42" fmla="*/ 13 w 27"/>
                  <a:gd name="T43" fmla="*/ 28 h 32"/>
                  <a:gd name="T44" fmla="*/ 23 w 27"/>
                  <a:gd name="T45"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2">
                    <a:moveTo>
                      <a:pt x="0" y="22"/>
                    </a:moveTo>
                    <a:cubicBezTo>
                      <a:pt x="0" y="22"/>
                      <a:pt x="0" y="22"/>
                      <a:pt x="0" y="22"/>
                    </a:cubicBezTo>
                    <a:cubicBezTo>
                      <a:pt x="0" y="15"/>
                      <a:pt x="6" y="12"/>
                      <a:pt x="13" y="12"/>
                    </a:cubicBezTo>
                    <a:cubicBezTo>
                      <a:pt x="17" y="12"/>
                      <a:pt x="20" y="12"/>
                      <a:pt x="23" y="13"/>
                    </a:cubicBezTo>
                    <a:cubicBezTo>
                      <a:pt x="23" y="12"/>
                      <a:pt x="23" y="12"/>
                      <a:pt x="23" y="12"/>
                    </a:cubicBezTo>
                    <a:cubicBezTo>
                      <a:pt x="23" y="7"/>
                      <a:pt x="20" y="4"/>
                      <a:pt x="14" y="4"/>
                    </a:cubicBezTo>
                    <a:cubicBezTo>
                      <a:pt x="10" y="4"/>
                      <a:pt x="7" y="5"/>
                      <a:pt x="4" y="6"/>
                    </a:cubicBezTo>
                    <a:cubicBezTo>
                      <a:pt x="3" y="2"/>
                      <a:pt x="3" y="2"/>
                      <a:pt x="3" y="2"/>
                    </a:cubicBezTo>
                    <a:cubicBezTo>
                      <a:pt x="6" y="1"/>
                      <a:pt x="10" y="0"/>
                      <a:pt x="14" y="0"/>
                    </a:cubicBezTo>
                    <a:cubicBezTo>
                      <a:pt x="19" y="0"/>
                      <a:pt x="22" y="1"/>
                      <a:pt x="24" y="3"/>
                    </a:cubicBezTo>
                    <a:cubicBezTo>
                      <a:pt x="26" y="5"/>
                      <a:pt x="27" y="8"/>
                      <a:pt x="27" y="12"/>
                    </a:cubicBezTo>
                    <a:cubicBezTo>
                      <a:pt x="27" y="31"/>
                      <a:pt x="27" y="31"/>
                      <a:pt x="27" y="31"/>
                    </a:cubicBezTo>
                    <a:cubicBezTo>
                      <a:pt x="23" y="31"/>
                      <a:pt x="23" y="31"/>
                      <a:pt x="23" y="31"/>
                    </a:cubicBezTo>
                    <a:cubicBezTo>
                      <a:pt x="23" y="26"/>
                      <a:pt x="23" y="26"/>
                      <a:pt x="23" y="26"/>
                    </a:cubicBezTo>
                    <a:cubicBezTo>
                      <a:pt x="21" y="29"/>
                      <a:pt x="17" y="32"/>
                      <a:pt x="12" y="32"/>
                    </a:cubicBezTo>
                    <a:cubicBezTo>
                      <a:pt x="6" y="32"/>
                      <a:pt x="0" y="28"/>
                      <a:pt x="0" y="22"/>
                    </a:cubicBezTo>
                    <a:close/>
                    <a:moveTo>
                      <a:pt x="23" y="20"/>
                    </a:moveTo>
                    <a:cubicBezTo>
                      <a:pt x="23" y="17"/>
                      <a:pt x="23" y="17"/>
                      <a:pt x="23" y="17"/>
                    </a:cubicBezTo>
                    <a:cubicBezTo>
                      <a:pt x="21" y="16"/>
                      <a:pt x="18" y="16"/>
                      <a:pt x="14" y="16"/>
                    </a:cubicBezTo>
                    <a:cubicBezTo>
                      <a:pt x="8" y="16"/>
                      <a:pt x="5" y="18"/>
                      <a:pt x="5" y="22"/>
                    </a:cubicBezTo>
                    <a:cubicBezTo>
                      <a:pt x="5" y="22"/>
                      <a:pt x="5" y="22"/>
                      <a:pt x="5" y="22"/>
                    </a:cubicBezTo>
                    <a:cubicBezTo>
                      <a:pt x="5" y="26"/>
                      <a:pt x="8" y="28"/>
                      <a:pt x="13" y="28"/>
                    </a:cubicBezTo>
                    <a:cubicBezTo>
                      <a:pt x="18" y="28"/>
                      <a:pt x="23" y="25"/>
                      <a:pt x="23"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4" name="Freeform 88">
                <a:extLst>
                  <a:ext uri="{FF2B5EF4-FFF2-40B4-BE49-F238E27FC236}">
                    <a16:creationId xmlns:a16="http://schemas.microsoft.com/office/drawing/2014/main" id="{FFA5723E-9F88-49EC-8662-E2F742D74DA6}"/>
                  </a:ext>
                </a:extLst>
              </p:cNvPr>
              <p:cNvSpPr>
                <a:spLocks/>
              </p:cNvSpPr>
              <p:nvPr/>
            </p:nvSpPr>
            <p:spPr bwMode="auto">
              <a:xfrm>
                <a:off x="3372" y="2104"/>
                <a:ext cx="45" cy="97"/>
              </a:xfrm>
              <a:custGeom>
                <a:avLst/>
                <a:gdLst>
                  <a:gd name="T0" fmla="*/ 5 w 19"/>
                  <a:gd name="T1" fmla="*/ 32 h 41"/>
                  <a:gd name="T2" fmla="*/ 5 w 19"/>
                  <a:gd name="T3" fmla="*/ 13 h 41"/>
                  <a:gd name="T4" fmla="*/ 0 w 19"/>
                  <a:gd name="T5" fmla="*/ 13 h 41"/>
                  <a:gd name="T6" fmla="*/ 0 w 19"/>
                  <a:gd name="T7" fmla="*/ 9 h 41"/>
                  <a:gd name="T8" fmla="*/ 5 w 19"/>
                  <a:gd name="T9" fmla="*/ 9 h 41"/>
                  <a:gd name="T10" fmla="*/ 5 w 19"/>
                  <a:gd name="T11" fmla="*/ 0 h 41"/>
                  <a:gd name="T12" fmla="*/ 9 w 19"/>
                  <a:gd name="T13" fmla="*/ 0 h 41"/>
                  <a:gd name="T14" fmla="*/ 9 w 19"/>
                  <a:gd name="T15" fmla="*/ 9 h 41"/>
                  <a:gd name="T16" fmla="*/ 19 w 19"/>
                  <a:gd name="T17" fmla="*/ 9 h 41"/>
                  <a:gd name="T18" fmla="*/ 19 w 19"/>
                  <a:gd name="T19" fmla="*/ 13 h 41"/>
                  <a:gd name="T20" fmla="*/ 9 w 19"/>
                  <a:gd name="T21" fmla="*/ 13 h 41"/>
                  <a:gd name="T22" fmla="*/ 9 w 19"/>
                  <a:gd name="T23" fmla="*/ 31 h 41"/>
                  <a:gd name="T24" fmla="*/ 15 w 19"/>
                  <a:gd name="T25" fmla="*/ 36 h 41"/>
                  <a:gd name="T26" fmla="*/ 19 w 19"/>
                  <a:gd name="T27" fmla="*/ 35 h 41"/>
                  <a:gd name="T28" fmla="*/ 19 w 19"/>
                  <a:gd name="T29" fmla="*/ 39 h 41"/>
                  <a:gd name="T30" fmla="*/ 13 w 19"/>
                  <a:gd name="T31" fmla="*/ 41 h 41"/>
                  <a:gd name="T32" fmla="*/ 5 w 19"/>
                  <a:gd name="T33" fmla="*/ 3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1">
                    <a:moveTo>
                      <a:pt x="5" y="32"/>
                    </a:moveTo>
                    <a:cubicBezTo>
                      <a:pt x="5" y="13"/>
                      <a:pt x="5" y="13"/>
                      <a:pt x="5" y="13"/>
                    </a:cubicBezTo>
                    <a:cubicBezTo>
                      <a:pt x="0" y="13"/>
                      <a:pt x="0" y="13"/>
                      <a:pt x="0" y="13"/>
                    </a:cubicBezTo>
                    <a:cubicBezTo>
                      <a:pt x="0" y="9"/>
                      <a:pt x="0" y="9"/>
                      <a:pt x="0" y="9"/>
                    </a:cubicBezTo>
                    <a:cubicBezTo>
                      <a:pt x="5" y="9"/>
                      <a:pt x="5" y="9"/>
                      <a:pt x="5" y="9"/>
                    </a:cubicBezTo>
                    <a:cubicBezTo>
                      <a:pt x="5" y="0"/>
                      <a:pt x="5" y="0"/>
                      <a:pt x="5" y="0"/>
                    </a:cubicBezTo>
                    <a:cubicBezTo>
                      <a:pt x="9" y="0"/>
                      <a:pt x="9" y="0"/>
                      <a:pt x="9" y="0"/>
                    </a:cubicBezTo>
                    <a:cubicBezTo>
                      <a:pt x="9" y="9"/>
                      <a:pt x="9" y="9"/>
                      <a:pt x="9" y="9"/>
                    </a:cubicBezTo>
                    <a:cubicBezTo>
                      <a:pt x="19" y="9"/>
                      <a:pt x="19" y="9"/>
                      <a:pt x="19" y="9"/>
                    </a:cubicBezTo>
                    <a:cubicBezTo>
                      <a:pt x="19" y="13"/>
                      <a:pt x="19" y="13"/>
                      <a:pt x="19" y="13"/>
                    </a:cubicBezTo>
                    <a:cubicBezTo>
                      <a:pt x="9" y="13"/>
                      <a:pt x="9" y="13"/>
                      <a:pt x="9" y="13"/>
                    </a:cubicBezTo>
                    <a:cubicBezTo>
                      <a:pt x="9" y="31"/>
                      <a:pt x="9" y="31"/>
                      <a:pt x="9" y="31"/>
                    </a:cubicBezTo>
                    <a:cubicBezTo>
                      <a:pt x="9" y="35"/>
                      <a:pt x="11" y="36"/>
                      <a:pt x="15" y="36"/>
                    </a:cubicBezTo>
                    <a:cubicBezTo>
                      <a:pt x="16" y="36"/>
                      <a:pt x="17" y="36"/>
                      <a:pt x="19" y="35"/>
                    </a:cubicBezTo>
                    <a:cubicBezTo>
                      <a:pt x="19" y="39"/>
                      <a:pt x="19" y="39"/>
                      <a:pt x="19" y="39"/>
                    </a:cubicBezTo>
                    <a:cubicBezTo>
                      <a:pt x="17" y="40"/>
                      <a:pt x="16" y="41"/>
                      <a:pt x="13" y="41"/>
                    </a:cubicBezTo>
                    <a:cubicBezTo>
                      <a:pt x="9" y="41"/>
                      <a:pt x="5" y="38"/>
                      <a:pt x="5"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5" name="Freeform 89">
                <a:extLst>
                  <a:ext uri="{FF2B5EF4-FFF2-40B4-BE49-F238E27FC236}">
                    <a16:creationId xmlns:a16="http://schemas.microsoft.com/office/drawing/2014/main" id="{F16B9E9F-9639-4F50-90C3-BD41FBA171D5}"/>
                  </a:ext>
                </a:extLst>
              </p:cNvPr>
              <p:cNvSpPr>
                <a:spLocks noEditPoints="1"/>
              </p:cNvSpPr>
              <p:nvPr/>
            </p:nvSpPr>
            <p:spPr bwMode="auto">
              <a:xfrm>
                <a:off x="3438" y="2097"/>
                <a:ext cx="12" cy="102"/>
              </a:xfrm>
              <a:custGeom>
                <a:avLst/>
                <a:gdLst>
                  <a:gd name="T0" fmla="*/ 0 w 12"/>
                  <a:gd name="T1" fmla="*/ 0 h 102"/>
                  <a:gd name="T2" fmla="*/ 12 w 12"/>
                  <a:gd name="T3" fmla="*/ 0 h 102"/>
                  <a:gd name="T4" fmla="*/ 12 w 12"/>
                  <a:gd name="T5" fmla="*/ 12 h 102"/>
                  <a:gd name="T6" fmla="*/ 0 w 12"/>
                  <a:gd name="T7" fmla="*/ 12 h 102"/>
                  <a:gd name="T8" fmla="*/ 0 w 12"/>
                  <a:gd name="T9" fmla="*/ 0 h 102"/>
                  <a:gd name="T10" fmla="*/ 0 w 12"/>
                  <a:gd name="T11" fmla="*/ 29 h 102"/>
                  <a:gd name="T12" fmla="*/ 12 w 12"/>
                  <a:gd name="T13" fmla="*/ 29 h 102"/>
                  <a:gd name="T14" fmla="*/ 12 w 12"/>
                  <a:gd name="T15" fmla="*/ 102 h 102"/>
                  <a:gd name="T16" fmla="*/ 0 w 12"/>
                  <a:gd name="T17" fmla="*/ 102 h 102"/>
                  <a:gd name="T18" fmla="*/ 0 w 12"/>
                  <a:gd name="T19"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2">
                    <a:moveTo>
                      <a:pt x="0" y="0"/>
                    </a:moveTo>
                    <a:lnTo>
                      <a:pt x="12" y="0"/>
                    </a:lnTo>
                    <a:lnTo>
                      <a:pt x="12" y="12"/>
                    </a:lnTo>
                    <a:lnTo>
                      <a:pt x="0" y="12"/>
                    </a:lnTo>
                    <a:lnTo>
                      <a:pt x="0" y="0"/>
                    </a:lnTo>
                    <a:close/>
                    <a:moveTo>
                      <a:pt x="0" y="29"/>
                    </a:moveTo>
                    <a:lnTo>
                      <a:pt x="12" y="29"/>
                    </a:lnTo>
                    <a:lnTo>
                      <a:pt x="12" y="102"/>
                    </a:lnTo>
                    <a:lnTo>
                      <a:pt x="0" y="102"/>
                    </a:lnTo>
                    <a:lnTo>
                      <a:pt x="0" y="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6" name="Freeform 90">
                <a:extLst>
                  <a:ext uri="{FF2B5EF4-FFF2-40B4-BE49-F238E27FC236}">
                    <a16:creationId xmlns:a16="http://schemas.microsoft.com/office/drawing/2014/main" id="{5A65DE37-C48B-48DD-87BD-C2047D7BC145}"/>
                  </a:ext>
                </a:extLst>
              </p:cNvPr>
              <p:cNvSpPr>
                <a:spLocks noEditPoints="1"/>
              </p:cNvSpPr>
              <p:nvPr/>
            </p:nvSpPr>
            <p:spPr bwMode="auto">
              <a:xfrm>
                <a:off x="3469" y="2123"/>
                <a:ext cx="78" cy="78"/>
              </a:xfrm>
              <a:custGeom>
                <a:avLst/>
                <a:gdLst>
                  <a:gd name="T0" fmla="*/ 0 w 33"/>
                  <a:gd name="T1" fmla="*/ 17 h 33"/>
                  <a:gd name="T2" fmla="*/ 0 w 33"/>
                  <a:gd name="T3" fmla="*/ 17 h 33"/>
                  <a:gd name="T4" fmla="*/ 17 w 33"/>
                  <a:gd name="T5" fmla="*/ 0 h 33"/>
                  <a:gd name="T6" fmla="*/ 33 w 33"/>
                  <a:gd name="T7" fmla="*/ 17 h 33"/>
                  <a:gd name="T8" fmla="*/ 33 w 33"/>
                  <a:gd name="T9" fmla="*/ 17 h 33"/>
                  <a:gd name="T10" fmla="*/ 17 w 33"/>
                  <a:gd name="T11" fmla="*/ 33 h 33"/>
                  <a:gd name="T12" fmla="*/ 0 w 33"/>
                  <a:gd name="T13" fmla="*/ 17 h 33"/>
                  <a:gd name="T14" fmla="*/ 28 w 33"/>
                  <a:gd name="T15" fmla="*/ 17 h 33"/>
                  <a:gd name="T16" fmla="*/ 28 w 33"/>
                  <a:gd name="T17" fmla="*/ 17 h 33"/>
                  <a:gd name="T18" fmla="*/ 17 w 33"/>
                  <a:gd name="T19" fmla="*/ 5 h 33"/>
                  <a:gd name="T20" fmla="*/ 5 w 33"/>
                  <a:gd name="T21" fmla="*/ 17 h 33"/>
                  <a:gd name="T22" fmla="*/ 5 w 33"/>
                  <a:gd name="T23" fmla="*/ 17 h 33"/>
                  <a:gd name="T24" fmla="*/ 17 w 33"/>
                  <a:gd name="T25" fmla="*/ 29 h 33"/>
                  <a:gd name="T26" fmla="*/ 28 w 33"/>
                  <a:gd name="T27" fmla="*/ 1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3">
                    <a:moveTo>
                      <a:pt x="0" y="17"/>
                    </a:moveTo>
                    <a:cubicBezTo>
                      <a:pt x="0" y="17"/>
                      <a:pt x="0" y="17"/>
                      <a:pt x="0" y="17"/>
                    </a:cubicBezTo>
                    <a:cubicBezTo>
                      <a:pt x="0" y="8"/>
                      <a:pt x="7" y="0"/>
                      <a:pt x="17" y="0"/>
                    </a:cubicBezTo>
                    <a:cubicBezTo>
                      <a:pt x="26" y="0"/>
                      <a:pt x="33" y="8"/>
                      <a:pt x="33" y="17"/>
                    </a:cubicBezTo>
                    <a:cubicBezTo>
                      <a:pt x="33" y="17"/>
                      <a:pt x="33" y="17"/>
                      <a:pt x="33" y="17"/>
                    </a:cubicBezTo>
                    <a:cubicBezTo>
                      <a:pt x="33" y="25"/>
                      <a:pt x="26" y="33"/>
                      <a:pt x="17" y="33"/>
                    </a:cubicBezTo>
                    <a:cubicBezTo>
                      <a:pt x="7" y="33"/>
                      <a:pt x="0" y="25"/>
                      <a:pt x="0" y="17"/>
                    </a:cubicBezTo>
                    <a:close/>
                    <a:moveTo>
                      <a:pt x="28" y="17"/>
                    </a:moveTo>
                    <a:cubicBezTo>
                      <a:pt x="28" y="17"/>
                      <a:pt x="28" y="17"/>
                      <a:pt x="28" y="17"/>
                    </a:cubicBezTo>
                    <a:cubicBezTo>
                      <a:pt x="28" y="10"/>
                      <a:pt x="23" y="5"/>
                      <a:pt x="17" y="5"/>
                    </a:cubicBezTo>
                    <a:cubicBezTo>
                      <a:pt x="10" y="5"/>
                      <a:pt x="5" y="10"/>
                      <a:pt x="5" y="17"/>
                    </a:cubicBezTo>
                    <a:cubicBezTo>
                      <a:pt x="5" y="17"/>
                      <a:pt x="5" y="17"/>
                      <a:pt x="5" y="17"/>
                    </a:cubicBezTo>
                    <a:cubicBezTo>
                      <a:pt x="5" y="23"/>
                      <a:pt x="10" y="29"/>
                      <a:pt x="17" y="29"/>
                    </a:cubicBezTo>
                    <a:cubicBezTo>
                      <a:pt x="23" y="29"/>
                      <a:pt x="28" y="23"/>
                      <a:pt x="28"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sp>
            <p:nvSpPr>
              <p:cNvPr id="37" name="Freeform 91">
                <a:extLst>
                  <a:ext uri="{FF2B5EF4-FFF2-40B4-BE49-F238E27FC236}">
                    <a16:creationId xmlns:a16="http://schemas.microsoft.com/office/drawing/2014/main" id="{4A724793-BB9C-4A3D-BC96-FCA80280C8D6}"/>
                  </a:ext>
                </a:extLst>
              </p:cNvPr>
              <p:cNvSpPr>
                <a:spLocks/>
              </p:cNvSpPr>
              <p:nvPr/>
            </p:nvSpPr>
            <p:spPr bwMode="auto">
              <a:xfrm>
                <a:off x="3566" y="2123"/>
                <a:ext cx="63" cy="76"/>
              </a:xfrm>
              <a:custGeom>
                <a:avLst/>
                <a:gdLst>
                  <a:gd name="T0" fmla="*/ 0 w 27"/>
                  <a:gd name="T1" fmla="*/ 1 h 32"/>
                  <a:gd name="T2" fmla="*/ 5 w 27"/>
                  <a:gd name="T3" fmla="*/ 1 h 32"/>
                  <a:gd name="T4" fmla="*/ 5 w 27"/>
                  <a:gd name="T5" fmla="*/ 7 h 32"/>
                  <a:gd name="T6" fmla="*/ 16 w 27"/>
                  <a:gd name="T7" fmla="*/ 0 h 32"/>
                  <a:gd name="T8" fmla="*/ 27 w 27"/>
                  <a:gd name="T9" fmla="*/ 13 h 32"/>
                  <a:gd name="T10" fmla="*/ 27 w 27"/>
                  <a:gd name="T11" fmla="*/ 32 h 32"/>
                  <a:gd name="T12" fmla="*/ 23 w 27"/>
                  <a:gd name="T13" fmla="*/ 32 h 32"/>
                  <a:gd name="T14" fmla="*/ 23 w 27"/>
                  <a:gd name="T15" fmla="*/ 14 h 32"/>
                  <a:gd name="T16" fmla="*/ 14 w 27"/>
                  <a:gd name="T17" fmla="*/ 5 h 32"/>
                  <a:gd name="T18" fmla="*/ 5 w 27"/>
                  <a:gd name="T19" fmla="*/ 14 h 32"/>
                  <a:gd name="T20" fmla="*/ 5 w 27"/>
                  <a:gd name="T21" fmla="*/ 32 h 32"/>
                  <a:gd name="T22" fmla="*/ 0 w 27"/>
                  <a:gd name="T23" fmla="*/ 32 h 32"/>
                  <a:gd name="T24" fmla="*/ 0 w 27"/>
                  <a:gd name="T2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2">
                    <a:moveTo>
                      <a:pt x="0" y="1"/>
                    </a:moveTo>
                    <a:cubicBezTo>
                      <a:pt x="5" y="1"/>
                      <a:pt x="5" y="1"/>
                      <a:pt x="5" y="1"/>
                    </a:cubicBezTo>
                    <a:cubicBezTo>
                      <a:pt x="5" y="7"/>
                      <a:pt x="5" y="7"/>
                      <a:pt x="5" y="7"/>
                    </a:cubicBezTo>
                    <a:cubicBezTo>
                      <a:pt x="7" y="3"/>
                      <a:pt x="10" y="0"/>
                      <a:pt x="16" y="0"/>
                    </a:cubicBezTo>
                    <a:cubicBezTo>
                      <a:pt x="23" y="0"/>
                      <a:pt x="27" y="5"/>
                      <a:pt x="27" y="13"/>
                    </a:cubicBezTo>
                    <a:cubicBezTo>
                      <a:pt x="27" y="32"/>
                      <a:pt x="27" y="32"/>
                      <a:pt x="27" y="32"/>
                    </a:cubicBezTo>
                    <a:cubicBezTo>
                      <a:pt x="23" y="32"/>
                      <a:pt x="23" y="32"/>
                      <a:pt x="23" y="32"/>
                    </a:cubicBezTo>
                    <a:cubicBezTo>
                      <a:pt x="23" y="14"/>
                      <a:pt x="23" y="14"/>
                      <a:pt x="23" y="14"/>
                    </a:cubicBezTo>
                    <a:cubicBezTo>
                      <a:pt x="23" y="8"/>
                      <a:pt x="20" y="5"/>
                      <a:pt x="14" y="5"/>
                    </a:cubicBezTo>
                    <a:cubicBezTo>
                      <a:pt x="9" y="5"/>
                      <a:pt x="5" y="9"/>
                      <a:pt x="5" y="14"/>
                    </a:cubicBezTo>
                    <a:cubicBezTo>
                      <a:pt x="5" y="32"/>
                      <a:pt x="5" y="32"/>
                      <a:pt x="5" y="32"/>
                    </a:cubicBezTo>
                    <a:cubicBezTo>
                      <a:pt x="0" y="32"/>
                      <a:pt x="0" y="32"/>
                      <a:pt x="0" y="32"/>
                    </a:cubicBezTo>
                    <a:lnTo>
                      <a:pt x="0" y="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p>
            </p:txBody>
          </p:sp>
        </p:grpSp>
      </p:grpSp>
    </p:spTree>
    <p:extLst>
      <p:ext uri="{BB962C8B-B14F-4D97-AF65-F5344CB8AC3E}">
        <p14:creationId xmlns:p14="http://schemas.microsoft.com/office/powerpoint/2010/main" val="4028461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31" userDrawn="1">
          <p15:clr>
            <a:srgbClr val="FBAE40"/>
          </p15:clr>
        </p15:guide>
        <p15:guide id="2" pos="4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line headline/2 columns ">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2051257"/>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1328" y="2051257"/>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7050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p>
        </p:txBody>
      </p:sp>
      <p:sp>
        <p:nvSpPr>
          <p:cNvPr id="3" name="Content Placeholder 2"/>
          <p:cNvSpPr>
            <a:spLocks noGrp="1"/>
          </p:cNvSpPr>
          <p:nvPr>
            <p:ph sz="half" idx="1"/>
          </p:nvPr>
        </p:nvSpPr>
        <p:spPr>
          <a:xfrm>
            <a:off x="793750" y="2051257"/>
            <a:ext cx="3892550"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2051257"/>
            <a:ext cx="3894138" cy="440828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1011191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2259496"/>
            <a:ext cx="8339137" cy="4180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208683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482999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975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s">
    <p:spTree>
      <p:nvGrpSpPr>
        <p:cNvPr id="1" name=""/>
        <p:cNvGrpSpPr/>
        <p:nvPr/>
      </p:nvGrpSpPr>
      <p:grpSpPr>
        <a:xfrm>
          <a:off x="0" y="0"/>
          <a:ext cx="0" cy="0"/>
          <a:chOff x="0" y="0"/>
          <a:chExt cx="0" cy="0"/>
        </a:xfrm>
      </p:grpSpPr>
      <p:cxnSp>
        <p:nvCxnSpPr>
          <p:cNvPr id="4" name="Straight Connector 3"/>
          <p:cNvCxnSpPr/>
          <p:nvPr userDrawn="1"/>
        </p:nvCxnSpPr>
        <p:spPr bwMode="auto">
          <a:xfrm>
            <a:off x="3813048" y="1307592"/>
            <a:ext cx="0" cy="5550408"/>
          </a:xfrm>
          <a:prstGeom prst="line">
            <a:avLst/>
          </a:prstGeom>
          <a:solidFill>
            <a:schemeClr val="accent1"/>
          </a:solidFill>
          <a:ln w="12700" cap="rnd" cmpd="sng" algn="ctr">
            <a:solidFill>
              <a:srgbClr val="808080"/>
            </a:solidFill>
            <a:prstDash val="sys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04419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ogo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6835" y="3138510"/>
            <a:ext cx="5077981" cy="1243587"/>
          </a:xfrm>
          <a:prstGeom prst="rect">
            <a:avLst/>
          </a:prstGeom>
        </p:spPr>
      </p:pic>
    </p:spTree>
    <p:extLst>
      <p:ext uri="{BB962C8B-B14F-4D97-AF65-F5344CB8AC3E}">
        <p14:creationId xmlns:p14="http://schemas.microsoft.com/office/powerpoint/2010/main" val="226408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37F56-25B1-4F17-92B8-EF2BB66A96FA}"/>
              </a:ext>
            </a:extLst>
          </p:cNvPr>
          <p:cNvPicPr>
            <a:picLocks noChangeAspect="1"/>
          </p:cNvPicPr>
          <p:nvPr userDrawn="1"/>
        </p:nvPicPr>
        <p:blipFill>
          <a:blip r:embed="rId2"/>
          <a:srcRect/>
          <a:stretch/>
        </p:blipFill>
        <p:spPr>
          <a:xfrm>
            <a:off x="0" y="0"/>
            <a:ext cx="10058400" cy="7772400"/>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317DAEF-661E-492E-A364-D4FD10466E55}"/>
              </a:ext>
            </a:extLst>
          </p:cNvPr>
          <p:cNvPicPr>
            <a:picLocks noChangeAspect="1"/>
          </p:cNvPicPr>
          <p:nvPr userDrawn="1"/>
        </p:nvPicPr>
        <p:blipFill rotWithShape="1">
          <a:blip r:embed="rId3"/>
          <a:srcRect l="2323" t="16865" r="6173" b="23427"/>
          <a:stretch/>
        </p:blipFill>
        <p:spPr>
          <a:xfrm>
            <a:off x="6940296" y="475488"/>
            <a:ext cx="2432304" cy="377887"/>
          </a:xfrm>
          <a:prstGeom prst="rect">
            <a:avLst/>
          </a:prstGeom>
        </p:spPr>
      </p:pic>
      <p:cxnSp>
        <p:nvCxnSpPr>
          <p:cNvPr id="7" name="Straight Connector 6">
            <a:extLst>
              <a:ext uri="{FF2B5EF4-FFF2-40B4-BE49-F238E27FC236}">
                <a16:creationId xmlns:a16="http://schemas.microsoft.com/office/drawing/2014/main" id="{FEF825D6-47B0-47A0-A3F7-106F8D32C773}"/>
              </a:ext>
            </a:extLst>
          </p:cNvPr>
          <p:cNvCxnSpPr/>
          <p:nvPr userDrawn="1"/>
        </p:nvCxnSpPr>
        <p:spPr bwMode="auto">
          <a:xfrm>
            <a:off x="685800" y="3374136"/>
            <a:ext cx="8686800" cy="0"/>
          </a:xfrm>
          <a:prstGeom prst="line">
            <a:avLst/>
          </a:prstGeom>
          <a:solidFill>
            <a:schemeClr val="accent1"/>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9938" name="Rectangle 2"/>
          <p:cNvSpPr>
            <a:spLocks noGrp="1" noChangeArrowheads="1"/>
          </p:cNvSpPr>
          <p:nvPr>
            <p:ph type="ctrTitle"/>
          </p:nvPr>
        </p:nvSpPr>
        <p:spPr>
          <a:xfrm>
            <a:off x="685800" y="1912064"/>
            <a:ext cx="8686800" cy="128016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lvl1pPr>
              <a:lnSpc>
                <a:spcPct val="100000"/>
              </a:lnSpc>
              <a:defRPr lang="en-US" sz="3600" noProof="0" dirty="0" smtClean="0">
                <a:solidFill>
                  <a:srgbClr val="FFFFFF"/>
                </a:solidFill>
                <a:latin typeface="+mj-lt"/>
              </a:defRPr>
            </a:lvl1pPr>
          </a:lstStyle>
          <a:p>
            <a:pPr lvl="0"/>
            <a:r>
              <a:rPr lang="en-US" noProof="0"/>
              <a:t>Click to edit Master title style</a:t>
            </a:r>
            <a:endParaRPr lang="en-US" noProof="0" dirty="0"/>
          </a:p>
        </p:txBody>
      </p:sp>
    </p:spTree>
    <p:extLst>
      <p:ext uri="{BB962C8B-B14F-4D97-AF65-F5344CB8AC3E}">
        <p14:creationId xmlns:p14="http://schemas.microsoft.com/office/powerpoint/2010/main" val="4365542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4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792163" y="1727200"/>
            <a:ext cx="8339137" cy="473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316821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92163" y="1727200"/>
            <a:ext cx="8339137" cy="4732338"/>
          </a:xfrm>
        </p:spPr>
        <p:txBody>
          <a:bodyPr/>
          <a:lstStyle>
            <a:lvl1pPr marL="0" indent="0">
              <a:buFont typeface="Arial" panose="020B0604020202020204" pitchFamily="34" charset="0"/>
              <a:buNone/>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207309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line headline/2 columns">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733205"/>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33205"/>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2989089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line headline/2 columns bold first bullet">
    <p:spTree>
      <p:nvGrpSpPr>
        <p:cNvPr id="1" name=""/>
        <p:cNvGrpSpPr/>
        <p:nvPr/>
      </p:nvGrpSpPr>
      <p:grpSpPr>
        <a:xfrm>
          <a:off x="0" y="0"/>
          <a:ext cx="0" cy="0"/>
          <a:chOff x="0" y="0"/>
          <a:chExt cx="0" cy="0"/>
        </a:xfrm>
      </p:grpSpPr>
      <p:sp>
        <p:nvSpPr>
          <p:cNvPr id="2" name="Title 1"/>
          <p:cNvSpPr>
            <a:spLocks noGrp="1"/>
          </p:cNvSpPr>
          <p:nvPr>
            <p:ph type="title"/>
          </p:nvPr>
        </p:nvSpPr>
        <p:spPr>
          <a:xfrm>
            <a:off x="793750" y="731520"/>
            <a:ext cx="8359775" cy="31591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93750" y="1733205"/>
            <a:ext cx="3892550"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1328" y="1733205"/>
            <a:ext cx="3894138" cy="472633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marL="0" indent="0">
              <a:buFont typeface="Arial" panose="020B0604020202020204" pitchFamily="34" charset="0"/>
              <a:buNone/>
              <a:defRPr lang="en-US" b="1"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7723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headlin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2051878"/>
            <a:ext cx="8339137" cy="44076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657195359"/>
      </p:ext>
    </p:extLst>
  </p:cSld>
  <p:clrMapOvr>
    <a:masterClrMapping/>
  </p:clrMapOvr>
  <p:extLst>
    <p:ext uri="{DCECCB84-F9BA-43D5-87BE-67443E8EF086}">
      <p15:sldGuideLst xmlns:p15="http://schemas.microsoft.com/office/powerpoint/2012/main">
        <p15:guide id="1" orient="horz" pos="51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line headline with eyebrow/Bullets">
    <p:spTree>
      <p:nvGrpSpPr>
        <p:cNvPr id="1" name=""/>
        <p:cNvGrpSpPr/>
        <p:nvPr/>
      </p:nvGrpSpPr>
      <p:grpSpPr>
        <a:xfrm>
          <a:off x="0" y="0"/>
          <a:ext cx="0" cy="0"/>
          <a:chOff x="0" y="0"/>
          <a:chExt cx="0" cy="0"/>
        </a:xfrm>
      </p:grpSpPr>
      <p:sp>
        <p:nvSpPr>
          <p:cNvPr id="2" name="Title 1"/>
          <p:cNvSpPr>
            <a:spLocks noGrp="1"/>
          </p:cNvSpPr>
          <p:nvPr>
            <p:ph type="title"/>
          </p:nvPr>
        </p:nvSpPr>
        <p:spPr>
          <a:xfrm>
            <a:off x="800100" y="1112236"/>
            <a:ext cx="8359775" cy="592209"/>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792163" y="2358886"/>
            <a:ext cx="8339137" cy="4094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
        <p:nvSpPr>
          <p:cNvPr id="6" name="Text Placeholder 5"/>
          <p:cNvSpPr>
            <a:spLocks noGrp="1"/>
          </p:cNvSpPr>
          <p:nvPr>
            <p:ph type="body" sz="quarter" idx="11"/>
          </p:nvPr>
        </p:nvSpPr>
        <p:spPr>
          <a:xfrm>
            <a:off x="800099" y="713356"/>
            <a:ext cx="8359775" cy="223838"/>
          </a:xfrm>
        </p:spPr>
        <p:txBody>
          <a:bodyPr/>
          <a:lstStyle>
            <a:lvl1pPr marL="0" indent="0">
              <a:buFontTx/>
              <a:buNone/>
              <a:defRPr b="1">
                <a:latin typeface="+mj-lt"/>
              </a:defRPr>
            </a:lvl1pPr>
          </a:lstStyle>
          <a:p>
            <a:pPr lvl="0"/>
            <a:r>
              <a:rPr lang="en-US"/>
              <a:t>Click to edit Master text styles</a:t>
            </a:r>
          </a:p>
        </p:txBody>
      </p:sp>
    </p:spTree>
    <p:extLst>
      <p:ext uri="{BB962C8B-B14F-4D97-AF65-F5344CB8AC3E}">
        <p14:creationId xmlns:p14="http://schemas.microsoft.com/office/powerpoint/2010/main" val="393466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headline/Bold fir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92163" y="2051878"/>
            <a:ext cx="8339137" cy="4407660"/>
          </a:xfrm>
        </p:spPr>
        <p:txBody>
          <a:bodyPr/>
          <a:lstStyle>
            <a:lvl1pPr marL="0" indent="0">
              <a:buFont typeface="Arial" panose="020B0604020202020204" pitchFamily="34" charset="0"/>
              <a:buNone/>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0" hasCustomPrompt="1"/>
          </p:nvPr>
        </p:nvSpPr>
        <p:spPr>
          <a:xfrm>
            <a:off x="801755" y="6698835"/>
            <a:ext cx="8364745" cy="225425"/>
          </a:xfrm>
        </p:spPr>
        <p:txBody>
          <a:bodyPr anchor="b" anchorCtr="0"/>
          <a:lstStyle>
            <a:lvl1pPr marL="0" indent="0">
              <a:lnSpc>
                <a:spcPct val="100000"/>
              </a:lnSpc>
              <a:spcBef>
                <a:spcPts val="0"/>
              </a:spcBef>
              <a:spcAft>
                <a:spcPts val="400"/>
              </a:spcAft>
              <a:buNone/>
              <a:defRPr sz="800"/>
            </a:lvl1pPr>
          </a:lstStyle>
          <a:p>
            <a:pPr lvl="0"/>
            <a:r>
              <a:rPr lang="en-US" dirty="0"/>
              <a:t>Click to add source/footnote.</a:t>
            </a:r>
          </a:p>
        </p:txBody>
      </p:sp>
    </p:spTree>
    <p:extLst>
      <p:ext uri="{BB962C8B-B14F-4D97-AF65-F5344CB8AC3E}">
        <p14:creationId xmlns:p14="http://schemas.microsoft.com/office/powerpoint/2010/main" val="149126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BF5BC-02DF-4CD8-A714-BDD28F133662}"/>
              </a:ext>
            </a:extLst>
          </p:cNvPr>
          <p:cNvSpPr/>
          <p:nvPr userDrawn="1"/>
        </p:nvSpPr>
        <p:spPr>
          <a:xfrm>
            <a:off x="0" y="0"/>
            <a:ext cx="10058400" cy="274320"/>
          </a:xfrm>
          <a:prstGeom prst="rect">
            <a:avLst/>
          </a:prstGeom>
          <a:solidFill>
            <a:srgbClr val="003365"/>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
        <p:nvSpPr>
          <p:cNvPr id="1026" name="Rectangle 2"/>
          <p:cNvSpPr>
            <a:spLocks noGrp="1" noChangeArrowheads="1"/>
          </p:cNvSpPr>
          <p:nvPr>
            <p:ph type="title"/>
          </p:nvPr>
        </p:nvSpPr>
        <p:spPr bwMode="gray">
          <a:xfrm>
            <a:off x="793750" y="731520"/>
            <a:ext cx="83597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792163" y="1727200"/>
            <a:ext cx="8339137" cy="306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ChangeArrowheads="1"/>
          </p:cNvSpPr>
          <p:nvPr/>
        </p:nvSpPr>
        <p:spPr bwMode="auto">
          <a:xfrm>
            <a:off x="9186863" y="7099300"/>
            <a:ext cx="209550" cy="21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0" tIns="50835" rIns="45704" bIns="50835">
            <a:spAutoFit/>
          </a:bodyPr>
          <a:lstStyle/>
          <a:p>
            <a:pPr algn="r" defTabSz="1019175">
              <a:lnSpc>
                <a:spcPct val="90000"/>
              </a:lnSpc>
            </a:pPr>
            <a:fld id="{83CC7474-DF72-47AC-A062-3527B7E588CB}" type="slidenum">
              <a:rPr lang="en-US" sz="800">
                <a:solidFill>
                  <a:srgbClr val="000000"/>
                </a:solidFill>
                <a:latin typeface="+mn-lt"/>
                <a:cs typeface="Arial" panose="020B0604020202020204" pitchFamily="34" charset="0"/>
              </a:rPr>
              <a:pPr algn="r" defTabSz="1019175">
                <a:lnSpc>
                  <a:spcPct val="90000"/>
                </a:lnSpc>
              </a:pPr>
              <a:t>‹#›</a:t>
            </a:fld>
            <a:endParaRPr lang="en-US" sz="800" dirty="0">
              <a:solidFill>
                <a:srgbClr val="000000"/>
              </a:solidFill>
              <a:latin typeface="+mn-lt"/>
              <a:cs typeface="Arial" panose="020B0604020202020204" pitchFamily="34" charset="0"/>
            </a:endParaRPr>
          </a:p>
        </p:txBody>
      </p:sp>
      <p:pic>
        <p:nvPicPr>
          <p:cNvPr id="1029" name="Picture 39"/>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8218488" y="7078195"/>
            <a:ext cx="963612" cy="23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ChangeArrowheads="1"/>
          </p:cNvSpPr>
          <p:nvPr/>
        </p:nvSpPr>
        <p:spPr bwMode="auto">
          <a:xfrm>
            <a:off x="802723" y="7008813"/>
            <a:ext cx="3106662" cy="34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lIns="101621" tIns="50812" rIns="101621" bIns="50812">
            <a:spAutoFit/>
          </a:bodyPr>
          <a:lstStyle/>
          <a:p>
            <a:pPr algn="l" defTabSz="1019175"/>
            <a:r>
              <a:rPr lang="en-US" sz="800" dirty="0">
                <a:solidFill>
                  <a:srgbClr val="000000"/>
                </a:solidFill>
                <a:latin typeface="+mn-lt"/>
                <a:cs typeface="Arial" panose="020B0604020202020204" pitchFamily="34" charset="0"/>
              </a:rPr>
              <a:t>For investment professional use only. Not for public distribution.</a:t>
            </a:r>
          </a:p>
          <a:p>
            <a:pPr marL="0" marR="0" lvl="0" indent="0" algn="l" defTabSz="1019175" rtl="0" eaLnBrk="1" fontAlgn="base" latinLnBrk="0" hangingPunct="1">
              <a:lnSpc>
                <a:spcPct val="100000"/>
              </a:lnSpc>
              <a:spcBef>
                <a:spcPct val="0"/>
              </a:spcBef>
              <a:spcAft>
                <a:spcPct val="0"/>
              </a:spcAft>
              <a:buClrTx/>
              <a:buSzTx/>
              <a:buFontTx/>
              <a:buNone/>
              <a:tabLst/>
              <a:defRPr/>
            </a:pPr>
            <a:r>
              <a:rPr lang="en-US" sz="800" dirty="0">
                <a:solidFill>
                  <a:srgbClr val="000000"/>
                </a:solidFill>
                <a:latin typeface="+mn-lt"/>
                <a:cs typeface="Arial" panose="020B0604020202020204" pitchFamily="34" charset="0"/>
              </a:rPr>
              <a:t>PPT308  330030  5/22</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8" r:id="rId3"/>
    <p:sldLayoutId id="2147483797" r:id="rId4"/>
    <p:sldLayoutId id="2147483790" r:id="rId5"/>
    <p:sldLayoutId id="2147483798" r:id="rId6"/>
    <p:sldLayoutId id="2147483789" r:id="rId7"/>
    <p:sldLayoutId id="2147483807" r:id="rId8"/>
    <p:sldLayoutId id="2147483799" r:id="rId9"/>
    <p:sldLayoutId id="2147483791" r:id="rId10"/>
    <p:sldLayoutId id="2147483800" r:id="rId11"/>
    <p:sldLayoutId id="2147483808" r:id="rId12"/>
    <p:sldLayoutId id="2147483792" r:id="rId13"/>
    <p:sldLayoutId id="2147483793" r:id="rId14"/>
    <p:sldLayoutId id="2147483815" r:id="rId15"/>
    <p:sldLayoutId id="2147483809" r:id="rId16"/>
  </p:sldLayoutIdLst>
  <p:txStyles>
    <p:titleStyle>
      <a:lvl1pPr algn="l" defTabSz="1019175" rtl="0" eaLnBrk="1" fontAlgn="base" hangingPunct="1">
        <a:lnSpc>
          <a:spcPct val="90000"/>
        </a:lnSpc>
        <a:spcBef>
          <a:spcPct val="0"/>
        </a:spcBef>
        <a:spcAft>
          <a:spcPct val="0"/>
        </a:spcAft>
        <a:defRPr sz="2400" b="1">
          <a:solidFill>
            <a:srgbClr val="000000"/>
          </a:solidFill>
          <a:latin typeface="+mj-lt"/>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p:titleStyle>
    <p:bodyStyle>
      <a:lvl1pPr marL="117475" indent="-117475" algn="l" defTabSz="1019175" rtl="0" eaLnBrk="1" fontAlgn="base" hangingPunct="1">
        <a:lnSpc>
          <a:spcPct val="110000"/>
        </a:lnSpc>
        <a:spcBef>
          <a:spcPct val="80000"/>
        </a:spcBef>
        <a:spcAft>
          <a:spcPct val="0"/>
        </a:spcAft>
        <a:buClr>
          <a:srgbClr val="007CC6"/>
        </a:buClr>
        <a:buChar char="•"/>
        <a:defRPr sz="1600">
          <a:solidFill>
            <a:srgbClr val="000000"/>
          </a:solidFill>
          <a:latin typeface="+mn-lt"/>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rgbClr val="007CC6"/>
        </a:buClr>
        <a:buFont typeface="Arial Black" pitchFamily="34" charset="0"/>
        <a:buChar char="–"/>
        <a:defRPr sz="1600">
          <a:solidFill>
            <a:srgbClr val="000000"/>
          </a:solidFill>
          <a:latin typeface="+mn-lt"/>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rgbClr val="007CC6"/>
        </a:buClr>
        <a:buChar char="•"/>
        <a:defRPr sz="1600">
          <a:solidFill>
            <a:srgbClr val="000000"/>
          </a:solidFill>
          <a:latin typeface="+mn-lt"/>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rgbClr val="007CC6"/>
        </a:buClr>
        <a:buFont typeface="Arial" charset="0"/>
        <a:buChar char="–"/>
        <a:defRPr sz="1600">
          <a:solidFill>
            <a:srgbClr val="000000"/>
          </a:solidFill>
          <a:latin typeface="+mn-lt"/>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rgbClr val="007CC6"/>
        </a:buClr>
        <a:buFont typeface="Arial" charset="0"/>
        <a:buChar char="•"/>
        <a:defRPr sz="1600">
          <a:solidFill>
            <a:srgbClr val="000000"/>
          </a:solidFill>
          <a:latin typeface="+mn-lt"/>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4" userDrawn="1">
          <p15:clr>
            <a:srgbClr val="F26B43"/>
          </p15:clr>
        </p15:guide>
        <p15:guide id="2" pos="5760" userDrawn="1">
          <p15:clr>
            <a:srgbClr val="F26B43"/>
          </p15:clr>
        </p15:guide>
        <p15:guide id="3" orient="horz" pos="5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12"/>
          <p:cNvSpPr>
            <a:spLocks noGrp="1" noChangeArrowheads="1"/>
          </p:cNvSpPr>
          <p:nvPr>
            <p:ph type="ctrTitle"/>
          </p:nvPr>
        </p:nvSpPr>
        <p:spPr/>
        <p:txBody>
          <a:bodyPr/>
          <a:lstStyle/>
          <a:p>
            <a:r>
              <a:rPr lang="en-US" dirty="0"/>
              <a:t>Distribution planning under the SECURE Act:</a:t>
            </a:r>
            <a:br>
              <a:rPr lang="en-US" dirty="0"/>
            </a:br>
            <a:endParaRPr lang="en-US" dirty="0"/>
          </a:p>
        </p:txBody>
      </p:sp>
      <p:sp>
        <p:nvSpPr>
          <p:cNvPr id="2" name="Text Placeholder 1">
            <a:extLst>
              <a:ext uri="{FF2B5EF4-FFF2-40B4-BE49-F238E27FC236}">
                <a16:creationId xmlns:a16="http://schemas.microsoft.com/office/drawing/2014/main" id="{EC6D2617-5752-4261-AAAB-8A3395F31C49}"/>
              </a:ext>
            </a:extLst>
          </p:cNvPr>
          <p:cNvSpPr>
            <a:spLocks noGrp="1"/>
          </p:cNvSpPr>
          <p:nvPr>
            <p:ph type="body" sz="quarter" idx="11"/>
          </p:nvPr>
        </p:nvSpPr>
        <p:spPr/>
        <p:txBody>
          <a:bodyPr/>
          <a:lstStyle/>
          <a:p>
            <a:r>
              <a:rPr lang="en-US" dirty="0"/>
              <a:t>Presenter</a:t>
            </a:r>
          </a:p>
        </p:txBody>
      </p:sp>
      <p:sp>
        <p:nvSpPr>
          <p:cNvPr id="29" name="Text Placeholder 28">
            <a:extLst>
              <a:ext uri="{FF2B5EF4-FFF2-40B4-BE49-F238E27FC236}">
                <a16:creationId xmlns:a16="http://schemas.microsoft.com/office/drawing/2014/main" id="{B64FA2DD-C8B9-4AD4-929A-A779A50B9848}"/>
              </a:ext>
            </a:extLst>
          </p:cNvPr>
          <p:cNvSpPr>
            <a:spLocks noGrp="1"/>
          </p:cNvSpPr>
          <p:nvPr>
            <p:ph type="body" sz="quarter" idx="12"/>
          </p:nvPr>
        </p:nvSpPr>
        <p:spPr/>
        <p:txBody>
          <a:bodyPr/>
          <a:lstStyle/>
          <a:p>
            <a:endParaRPr lang="en-US"/>
          </a:p>
        </p:txBody>
      </p:sp>
      <p:sp>
        <p:nvSpPr>
          <p:cNvPr id="5122" name="TextBox 1"/>
          <p:cNvSpPr txBox="1">
            <a:spLocks noChangeArrowheads="1"/>
          </p:cNvSpPr>
          <p:nvPr/>
        </p:nvSpPr>
        <p:spPr bwMode="auto">
          <a:xfrm>
            <a:off x="8654535" y="224897"/>
            <a:ext cx="205819" cy="441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2200" dirty="0">
              <a:solidFill>
                <a:srgbClr val="FF0000"/>
              </a:solidFill>
            </a:endParaRPr>
          </a:p>
        </p:txBody>
      </p:sp>
      <p:sp>
        <p:nvSpPr>
          <p:cNvPr id="6" name="TextBox 5">
            <a:extLst>
              <a:ext uri="{FF2B5EF4-FFF2-40B4-BE49-F238E27FC236}">
                <a16:creationId xmlns:a16="http://schemas.microsoft.com/office/drawing/2014/main" id="{B94AD207-D499-6845-B17E-3872B046F519}"/>
              </a:ext>
            </a:extLst>
          </p:cNvPr>
          <p:cNvSpPr txBox="1"/>
          <p:nvPr/>
        </p:nvSpPr>
        <p:spPr>
          <a:xfrm>
            <a:off x="16352" y="2944005"/>
            <a:ext cx="8559611" cy="461665"/>
          </a:xfrm>
          <a:prstGeom prst="rect">
            <a:avLst/>
          </a:prstGeom>
          <a:noFill/>
        </p:spPr>
        <p:txBody>
          <a:bodyPr wrap="square">
            <a:spAutoFit/>
          </a:bodyPr>
          <a:lstStyle/>
          <a:p>
            <a:r>
              <a:rPr lang="en-US" sz="2400" b="0" dirty="0">
                <a:solidFill>
                  <a:srgbClr val="FFFFFF"/>
                </a:solidFill>
                <a:latin typeface="+mj-lt"/>
              </a:rPr>
              <a:t>Strategies for efficient drawdown of retirement assets  </a:t>
            </a:r>
            <a:endParaRPr lang="en-US" sz="2400" dirty="0">
              <a:solidFill>
                <a:srgbClr val="FFFFFF"/>
              </a:solidFill>
              <a:latin typeface="+mj-lt"/>
            </a:endParaRPr>
          </a:p>
        </p:txBody>
      </p:sp>
    </p:spTree>
    <p:extLst>
      <p:ext uri="{BB962C8B-B14F-4D97-AF65-F5344CB8AC3E}">
        <p14:creationId xmlns:p14="http://schemas.microsoft.com/office/powerpoint/2010/main" val="1519166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DE390E15-6EA5-F14C-9BDF-DE8568ED1CFA}"/>
              </a:ext>
            </a:extLst>
          </p:cNvPr>
          <p:cNvSpPr>
            <a:spLocks noGrp="1"/>
          </p:cNvSpPr>
          <p:nvPr>
            <p:ph type="title"/>
          </p:nvPr>
        </p:nvSpPr>
        <p:spPr/>
        <p:txBody>
          <a:bodyPr/>
          <a:lstStyle/>
          <a:p>
            <a:r>
              <a:rPr lang="en-US" dirty="0"/>
              <a:t>Options for beneficiaries post-SECURE</a:t>
            </a:r>
          </a:p>
        </p:txBody>
      </p:sp>
      <p:sp>
        <p:nvSpPr>
          <p:cNvPr id="17" name="Text Placeholder 16">
            <a:extLst>
              <a:ext uri="{FF2B5EF4-FFF2-40B4-BE49-F238E27FC236}">
                <a16:creationId xmlns:a16="http://schemas.microsoft.com/office/drawing/2014/main" id="{19C19FDA-C8C0-4644-B553-E1AAC89166BE}"/>
              </a:ext>
            </a:extLst>
          </p:cNvPr>
          <p:cNvSpPr>
            <a:spLocks noGrp="1"/>
          </p:cNvSpPr>
          <p:nvPr>
            <p:ph type="body" sz="quarter" idx="10"/>
          </p:nvPr>
        </p:nvSpPr>
        <p:spPr/>
        <p:txBody>
          <a:bodyPr/>
          <a:lstStyle/>
          <a:p>
            <a:endParaRPr lang="en-US" dirty="0"/>
          </a:p>
          <a:p>
            <a:endParaRPr lang="en-US" dirty="0"/>
          </a:p>
          <a:p>
            <a:r>
              <a:rPr lang="en-US" dirty="0"/>
              <a:t>Sources: Setting Every Community Up for Retirement Enhancement Act of 2019; Treasury Department, Required Minimum Distributions, Notice of proposed rulemaking and notice of public hearing, REG–105954–20. In the case of an account owner dying after RBD, designated beneficiaries and eligible designated beneficiaries may opt to base annual distributions on the remaining life expectancy of the deceased account owner (”ghost” life expectancy). While minor children of account owners are eligible for life expectancy distributions, once age of majority (21) is reached the 10-year rule applies. Eligible Designated Beneficiaries can opt to base distributions on the 10-year rule if desired, provided the original account owner died prior to reaching the Required Beginning Date (RBD). </a:t>
            </a:r>
          </a:p>
        </p:txBody>
      </p:sp>
      <p:sp>
        <p:nvSpPr>
          <p:cNvPr id="8" name="Rounded Rectangle 7">
            <a:extLst>
              <a:ext uri="{FF2B5EF4-FFF2-40B4-BE49-F238E27FC236}">
                <a16:creationId xmlns:a16="http://schemas.microsoft.com/office/drawing/2014/main" id="{B40F6A06-BA05-5D4A-8573-109CE2E9E63F}"/>
              </a:ext>
            </a:extLst>
          </p:cNvPr>
          <p:cNvSpPr/>
          <p:nvPr/>
        </p:nvSpPr>
        <p:spPr bwMode="auto">
          <a:xfrm>
            <a:off x="4178968" y="2275659"/>
            <a:ext cx="1828800" cy="598712"/>
          </a:xfrm>
          <a:prstGeom prst="rect">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00584" tIns="50292" rIns="100584"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Designated beneficiary</a:t>
            </a:r>
          </a:p>
        </p:txBody>
      </p:sp>
      <p:sp>
        <p:nvSpPr>
          <p:cNvPr id="11" name="TextBox 10">
            <a:extLst>
              <a:ext uri="{FF2B5EF4-FFF2-40B4-BE49-F238E27FC236}">
                <a16:creationId xmlns:a16="http://schemas.microsoft.com/office/drawing/2014/main" id="{7FBFDCB0-258D-CE41-B5E5-A1AC043EDE8D}"/>
              </a:ext>
            </a:extLst>
          </p:cNvPr>
          <p:cNvSpPr txBox="1"/>
          <p:nvPr/>
        </p:nvSpPr>
        <p:spPr>
          <a:xfrm>
            <a:off x="4171351" y="3371305"/>
            <a:ext cx="1844035" cy="523220"/>
          </a:xfrm>
          <a:prstGeom prst="rect">
            <a:avLst/>
          </a:prstGeom>
          <a:noFill/>
        </p:spPr>
        <p:txBody>
          <a:bodyPr wrap="square" rtlCol="0">
            <a:spAutoFit/>
          </a:bodyPr>
          <a:lstStyle/>
          <a:p>
            <a:pPr algn="ctr"/>
            <a:r>
              <a:rPr lang="en-US" sz="1400" dirty="0">
                <a:latin typeface="+mn-lt"/>
              </a:rPr>
              <a:t>Account owner reach RBD?</a:t>
            </a:r>
          </a:p>
        </p:txBody>
      </p:sp>
      <p:cxnSp>
        <p:nvCxnSpPr>
          <p:cNvPr id="21" name="Straight Arrow Connector 20">
            <a:extLst>
              <a:ext uri="{FF2B5EF4-FFF2-40B4-BE49-F238E27FC236}">
                <a16:creationId xmlns:a16="http://schemas.microsoft.com/office/drawing/2014/main" id="{8CE9D6FE-12C0-3846-94F6-0431047ED0E6}"/>
              </a:ext>
            </a:extLst>
          </p:cNvPr>
          <p:cNvCxnSpPr/>
          <p:nvPr/>
        </p:nvCxnSpPr>
        <p:spPr bwMode="auto">
          <a:xfrm flipH="1">
            <a:off x="5090375" y="2880354"/>
            <a:ext cx="5987" cy="457200"/>
          </a:xfrm>
          <a:prstGeom prst="straightConnector1">
            <a:avLst/>
          </a:prstGeom>
          <a:solidFill>
            <a:schemeClr val="accent1"/>
          </a:solidFill>
          <a:ln w="38100" cap="flat" cmpd="sng" algn="ctr">
            <a:solidFill>
              <a:schemeClr val="tx1"/>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8" name="Elbow Connector 37">
            <a:extLst>
              <a:ext uri="{FF2B5EF4-FFF2-40B4-BE49-F238E27FC236}">
                <a16:creationId xmlns:a16="http://schemas.microsoft.com/office/drawing/2014/main" id="{0CDFEAC8-26A7-4A43-9298-B7118ADA7528}"/>
              </a:ext>
            </a:extLst>
          </p:cNvPr>
          <p:cNvCxnSpPr>
            <a:cxnSpLocks/>
            <a:stCxn id="11" idx="2"/>
          </p:cNvCxnSpPr>
          <p:nvPr/>
        </p:nvCxnSpPr>
        <p:spPr bwMode="auto">
          <a:xfrm rot="5400000">
            <a:off x="4167356" y="4152906"/>
            <a:ext cx="1184395" cy="66763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9" name="Elbow Connector 38">
            <a:extLst>
              <a:ext uri="{FF2B5EF4-FFF2-40B4-BE49-F238E27FC236}">
                <a16:creationId xmlns:a16="http://schemas.microsoft.com/office/drawing/2014/main" id="{AB7802D5-E699-734B-AA79-3B29798557F9}"/>
              </a:ext>
            </a:extLst>
          </p:cNvPr>
          <p:cNvCxnSpPr>
            <a:cxnSpLocks/>
            <a:stCxn id="11" idx="2"/>
          </p:cNvCxnSpPr>
          <p:nvPr/>
        </p:nvCxnSpPr>
        <p:spPr bwMode="auto">
          <a:xfrm rot="16200000" flipH="1">
            <a:off x="4842297" y="4145597"/>
            <a:ext cx="1181652" cy="67950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0" name="TextBox 39">
            <a:extLst>
              <a:ext uri="{FF2B5EF4-FFF2-40B4-BE49-F238E27FC236}">
                <a16:creationId xmlns:a16="http://schemas.microsoft.com/office/drawing/2014/main" id="{7677F724-7BD4-2D49-8A49-13558C0B67C6}"/>
              </a:ext>
            </a:extLst>
          </p:cNvPr>
          <p:cNvSpPr txBox="1"/>
          <p:nvPr/>
        </p:nvSpPr>
        <p:spPr>
          <a:xfrm>
            <a:off x="4669117" y="4208010"/>
            <a:ext cx="415498" cy="276999"/>
          </a:xfrm>
          <a:prstGeom prst="rect">
            <a:avLst/>
          </a:prstGeom>
          <a:noFill/>
        </p:spPr>
        <p:txBody>
          <a:bodyPr wrap="none" rtlCol="0">
            <a:spAutoFit/>
          </a:bodyPr>
          <a:lstStyle/>
          <a:p>
            <a:pPr algn="r"/>
            <a:r>
              <a:rPr lang="en-US" sz="1200" dirty="0">
                <a:latin typeface="+mn-lt"/>
              </a:rPr>
              <a:t>NO</a:t>
            </a:r>
          </a:p>
        </p:txBody>
      </p:sp>
      <p:sp>
        <p:nvSpPr>
          <p:cNvPr id="41" name="TextBox 40">
            <a:extLst>
              <a:ext uri="{FF2B5EF4-FFF2-40B4-BE49-F238E27FC236}">
                <a16:creationId xmlns:a16="http://schemas.microsoft.com/office/drawing/2014/main" id="{AC8EEB7A-1A06-3540-8BAD-286A26549C8A}"/>
              </a:ext>
            </a:extLst>
          </p:cNvPr>
          <p:cNvSpPr txBox="1"/>
          <p:nvPr/>
        </p:nvSpPr>
        <p:spPr>
          <a:xfrm>
            <a:off x="5090475" y="4208010"/>
            <a:ext cx="492443" cy="276999"/>
          </a:xfrm>
          <a:prstGeom prst="rect">
            <a:avLst/>
          </a:prstGeom>
          <a:noFill/>
        </p:spPr>
        <p:txBody>
          <a:bodyPr wrap="none" rtlCol="0">
            <a:spAutoFit/>
          </a:bodyPr>
          <a:lstStyle/>
          <a:p>
            <a:pPr algn="l"/>
            <a:r>
              <a:rPr lang="en-US" sz="1200" dirty="0">
                <a:latin typeface="+mn-lt"/>
              </a:rPr>
              <a:t>YES</a:t>
            </a:r>
          </a:p>
        </p:txBody>
      </p:sp>
      <p:sp>
        <p:nvSpPr>
          <p:cNvPr id="42" name="Rounded Rectangle 41">
            <a:extLst>
              <a:ext uri="{FF2B5EF4-FFF2-40B4-BE49-F238E27FC236}">
                <a16:creationId xmlns:a16="http://schemas.microsoft.com/office/drawing/2014/main" id="{FAA6C686-4B40-BD4F-A6D9-6F0EE66383A4}"/>
              </a:ext>
            </a:extLst>
          </p:cNvPr>
          <p:cNvSpPr/>
          <p:nvPr/>
        </p:nvSpPr>
        <p:spPr bwMode="auto">
          <a:xfrm>
            <a:off x="3718674" y="5078919"/>
            <a:ext cx="1347142" cy="929668"/>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00584" tIns="50292" rIns="100584"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10-year rule (no annual distributions)</a:t>
            </a:r>
          </a:p>
        </p:txBody>
      </p:sp>
      <p:sp>
        <p:nvSpPr>
          <p:cNvPr id="43" name="Rounded Rectangle 42">
            <a:extLst>
              <a:ext uri="{FF2B5EF4-FFF2-40B4-BE49-F238E27FC236}">
                <a16:creationId xmlns:a16="http://schemas.microsoft.com/office/drawing/2014/main" id="{CCD879E8-6297-BC47-8D36-179975413FE5}"/>
              </a:ext>
            </a:extLst>
          </p:cNvPr>
          <p:cNvSpPr/>
          <p:nvPr/>
        </p:nvSpPr>
        <p:spPr bwMode="auto">
          <a:xfrm>
            <a:off x="5132798" y="5078919"/>
            <a:ext cx="1347142" cy="935519"/>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50292" rIns="0"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10-year rule</a:t>
            </a:r>
          </a:p>
          <a:p>
            <a:pPr defTabSz="1121093"/>
            <a:r>
              <a:rPr lang="en-US" sz="1400" b="1" dirty="0">
                <a:solidFill>
                  <a:srgbClr val="FFFFFF"/>
                </a:solidFill>
                <a:latin typeface="+mn-lt"/>
                <a:ea typeface="ＭＳ Ｐゴシック" charset="0"/>
                <a:cs typeface="ＭＳ Ｐゴシック" charset="0"/>
              </a:rPr>
              <a:t>(annual distributions)</a:t>
            </a:r>
          </a:p>
        </p:txBody>
      </p:sp>
      <p:sp>
        <p:nvSpPr>
          <p:cNvPr id="67" name="Rounded Rectangle 7">
            <a:extLst>
              <a:ext uri="{FF2B5EF4-FFF2-40B4-BE49-F238E27FC236}">
                <a16:creationId xmlns:a16="http://schemas.microsoft.com/office/drawing/2014/main" id="{31A13E6D-650A-47E7-A1DC-2DF2F939B94A}"/>
              </a:ext>
            </a:extLst>
          </p:cNvPr>
          <p:cNvSpPr/>
          <p:nvPr/>
        </p:nvSpPr>
        <p:spPr bwMode="auto">
          <a:xfrm>
            <a:off x="7030031" y="2275659"/>
            <a:ext cx="1828800" cy="598712"/>
          </a:xfrm>
          <a:prstGeom prst="rect">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50292" rIns="0"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Eligible designated  beneficiary</a:t>
            </a:r>
          </a:p>
        </p:txBody>
      </p:sp>
      <p:sp>
        <p:nvSpPr>
          <p:cNvPr id="68" name="TextBox 67">
            <a:extLst>
              <a:ext uri="{FF2B5EF4-FFF2-40B4-BE49-F238E27FC236}">
                <a16:creationId xmlns:a16="http://schemas.microsoft.com/office/drawing/2014/main" id="{79B1057A-0D33-4E2E-A1A5-D678B79EF5F6}"/>
              </a:ext>
            </a:extLst>
          </p:cNvPr>
          <p:cNvSpPr txBox="1"/>
          <p:nvPr/>
        </p:nvSpPr>
        <p:spPr>
          <a:xfrm>
            <a:off x="7022414" y="3371305"/>
            <a:ext cx="1844035" cy="523220"/>
          </a:xfrm>
          <a:prstGeom prst="rect">
            <a:avLst/>
          </a:prstGeom>
          <a:noFill/>
        </p:spPr>
        <p:txBody>
          <a:bodyPr wrap="square" rtlCol="0">
            <a:spAutoFit/>
          </a:bodyPr>
          <a:lstStyle/>
          <a:p>
            <a:pPr algn="ctr"/>
            <a:r>
              <a:rPr lang="en-US" sz="1400" dirty="0">
                <a:latin typeface="+mn-lt"/>
              </a:rPr>
              <a:t>Account owner reach RBD?</a:t>
            </a:r>
          </a:p>
        </p:txBody>
      </p:sp>
      <p:cxnSp>
        <p:nvCxnSpPr>
          <p:cNvPr id="69" name="Straight Arrow Connector 68">
            <a:extLst>
              <a:ext uri="{FF2B5EF4-FFF2-40B4-BE49-F238E27FC236}">
                <a16:creationId xmlns:a16="http://schemas.microsoft.com/office/drawing/2014/main" id="{5A8DED12-A7A9-4A39-A8A9-37D92FAC788B}"/>
              </a:ext>
            </a:extLst>
          </p:cNvPr>
          <p:cNvCxnSpPr/>
          <p:nvPr/>
        </p:nvCxnSpPr>
        <p:spPr bwMode="auto">
          <a:xfrm flipH="1">
            <a:off x="7941438" y="2880354"/>
            <a:ext cx="5987" cy="457200"/>
          </a:xfrm>
          <a:prstGeom prst="straightConnector1">
            <a:avLst/>
          </a:prstGeom>
          <a:solidFill>
            <a:schemeClr val="accent1"/>
          </a:solidFill>
          <a:ln w="38100" cap="flat" cmpd="sng" algn="ctr">
            <a:solidFill>
              <a:schemeClr val="tx1"/>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0" name="Elbow Connector 37">
            <a:extLst>
              <a:ext uri="{FF2B5EF4-FFF2-40B4-BE49-F238E27FC236}">
                <a16:creationId xmlns:a16="http://schemas.microsoft.com/office/drawing/2014/main" id="{FBA54E64-346E-4452-8402-877317A82015}"/>
              </a:ext>
            </a:extLst>
          </p:cNvPr>
          <p:cNvCxnSpPr>
            <a:cxnSpLocks/>
            <a:stCxn id="68" idx="2"/>
          </p:cNvCxnSpPr>
          <p:nvPr/>
        </p:nvCxnSpPr>
        <p:spPr bwMode="auto">
          <a:xfrm rot="5400000">
            <a:off x="7018419" y="4152906"/>
            <a:ext cx="1184395" cy="66763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 name="Elbow Connector 38">
            <a:extLst>
              <a:ext uri="{FF2B5EF4-FFF2-40B4-BE49-F238E27FC236}">
                <a16:creationId xmlns:a16="http://schemas.microsoft.com/office/drawing/2014/main" id="{1FE2FE49-1021-4450-BB75-01D3172D295C}"/>
              </a:ext>
            </a:extLst>
          </p:cNvPr>
          <p:cNvCxnSpPr>
            <a:cxnSpLocks/>
            <a:stCxn id="68" idx="2"/>
          </p:cNvCxnSpPr>
          <p:nvPr/>
        </p:nvCxnSpPr>
        <p:spPr bwMode="auto">
          <a:xfrm rot="16200000" flipH="1">
            <a:off x="7693360" y="4145597"/>
            <a:ext cx="1181652" cy="67950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2" name="TextBox 71">
            <a:extLst>
              <a:ext uri="{FF2B5EF4-FFF2-40B4-BE49-F238E27FC236}">
                <a16:creationId xmlns:a16="http://schemas.microsoft.com/office/drawing/2014/main" id="{2D561552-6911-475C-82FF-D5E7E9AAF688}"/>
              </a:ext>
            </a:extLst>
          </p:cNvPr>
          <p:cNvSpPr txBox="1"/>
          <p:nvPr/>
        </p:nvSpPr>
        <p:spPr>
          <a:xfrm>
            <a:off x="7520180" y="4208010"/>
            <a:ext cx="415498" cy="276999"/>
          </a:xfrm>
          <a:prstGeom prst="rect">
            <a:avLst/>
          </a:prstGeom>
          <a:noFill/>
        </p:spPr>
        <p:txBody>
          <a:bodyPr wrap="none" rtlCol="0">
            <a:spAutoFit/>
          </a:bodyPr>
          <a:lstStyle/>
          <a:p>
            <a:pPr algn="r"/>
            <a:r>
              <a:rPr lang="en-US" sz="1200" dirty="0">
                <a:latin typeface="+mn-lt"/>
              </a:rPr>
              <a:t>NO</a:t>
            </a:r>
          </a:p>
        </p:txBody>
      </p:sp>
      <p:sp>
        <p:nvSpPr>
          <p:cNvPr id="73" name="TextBox 72">
            <a:extLst>
              <a:ext uri="{FF2B5EF4-FFF2-40B4-BE49-F238E27FC236}">
                <a16:creationId xmlns:a16="http://schemas.microsoft.com/office/drawing/2014/main" id="{54869A77-0832-4FB3-80A1-D6B234E8B65C}"/>
              </a:ext>
            </a:extLst>
          </p:cNvPr>
          <p:cNvSpPr txBox="1"/>
          <p:nvPr/>
        </p:nvSpPr>
        <p:spPr>
          <a:xfrm>
            <a:off x="7941538" y="4208010"/>
            <a:ext cx="492443" cy="276999"/>
          </a:xfrm>
          <a:prstGeom prst="rect">
            <a:avLst/>
          </a:prstGeom>
          <a:noFill/>
        </p:spPr>
        <p:txBody>
          <a:bodyPr wrap="none" rtlCol="0">
            <a:spAutoFit/>
          </a:bodyPr>
          <a:lstStyle/>
          <a:p>
            <a:pPr algn="l"/>
            <a:r>
              <a:rPr lang="en-US" sz="1200" dirty="0">
                <a:latin typeface="+mn-lt"/>
              </a:rPr>
              <a:t>YES</a:t>
            </a:r>
          </a:p>
        </p:txBody>
      </p:sp>
      <p:sp>
        <p:nvSpPr>
          <p:cNvPr id="74" name="Rounded Rectangle 41">
            <a:extLst>
              <a:ext uri="{FF2B5EF4-FFF2-40B4-BE49-F238E27FC236}">
                <a16:creationId xmlns:a16="http://schemas.microsoft.com/office/drawing/2014/main" id="{4A327280-3E1C-4886-BFF0-621A0EE2D3FC}"/>
              </a:ext>
            </a:extLst>
          </p:cNvPr>
          <p:cNvSpPr/>
          <p:nvPr/>
        </p:nvSpPr>
        <p:spPr bwMode="auto">
          <a:xfrm>
            <a:off x="6636719" y="5078919"/>
            <a:ext cx="1280160" cy="929668"/>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00584" tIns="50292" rIns="100584"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LE distributions</a:t>
            </a:r>
          </a:p>
        </p:txBody>
      </p:sp>
      <p:sp>
        <p:nvSpPr>
          <p:cNvPr id="75" name="Rounded Rectangle 42">
            <a:extLst>
              <a:ext uri="{FF2B5EF4-FFF2-40B4-BE49-F238E27FC236}">
                <a16:creationId xmlns:a16="http://schemas.microsoft.com/office/drawing/2014/main" id="{21CC63F2-17DD-44C2-9BD6-81754F04F52C}"/>
              </a:ext>
            </a:extLst>
          </p:cNvPr>
          <p:cNvSpPr/>
          <p:nvPr/>
        </p:nvSpPr>
        <p:spPr bwMode="auto">
          <a:xfrm>
            <a:off x="7983861" y="5078919"/>
            <a:ext cx="1280160" cy="938262"/>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50292" rIns="0"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LE distributions</a:t>
            </a:r>
          </a:p>
        </p:txBody>
      </p:sp>
      <p:sp>
        <p:nvSpPr>
          <p:cNvPr id="76" name="Rounded Rectangle 7">
            <a:extLst>
              <a:ext uri="{FF2B5EF4-FFF2-40B4-BE49-F238E27FC236}">
                <a16:creationId xmlns:a16="http://schemas.microsoft.com/office/drawing/2014/main" id="{F4EA1284-0E90-4AFD-A52A-DBDB1F91A200}"/>
              </a:ext>
            </a:extLst>
          </p:cNvPr>
          <p:cNvSpPr/>
          <p:nvPr/>
        </p:nvSpPr>
        <p:spPr bwMode="auto">
          <a:xfrm>
            <a:off x="1327905" y="2275659"/>
            <a:ext cx="1828800" cy="598712"/>
          </a:xfrm>
          <a:prstGeom prst="rect">
            <a:avLst/>
          </a:prstGeom>
          <a:solidFill>
            <a:schemeClr val="accent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00584" tIns="50292" rIns="100584"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Non-designated beneficiary</a:t>
            </a:r>
          </a:p>
        </p:txBody>
      </p:sp>
      <p:sp>
        <p:nvSpPr>
          <p:cNvPr id="77" name="TextBox 76">
            <a:extLst>
              <a:ext uri="{FF2B5EF4-FFF2-40B4-BE49-F238E27FC236}">
                <a16:creationId xmlns:a16="http://schemas.microsoft.com/office/drawing/2014/main" id="{CC60D45E-161C-468B-BA17-9F83814DF27F}"/>
              </a:ext>
            </a:extLst>
          </p:cNvPr>
          <p:cNvSpPr txBox="1"/>
          <p:nvPr/>
        </p:nvSpPr>
        <p:spPr>
          <a:xfrm>
            <a:off x="1320288" y="3371305"/>
            <a:ext cx="1844035" cy="523220"/>
          </a:xfrm>
          <a:prstGeom prst="rect">
            <a:avLst/>
          </a:prstGeom>
          <a:noFill/>
        </p:spPr>
        <p:txBody>
          <a:bodyPr wrap="square" rtlCol="0">
            <a:spAutoFit/>
          </a:bodyPr>
          <a:lstStyle/>
          <a:p>
            <a:pPr algn="ctr"/>
            <a:r>
              <a:rPr lang="en-US" sz="1400" dirty="0">
                <a:latin typeface="+mn-lt"/>
              </a:rPr>
              <a:t>Account owner reach RBD?</a:t>
            </a:r>
          </a:p>
        </p:txBody>
      </p:sp>
      <p:cxnSp>
        <p:nvCxnSpPr>
          <p:cNvPr id="78" name="Straight Arrow Connector 77">
            <a:extLst>
              <a:ext uri="{FF2B5EF4-FFF2-40B4-BE49-F238E27FC236}">
                <a16:creationId xmlns:a16="http://schemas.microsoft.com/office/drawing/2014/main" id="{4B324CFC-B987-46FD-A9A5-20C8B0116B0B}"/>
              </a:ext>
            </a:extLst>
          </p:cNvPr>
          <p:cNvCxnSpPr/>
          <p:nvPr/>
        </p:nvCxnSpPr>
        <p:spPr bwMode="auto">
          <a:xfrm flipH="1">
            <a:off x="2239312" y="2880354"/>
            <a:ext cx="5987" cy="457200"/>
          </a:xfrm>
          <a:prstGeom prst="straightConnector1">
            <a:avLst/>
          </a:prstGeom>
          <a:solidFill>
            <a:schemeClr val="accent1"/>
          </a:solidFill>
          <a:ln w="38100" cap="flat" cmpd="sng" algn="ctr">
            <a:solidFill>
              <a:schemeClr val="tx1"/>
            </a:solidFill>
            <a:prstDash val="sysDot"/>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9" name="Elbow Connector 37">
            <a:extLst>
              <a:ext uri="{FF2B5EF4-FFF2-40B4-BE49-F238E27FC236}">
                <a16:creationId xmlns:a16="http://schemas.microsoft.com/office/drawing/2014/main" id="{7BBB09AF-33F4-417C-A338-2334C974DA53}"/>
              </a:ext>
            </a:extLst>
          </p:cNvPr>
          <p:cNvCxnSpPr>
            <a:cxnSpLocks/>
            <a:stCxn id="77" idx="2"/>
          </p:cNvCxnSpPr>
          <p:nvPr/>
        </p:nvCxnSpPr>
        <p:spPr bwMode="auto">
          <a:xfrm rot="5400000">
            <a:off x="1316293" y="4152906"/>
            <a:ext cx="1184395" cy="667632"/>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0" name="Elbow Connector 38">
            <a:extLst>
              <a:ext uri="{FF2B5EF4-FFF2-40B4-BE49-F238E27FC236}">
                <a16:creationId xmlns:a16="http://schemas.microsoft.com/office/drawing/2014/main" id="{6DE9DC3A-1DC5-40A7-9777-1D7692C0F0ED}"/>
              </a:ext>
            </a:extLst>
          </p:cNvPr>
          <p:cNvCxnSpPr>
            <a:cxnSpLocks/>
            <a:stCxn id="77" idx="2"/>
          </p:cNvCxnSpPr>
          <p:nvPr/>
        </p:nvCxnSpPr>
        <p:spPr bwMode="auto">
          <a:xfrm rot="16200000" flipH="1">
            <a:off x="1991234" y="4145597"/>
            <a:ext cx="1181652" cy="679508"/>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1" name="TextBox 80">
            <a:extLst>
              <a:ext uri="{FF2B5EF4-FFF2-40B4-BE49-F238E27FC236}">
                <a16:creationId xmlns:a16="http://schemas.microsoft.com/office/drawing/2014/main" id="{53F8F4DB-E748-4AD7-A938-F34493848557}"/>
              </a:ext>
            </a:extLst>
          </p:cNvPr>
          <p:cNvSpPr txBox="1"/>
          <p:nvPr/>
        </p:nvSpPr>
        <p:spPr>
          <a:xfrm>
            <a:off x="1818054" y="4208010"/>
            <a:ext cx="415498" cy="276999"/>
          </a:xfrm>
          <a:prstGeom prst="rect">
            <a:avLst/>
          </a:prstGeom>
          <a:noFill/>
        </p:spPr>
        <p:txBody>
          <a:bodyPr wrap="none" rtlCol="0">
            <a:spAutoFit/>
          </a:bodyPr>
          <a:lstStyle/>
          <a:p>
            <a:pPr algn="r"/>
            <a:r>
              <a:rPr lang="en-US" sz="1200" dirty="0">
                <a:latin typeface="+mn-lt"/>
              </a:rPr>
              <a:t>NO</a:t>
            </a:r>
          </a:p>
        </p:txBody>
      </p:sp>
      <p:sp>
        <p:nvSpPr>
          <p:cNvPr id="82" name="TextBox 81">
            <a:extLst>
              <a:ext uri="{FF2B5EF4-FFF2-40B4-BE49-F238E27FC236}">
                <a16:creationId xmlns:a16="http://schemas.microsoft.com/office/drawing/2014/main" id="{E1E357DC-E6BC-4D0D-80C4-2943C1B9826A}"/>
              </a:ext>
            </a:extLst>
          </p:cNvPr>
          <p:cNvSpPr txBox="1"/>
          <p:nvPr/>
        </p:nvSpPr>
        <p:spPr>
          <a:xfrm>
            <a:off x="2239412" y="4208010"/>
            <a:ext cx="492443" cy="276999"/>
          </a:xfrm>
          <a:prstGeom prst="rect">
            <a:avLst/>
          </a:prstGeom>
          <a:noFill/>
        </p:spPr>
        <p:txBody>
          <a:bodyPr wrap="none" rtlCol="0">
            <a:spAutoFit/>
          </a:bodyPr>
          <a:lstStyle/>
          <a:p>
            <a:pPr algn="l"/>
            <a:r>
              <a:rPr lang="en-US" sz="1200" dirty="0">
                <a:latin typeface="+mn-lt"/>
              </a:rPr>
              <a:t>YES</a:t>
            </a:r>
          </a:p>
        </p:txBody>
      </p:sp>
      <p:sp>
        <p:nvSpPr>
          <p:cNvPr id="83" name="Rounded Rectangle 41">
            <a:extLst>
              <a:ext uri="{FF2B5EF4-FFF2-40B4-BE49-F238E27FC236}">
                <a16:creationId xmlns:a16="http://schemas.microsoft.com/office/drawing/2014/main" id="{BA7A0050-62EA-4762-A814-1CC0B2F7205D}"/>
              </a:ext>
            </a:extLst>
          </p:cNvPr>
          <p:cNvSpPr/>
          <p:nvPr/>
        </p:nvSpPr>
        <p:spPr bwMode="auto">
          <a:xfrm>
            <a:off x="934593" y="5078919"/>
            <a:ext cx="1280160" cy="929668"/>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100584" tIns="50292" rIns="100584"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5-year rule</a:t>
            </a:r>
          </a:p>
        </p:txBody>
      </p:sp>
      <p:sp>
        <p:nvSpPr>
          <p:cNvPr id="84" name="Rounded Rectangle 42">
            <a:extLst>
              <a:ext uri="{FF2B5EF4-FFF2-40B4-BE49-F238E27FC236}">
                <a16:creationId xmlns:a16="http://schemas.microsoft.com/office/drawing/2014/main" id="{1CFAF44F-59A6-41AE-9696-75FBB575FA35}"/>
              </a:ext>
            </a:extLst>
          </p:cNvPr>
          <p:cNvSpPr/>
          <p:nvPr/>
        </p:nvSpPr>
        <p:spPr bwMode="auto">
          <a:xfrm>
            <a:off x="2281735" y="5078919"/>
            <a:ext cx="1280160" cy="935519"/>
          </a:xfrm>
          <a:prstGeom prst="rect">
            <a:avLst/>
          </a:prstGeom>
          <a:solidFill>
            <a:schemeClr val="bg2"/>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50292" rIns="0" bIns="50292" numCol="1" rtlCol="0" anchor="ctr" anchorCtr="0" compatLnSpc="1">
            <a:prstTxWarp prst="textNoShape">
              <a:avLst/>
            </a:prstTxWarp>
          </a:bodyPr>
          <a:lstStyle/>
          <a:p>
            <a:pPr defTabSz="1121093"/>
            <a:r>
              <a:rPr lang="en-US" sz="1400" b="1" dirty="0">
                <a:solidFill>
                  <a:srgbClr val="FFFFFF"/>
                </a:solidFill>
                <a:latin typeface="+mn-lt"/>
                <a:ea typeface="ＭＳ Ｐゴシック" charset="0"/>
                <a:cs typeface="ＭＳ Ｐゴシック" charset="0"/>
              </a:rPr>
              <a:t>Distributions based on ”ghost” LE</a:t>
            </a:r>
          </a:p>
        </p:txBody>
      </p:sp>
    </p:spTree>
    <p:extLst>
      <p:ext uri="{BB962C8B-B14F-4D97-AF65-F5344CB8AC3E}">
        <p14:creationId xmlns:p14="http://schemas.microsoft.com/office/powerpoint/2010/main" val="194734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9759-D700-BE4A-81E6-70CF418630D8}"/>
              </a:ext>
            </a:extLst>
          </p:cNvPr>
          <p:cNvSpPr>
            <a:spLocks noGrp="1"/>
          </p:cNvSpPr>
          <p:nvPr>
            <p:ph type="title"/>
          </p:nvPr>
        </p:nvSpPr>
        <p:spPr/>
        <p:txBody>
          <a:bodyPr/>
          <a:lstStyle/>
          <a:p>
            <a:r>
              <a:rPr lang="en-US" dirty="0"/>
              <a:t>More detail on distributions for EDBs</a:t>
            </a:r>
          </a:p>
        </p:txBody>
      </p:sp>
      <p:sp>
        <p:nvSpPr>
          <p:cNvPr id="6" name="Text Placeholder 2">
            <a:extLst>
              <a:ext uri="{FF2B5EF4-FFF2-40B4-BE49-F238E27FC236}">
                <a16:creationId xmlns:a16="http://schemas.microsoft.com/office/drawing/2014/main" id="{0EC70368-E9DB-F14A-A154-107259D80228}"/>
              </a:ext>
            </a:extLst>
          </p:cNvPr>
          <p:cNvSpPr>
            <a:spLocks noGrp="1"/>
          </p:cNvSpPr>
          <p:nvPr>
            <p:ph type="body" sz="quarter" idx="10"/>
          </p:nvPr>
        </p:nvSpPr>
        <p:spPr/>
        <p:txBody>
          <a:bodyPr/>
          <a:lstStyle/>
          <a:p>
            <a:r>
              <a:rPr lang="en-US" dirty="0"/>
              <a:t>Under proposed Treasury regulations, eligible designated beneficiaries (EDBs) can opt for the 10-year rule instead of taking life expectancy distributions if the original account owner died prior to reaching the Required Beginning Date (RBD). Under the 10-year rule, if the IRA owner died after reaching his/her RBD, then annual distributions would be required for the first nine years followed by full distribution of the remaining account balance by the end of the tenth year. For spouses there is an anti-abuse provision within the proposed regulations that prohibits a spousal beneficiary from selecting the 10-year rule, avoiding distributions for the first nine years (assuming spouse passed away before reaching RBD), and then executing a spousal rollover. In this case the spousal beneficiary is not allowed to rollover the portion that would have been considered an RMD. </a:t>
            </a:r>
          </a:p>
        </p:txBody>
      </p:sp>
      <p:graphicFrame>
        <p:nvGraphicFramePr>
          <p:cNvPr id="7" name="Group 27">
            <a:extLst>
              <a:ext uri="{FF2B5EF4-FFF2-40B4-BE49-F238E27FC236}">
                <a16:creationId xmlns:a16="http://schemas.microsoft.com/office/drawing/2014/main" id="{4A7B213E-DDD1-4EFB-BEC9-1945A09FABDC}"/>
              </a:ext>
            </a:extLst>
          </p:cNvPr>
          <p:cNvGraphicFramePr>
            <a:graphicFrameLocks noGrp="1"/>
          </p:cNvGraphicFramePr>
          <p:nvPr>
            <p:extLst>
              <p:ext uri="{D42A27DB-BD31-4B8C-83A1-F6EECF244321}">
                <p14:modId xmlns:p14="http://schemas.microsoft.com/office/powerpoint/2010/main" val="2392437973"/>
              </p:ext>
            </p:extLst>
          </p:nvPr>
        </p:nvGraphicFramePr>
        <p:xfrm>
          <a:off x="883268" y="2020789"/>
          <a:ext cx="8229600" cy="2952406"/>
        </p:xfrm>
        <a:graphic>
          <a:graphicData uri="http://schemas.openxmlformats.org/drawingml/2006/table">
            <a:tbl>
              <a:tblPr/>
              <a:tblGrid>
                <a:gridCol w="3529706">
                  <a:extLst>
                    <a:ext uri="{9D8B030D-6E8A-4147-A177-3AD203B41FA5}">
                      <a16:colId xmlns:a16="http://schemas.microsoft.com/office/drawing/2014/main" val="20000"/>
                    </a:ext>
                  </a:extLst>
                </a:gridCol>
                <a:gridCol w="4699894">
                  <a:extLst>
                    <a:ext uri="{9D8B030D-6E8A-4147-A177-3AD203B41FA5}">
                      <a16:colId xmlns:a16="http://schemas.microsoft.com/office/drawing/2014/main" val="1821855735"/>
                    </a:ext>
                  </a:extLst>
                </a:gridCol>
              </a:tblGrid>
              <a:tr h="73152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400" b="1" i="0" u="none" strike="noStrike" cap="none" normalizeH="0" baseline="0" dirty="0">
                          <a:ln>
                            <a:noFill/>
                          </a:ln>
                          <a:solidFill>
                            <a:schemeClr val="tx1"/>
                          </a:solidFill>
                          <a:effectLst/>
                          <a:latin typeface="+mn-lt"/>
                          <a:ea typeface="ＭＳ Ｐゴシック" charset="0"/>
                        </a:rPr>
                        <a:t>Spousal beneficiaries</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defRPr/>
                      </a:pPr>
                      <a:r>
                        <a:rPr kumimoji="0" lang="en-US" sz="1400" b="0" i="0" u="none" strike="noStrike" cap="none" spc="-20" normalizeH="0" baseline="0" dirty="0">
                          <a:ln>
                            <a:noFill/>
                          </a:ln>
                          <a:solidFill>
                            <a:schemeClr val="tx1"/>
                          </a:solidFill>
                          <a:effectLst/>
                          <a:latin typeface="+mn-lt"/>
                          <a:ea typeface="ＭＳ Ｐゴシック" charset="0"/>
                        </a:rPr>
                        <a:t>Distributions based on own LE using the single life table (re-calculated) or deceased spouse “ghost” LE (if deceased owner younger than beneficiary spouse)</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defRPr/>
                      </a:pPr>
                      <a:r>
                        <a:rPr kumimoji="0" lang="en-US" sz="1400" b="0" i="0" u="none" strike="noStrike" cap="none" spc="-20" normalizeH="0" baseline="0" dirty="0">
                          <a:ln>
                            <a:noFill/>
                          </a:ln>
                          <a:solidFill>
                            <a:schemeClr val="tx1"/>
                          </a:solidFill>
                          <a:effectLst/>
                          <a:latin typeface="+mn-lt"/>
                          <a:ea typeface="ＭＳ Ｐゴシック" charset="0"/>
                        </a:rPr>
                        <a:t>Alternatively, may wait until deceased spouse owner reaches RBD to begin distributions</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52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defRPr/>
                      </a:pPr>
                      <a:r>
                        <a:rPr kumimoji="0" lang="en-US" sz="1400" b="1" i="0" u="none" strike="noStrike" cap="none" normalizeH="0" baseline="0" dirty="0">
                          <a:ln>
                            <a:noFill/>
                          </a:ln>
                          <a:solidFill>
                            <a:schemeClr val="tx1"/>
                          </a:solidFill>
                          <a:effectLst/>
                          <a:latin typeface="+mn-lt"/>
                          <a:ea typeface="ＭＳ Ｐゴシック" charset="0"/>
                        </a:rPr>
                        <a:t>Disabled, chronically ill, not more than 10 years older</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defRPr/>
                      </a:pPr>
                      <a:r>
                        <a:rPr lang="en-US" sz="1400" dirty="0">
                          <a:latin typeface="+mn-lt"/>
                        </a:rPr>
                        <a:t>Distributions generally based on own LE (IRS single life table, “subtract one” method)</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endParaRPr kumimoji="0" lang="en-US" sz="14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400" b="1" i="0" u="none" strike="noStrike" cap="none" normalizeH="0" baseline="0" dirty="0">
                          <a:ln>
                            <a:noFill/>
                          </a:ln>
                          <a:solidFill>
                            <a:schemeClr val="tx1"/>
                          </a:solidFill>
                          <a:effectLst/>
                          <a:latin typeface="+mj-lt"/>
                          <a:ea typeface="ＭＳ Ｐゴシック" charset="0"/>
                        </a:rPr>
                        <a:t>Minor children</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lang="en-US" sz="1400" dirty="0">
                          <a:latin typeface="+mn-lt"/>
                        </a:rPr>
                        <a:t>Distributions based on own LE (IRS single life table (“subtract one” method) until age 21, then the 10-year rule applies</a:t>
                      </a:r>
                      <a:endParaRPr kumimoji="0" lang="en-US" sz="1400" b="0" i="0"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9682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p:txBody>
          <a:bodyPr/>
          <a:lstStyle/>
          <a:p>
            <a:r>
              <a:rPr lang="en-GB" dirty="0"/>
              <a:t>Case examples</a:t>
            </a:r>
            <a:endParaRPr lang="en-US" dirty="0"/>
          </a:p>
        </p:txBody>
      </p:sp>
    </p:spTree>
    <p:extLst>
      <p:ext uri="{BB962C8B-B14F-4D97-AF65-F5344CB8AC3E}">
        <p14:creationId xmlns:p14="http://schemas.microsoft.com/office/powerpoint/2010/main" val="3619279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42FA-4D38-094A-B5EC-8C0582434BF8}"/>
              </a:ext>
            </a:extLst>
          </p:cNvPr>
          <p:cNvSpPr>
            <a:spLocks noGrp="1"/>
          </p:cNvSpPr>
          <p:nvPr>
            <p:ph type="title"/>
          </p:nvPr>
        </p:nvSpPr>
        <p:spPr/>
        <p:txBody>
          <a:bodyPr/>
          <a:lstStyle/>
          <a:p>
            <a:r>
              <a:rPr lang="en-US" dirty="0"/>
              <a:t>Scenario #1: IRA owner died before SECURE, </a:t>
            </a:r>
            <a:br>
              <a:rPr lang="en-US" dirty="0"/>
            </a:br>
            <a:r>
              <a:rPr lang="en-US" dirty="0"/>
              <a:t>and beneficiary died after SECURE</a:t>
            </a:r>
          </a:p>
        </p:txBody>
      </p:sp>
      <p:sp>
        <p:nvSpPr>
          <p:cNvPr id="15" name="Content Placeholder 14">
            <a:extLst>
              <a:ext uri="{FF2B5EF4-FFF2-40B4-BE49-F238E27FC236}">
                <a16:creationId xmlns:a16="http://schemas.microsoft.com/office/drawing/2014/main" id="{9CE4E071-2707-4292-B92B-6F8A5FBDB63B}"/>
              </a:ext>
            </a:extLst>
          </p:cNvPr>
          <p:cNvSpPr>
            <a:spLocks noGrp="1"/>
          </p:cNvSpPr>
          <p:nvPr>
            <p:ph idx="1"/>
          </p:nvPr>
        </p:nvSpPr>
        <p:spPr>
          <a:xfrm>
            <a:off x="914400" y="2048256"/>
            <a:ext cx="8229600" cy="914400"/>
          </a:xfrm>
          <a:solidFill>
            <a:schemeClr val="accent6"/>
          </a:solidFill>
        </p:spPr>
        <p:txBody>
          <a:bodyPr anchor="ctr"/>
          <a:lstStyle/>
          <a:p>
            <a:r>
              <a:rPr lang="en-US" b="1" dirty="0">
                <a:latin typeface="+mn-lt"/>
              </a:rPr>
              <a:t>Norman (age 85) passed away in 2015 leaving the IRA to his daughter Chelsea </a:t>
            </a:r>
            <a:br>
              <a:rPr lang="en-US" b="1" dirty="0">
                <a:latin typeface="+mn-lt"/>
              </a:rPr>
            </a:br>
            <a:r>
              <a:rPr lang="en-US" b="1" dirty="0">
                <a:latin typeface="+mn-lt"/>
              </a:rPr>
              <a:t>(age 60). Chelsea took distributions based on her LE until dying in 2021, when the remainder of the IRA is left to her son Billy (age 35). </a:t>
            </a:r>
          </a:p>
        </p:txBody>
      </p:sp>
      <p:sp>
        <p:nvSpPr>
          <p:cNvPr id="3" name="Text Placeholder 2">
            <a:extLst>
              <a:ext uri="{FF2B5EF4-FFF2-40B4-BE49-F238E27FC236}">
                <a16:creationId xmlns:a16="http://schemas.microsoft.com/office/drawing/2014/main" id="{E1EBB7B7-6C6F-124D-BB50-70D0330096FA}"/>
              </a:ext>
            </a:extLst>
          </p:cNvPr>
          <p:cNvSpPr>
            <a:spLocks noGrp="1"/>
          </p:cNvSpPr>
          <p:nvPr>
            <p:ph type="body" sz="quarter" idx="10"/>
          </p:nvPr>
        </p:nvSpPr>
        <p:spPr>
          <a:xfrm>
            <a:off x="705503" y="6698835"/>
            <a:ext cx="8364745" cy="225425"/>
          </a:xfrm>
        </p:spPr>
        <p:txBody>
          <a:bodyPr/>
          <a:lstStyle/>
          <a:p>
            <a:pPr marL="112713" indent="-112713"/>
            <a:r>
              <a:rPr lang="en-US" dirty="0"/>
              <a:t>* 	Under the CARES Act RMDs were suspended in 2020. Some aspects of the proposed regulations under Treasury Department REG–105954–20 are subject to interpretation and may be clarified as the review process proceeds. The descriptions above represent our current interpretation of the proposed regulations, subject to change. Example assumes that the beneficiary is a designated beneficiary subject to the 10 year-rule. </a:t>
            </a:r>
          </a:p>
        </p:txBody>
      </p:sp>
      <p:sp>
        <p:nvSpPr>
          <p:cNvPr id="8" name="Down Arrow 7">
            <a:extLst>
              <a:ext uri="{FF2B5EF4-FFF2-40B4-BE49-F238E27FC236}">
                <a16:creationId xmlns:a16="http://schemas.microsoft.com/office/drawing/2014/main" id="{86C55196-AD0B-1545-830C-136ACCEF560A}"/>
              </a:ext>
            </a:extLst>
          </p:cNvPr>
          <p:cNvSpPr/>
          <p:nvPr/>
        </p:nvSpPr>
        <p:spPr>
          <a:xfrm>
            <a:off x="4873376" y="3143349"/>
            <a:ext cx="249383" cy="352504"/>
          </a:xfrm>
          <a:prstGeom prst="downArrow">
            <a:avLst/>
          </a:prstGeom>
          <a:solidFill>
            <a:schemeClr val="tx1"/>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graphicFrame>
        <p:nvGraphicFramePr>
          <p:cNvPr id="16" name="Group 27">
            <a:extLst>
              <a:ext uri="{FF2B5EF4-FFF2-40B4-BE49-F238E27FC236}">
                <a16:creationId xmlns:a16="http://schemas.microsoft.com/office/drawing/2014/main" id="{846A758A-4614-42AB-BA61-41863DB7E320}"/>
              </a:ext>
            </a:extLst>
          </p:cNvPr>
          <p:cNvGraphicFramePr>
            <a:graphicFrameLocks noGrp="1"/>
          </p:cNvGraphicFramePr>
          <p:nvPr>
            <p:extLst>
              <p:ext uri="{D42A27DB-BD31-4B8C-83A1-F6EECF244321}">
                <p14:modId xmlns:p14="http://schemas.microsoft.com/office/powerpoint/2010/main" val="1791853198"/>
              </p:ext>
            </p:extLst>
          </p:nvPr>
        </p:nvGraphicFramePr>
        <p:xfrm>
          <a:off x="914400" y="3657600"/>
          <a:ext cx="8229600" cy="2516303"/>
        </p:xfrm>
        <a:graphic>
          <a:graphicData uri="http://schemas.openxmlformats.org/drawingml/2006/table">
            <a:tbl>
              <a:tblPr/>
              <a:tblGrid>
                <a:gridCol w="1940143">
                  <a:extLst>
                    <a:ext uri="{9D8B030D-6E8A-4147-A177-3AD203B41FA5}">
                      <a16:colId xmlns:a16="http://schemas.microsoft.com/office/drawing/2014/main" val="20000"/>
                    </a:ext>
                  </a:extLst>
                </a:gridCol>
                <a:gridCol w="6289457">
                  <a:extLst>
                    <a:ext uri="{9D8B030D-6E8A-4147-A177-3AD203B41FA5}">
                      <a16:colId xmlns:a16="http://schemas.microsoft.com/office/drawing/2014/main" val="1821855735"/>
                    </a:ext>
                  </a:extLst>
                </a:gridCol>
              </a:tblGrid>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600" b="1" i="0" u="none" strike="noStrike" cap="none" normalizeH="0" baseline="0" dirty="0">
                          <a:ln>
                            <a:noFill/>
                          </a:ln>
                          <a:solidFill>
                            <a:schemeClr val="tx1"/>
                          </a:solidFill>
                          <a:effectLst/>
                          <a:latin typeface="+mn-lt"/>
                          <a:ea typeface="ＭＳ Ｐゴシック" charset="0"/>
                        </a:rPr>
                        <a:t>2015</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Last RMD for Norman</a:t>
                      </a:r>
                      <a:endParaRPr kumimoji="0" lang="en-US" sz="1600" b="0" i="0"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991">
                <a:tc>
                  <a:txBody>
                    <a:bodyPr/>
                    <a:lstStyle/>
                    <a:p>
                      <a:pPr algn="l">
                        <a:spcAft>
                          <a:spcPts val="1200"/>
                        </a:spcAft>
                      </a:pPr>
                      <a:r>
                        <a:rPr lang="en-US" sz="1600" b="1" dirty="0">
                          <a:latin typeface="+mn-lt"/>
                        </a:rPr>
                        <a:t>2016–2021</a:t>
                      </a:r>
                      <a:endParaRPr lang="en-US" sz="1600" dirty="0">
                        <a:latin typeface="+mn-lt"/>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Chelsea takes stretch distributions based on her LE </a:t>
                      </a:r>
                      <a:br>
                        <a:rPr lang="en-US" sz="1600" dirty="0">
                          <a:latin typeface="+mn-lt"/>
                        </a:rPr>
                      </a:br>
                      <a:r>
                        <a:rPr lang="en-US" sz="1600" dirty="0">
                          <a:latin typeface="+mn-lt"/>
                        </a:rPr>
                        <a:t>(IRS single life table, subtract one each year)*</a:t>
                      </a:r>
                      <a:endParaRPr kumimoji="0" lang="en-US" sz="16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2022–2030</a:t>
                      </a:r>
                      <a:endParaRPr kumimoji="0" lang="en-US" sz="1600" b="1" i="0" u="none" strike="noStrike" cap="none" normalizeH="0" baseline="0" dirty="0">
                        <a:ln>
                          <a:noFill/>
                        </a:ln>
                        <a:solidFill>
                          <a:schemeClr val="tx1"/>
                        </a:solidFill>
                        <a:effectLst/>
                        <a:latin typeface="+mj-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indent="0" algn="l">
                        <a:spcAft>
                          <a:spcPts val="1200"/>
                        </a:spcAft>
                        <a:buFont typeface="Arial" panose="020B0604020202020204" pitchFamily="34" charset="0"/>
                        <a:buNone/>
                      </a:pPr>
                      <a:r>
                        <a:rPr lang="en-US" sz="1600" kern="1200" dirty="0">
                          <a:solidFill>
                            <a:schemeClr val="tx1"/>
                          </a:solidFill>
                          <a:latin typeface="+mn-lt"/>
                          <a:ea typeface="+mn-ea"/>
                          <a:cs typeface="+mn-cs"/>
                        </a:rPr>
                        <a:t>Billy continues distributions based on Chelsea’s LE </a:t>
                      </a:r>
                      <a:br>
                        <a:rPr lang="en-US" sz="1600" kern="1200" dirty="0">
                          <a:solidFill>
                            <a:schemeClr val="tx1"/>
                          </a:solidFill>
                          <a:latin typeface="+mn-lt"/>
                          <a:ea typeface="+mn-ea"/>
                          <a:cs typeface="+mn-cs"/>
                        </a:rPr>
                      </a:br>
                      <a:r>
                        <a:rPr lang="en-US" sz="1600" kern="1200" dirty="0">
                          <a:solidFill>
                            <a:schemeClr val="tx1"/>
                          </a:solidFill>
                          <a:latin typeface="+mn-lt"/>
                          <a:ea typeface="+mn-ea"/>
                          <a:cs typeface="+mn-cs"/>
                        </a:rPr>
                        <a:t>(“subtract one” method)</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2031</a:t>
                      </a:r>
                      <a:endParaRPr kumimoji="0" lang="en-US" sz="1600" b="1" i="0" u="none" strike="noStrike" cap="none" normalizeH="0" baseline="0" dirty="0">
                        <a:ln>
                          <a:noFill/>
                        </a:ln>
                        <a:solidFill>
                          <a:schemeClr val="tx1"/>
                        </a:solidFill>
                        <a:effectLst/>
                        <a:latin typeface="+mj-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indent="0" algn="l">
                        <a:spcAft>
                          <a:spcPts val="1200"/>
                        </a:spcAft>
                        <a:buFont typeface="Arial" panose="020B0604020202020204" pitchFamily="34" charset="0"/>
                        <a:buNone/>
                      </a:pPr>
                      <a:r>
                        <a:rPr lang="en-US" sz="1600" dirty="0">
                          <a:latin typeface="+mn-lt"/>
                        </a:rPr>
                        <a:t>IRA must be fully distributed by the end of the year</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494503"/>
                  </a:ext>
                </a:extLst>
              </a:tr>
            </a:tbl>
          </a:graphicData>
        </a:graphic>
      </p:graphicFrame>
    </p:spTree>
    <p:extLst>
      <p:ext uri="{BB962C8B-B14F-4D97-AF65-F5344CB8AC3E}">
        <p14:creationId xmlns:p14="http://schemas.microsoft.com/office/powerpoint/2010/main" val="171104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42FA-4D38-094A-B5EC-8C0582434BF8}"/>
              </a:ext>
            </a:extLst>
          </p:cNvPr>
          <p:cNvSpPr>
            <a:spLocks noGrp="1"/>
          </p:cNvSpPr>
          <p:nvPr>
            <p:ph type="title"/>
          </p:nvPr>
        </p:nvSpPr>
        <p:spPr/>
        <p:txBody>
          <a:bodyPr/>
          <a:lstStyle/>
          <a:p>
            <a:r>
              <a:rPr lang="en-US" dirty="0"/>
              <a:t>Scenario #2: IRA owner died after SECURE (pre-RBD)</a:t>
            </a:r>
          </a:p>
        </p:txBody>
      </p:sp>
      <p:sp>
        <p:nvSpPr>
          <p:cNvPr id="10" name="Content Placeholder 9">
            <a:extLst>
              <a:ext uri="{FF2B5EF4-FFF2-40B4-BE49-F238E27FC236}">
                <a16:creationId xmlns:a16="http://schemas.microsoft.com/office/drawing/2014/main" id="{58AAC89B-B84F-4142-9374-2C3F53F3FEB1}"/>
              </a:ext>
            </a:extLst>
          </p:cNvPr>
          <p:cNvSpPr>
            <a:spLocks noGrp="1"/>
          </p:cNvSpPr>
          <p:nvPr>
            <p:ph idx="1"/>
          </p:nvPr>
        </p:nvSpPr>
        <p:spPr>
          <a:xfrm>
            <a:off x="914400" y="2057400"/>
            <a:ext cx="8229600" cy="914400"/>
          </a:xfrm>
          <a:solidFill>
            <a:schemeClr val="accent6"/>
          </a:solidFill>
        </p:spPr>
        <p:txBody>
          <a:bodyPr anchor="ctr"/>
          <a:lstStyle/>
          <a:p>
            <a:r>
              <a:rPr lang="en-US" b="1" dirty="0">
                <a:latin typeface="+mn-lt"/>
              </a:rPr>
              <a:t>Marge (age 68) passes away in 2021 and leaves her IRA to son Bart (age 40). </a:t>
            </a:r>
            <a:br>
              <a:rPr lang="en-US" b="1" dirty="0">
                <a:latin typeface="+mn-lt"/>
              </a:rPr>
            </a:br>
            <a:r>
              <a:rPr lang="en-US" b="1" dirty="0">
                <a:latin typeface="+mn-lt"/>
              </a:rPr>
              <a:t>Bart passes away in 2025 and leaves remainder of the IRA to his sister Lisa. </a:t>
            </a:r>
            <a:endParaRPr lang="en-US" dirty="0"/>
          </a:p>
        </p:txBody>
      </p:sp>
      <p:sp>
        <p:nvSpPr>
          <p:cNvPr id="3" name="Text Placeholder 2">
            <a:extLst>
              <a:ext uri="{FF2B5EF4-FFF2-40B4-BE49-F238E27FC236}">
                <a16:creationId xmlns:a16="http://schemas.microsoft.com/office/drawing/2014/main" id="{E1EBB7B7-6C6F-124D-BB50-70D0330096FA}"/>
              </a:ext>
            </a:extLst>
          </p:cNvPr>
          <p:cNvSpPr>
            <a:spLocks noGrp="1"/>
          </p:cNvSpPr>
          <p:nvPr>
            <p:ph type="body" sz="quarter" idx="10"/>
          </p:nvPr>
        </p:nvSpPr>
        <p:spPr/>
        <p:txBody>
          <a:bodyPr/>
          <a:lstStyle/>
          <a:p>
            <a:r>
              <a:rPr lang="en-US" dirty="0"/>
              <a:t>Some aspects of the proposed regulations under Treasury Department REG–105954–20 are subject to interpretation and may be clarified as the review process proceeds. The descriptions above represent our current interpretation of the proposed regulations, subject to change. Example assumes that the beneficiary is a designated beneficiary subject to the 10 year-rule. </a:t>
            </a:r>
          </a:p>
        </p:txBody>
      </p:sp>
      <p:graphicFrame>
        <p:nvGraphicFramePr>
          <p:cNvPr id="11" name="Group 27">
            <a:extLst>
              <a:ext uri="{FF2B5EF4-FFF2-40B4-BE49-F238E27FC236}">
                <a16:creationId xmlns:a16="http://schemas.microsoft.com/office/drawing/2014/main" id="{EF5EF2B9-0857-4E89-AEEF-C875B7CC78DC}"/>
              </a:ext>
            </a:extLst>
          </p:cNvPr>
          <p:cNvGraphicFramePr>
            <a:graphicFrameLocks noGrp="1"/>
          </p:cNvGraphicFramePr>
          <p:nvPr>
            <p:extLst>
              <p:ext uri="{D42A27DB-BD31-4B8C-83A1-F6EECF244321}">
                <p14:modId xmlns:p14="http://schemas.microsoft.com/office/powerpoint/2010/main" val="1640768588"/>
              </p:ext>
            </p:extLst>
          </p:nvPr>
        </p:nvGraphicFramePr>
        <p:xfrm>
          <a:off x="914400" y="3657600"/>
          <a:ext cx="8229600" cy="1849410"/>
        </p:xfrm>
        <a:graphic>
          <a:graphicData uri="http://schemas.openxmlformats.org/drawingml/2006/table">
            <a:tbl>
              <a:tblPr/>
              <a:tblGrid>
                <a:gridCol w="1940143">
                  <a:extLst>
                    <a:ext uri="{9D8B030D-6E8A-4147-A177-3AD203B41FA5}">
                      <a16:colId xmlns:a16="http://schemas.microsoft.com/office/drawing/2014/main" val="20000"/>
                    </a:ext>
                  </a:extLst>
                </a:gridCol>
                <a:gridCol w="6289457">
                  <a:extLst>
                    <a:ext uri="{9D8B030D-6E8A-4147-A177-3AD203B41FA5}">
                      <a16:colId xmlns:a16="http://schemas.microsoft.com/office/drawing/2014/main" val="1821855735"/>
                    </a:ext>
                  </a:extLst>
                </a:gridCol>
              </a:tblGrid>
              <a:tr h="603428">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600" b="1" i="0" u="none" strike="noStrike" cap="none" normalizeH="0" baseline="0" dirty="0">
                          <a:ln>
                            <a:noFill/>
                          </a:ln>
                          <a:solidFill>
                            <a:schemeClr val="tx1"/>
                          </a:solidFill>
                          <a:effectLst/>
                          <a:latin typeface="+mn-lt"/>
                          <a:ea typeface="ＭＳ Ｐゴシック" charset="0"/>
                        </a:rPr>
                        <a:t>2021</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No year of death RMD required since Marge had not reached RBD</a:t>
                      </a:r>
                      <a:endParaRPr kumimoji="0" lang="en-US" sz="1600" b="0" i="0"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2022–2030</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No annual distributions required for either Bart or Lisa</a:t>
                      </a:r>
                      <a:endParaRPr kumimoji="0" lang="en-US" sz="16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2031</a:t>
                      </a:r>
                      <a:endParaRPr kumimoji="0" lang="en-US" sz="1600" b="1" i="0" u="none" strike="noStrike" cap="none" normalizeH="0" baseline="0" dirty="0">
                        <a:ln>
                          <a:noFill/>
                        </a:ln>
                        <a:solidFill>
                          <a:schemeClr val="tx1"/>
                        </a:solidFill>
                        <a:effectLst/>
                        <a:latin typeface="+mj-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indent="0" algn="l">
                        <a:spcAft>
                          <a:spcPts val="1200"/>
                        </a:spcAft>
                        <a:buFont typeface="Arial" panose="020B0604020202020204" pitchFamily="34" charset="0"/>
                        <a:buNone/>
                      </a:pPr>
                      <a:r>
                        <a:rPr lang="en-US" sz="1600" dirty="0">
                          <a:latin typeface="+mn-lt"/>
                        </a:rPr>
                        <a:t>IRA must be fully distributed by the end of the year</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494503"/>
                  </a:ext>
                </a:extLst>
              </a:tr>
            </a:tbl>
          </a:graphicData>
        </a:graphic>
      </p:graphicFrame>
      <p:sp>
        <p:nvSpPr>
          <p:cNvPr id="8" name="Down Arrow 7">
            <a:extLst>
              <a:ext uri="{FF2B5EF4-FFF2-40B4-BE49-F238E27FC236}">
                <a16:creationId xmlns:a16="http://schemas.microsoft.com/office/drawing/2014/main" id="{EA618A16-8DC1-4126-995B-81BFFA93B552}"/>
              </a:ext>
            </a:extLst>
          </p:cNvPr>
          <p:cNvSpPr/>
          <p:nvPr/>
        </p:nvSpPr>
        <p:spPr>
          <a:xfrm>
            <a:off x="4873376" y="3143349"/>
            <a:ext cx="249383" cy="352504"/>
          </a:xfrm>
          <a:prstGeom prst="downArrow">
            <a:avLst/>
          </a:prstGeom>
          <a:solidFill>
            <a:schemeClr val="tx1"/>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186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42FA-4D38-094A-B5EC-8C0582434BF8}"/>
              </a:ext>
            </a:extLst>
          </p:cNvPr>
          <p:cNvSpPr>
            <a:spLocks noGrp="1"/>
          </p:cNvSpPr>
          <p:nvPr>
            <p:ph type="title"/>
          </p:nvPr>
        </p:nvSpPr>
        <p:spPr/>
        <p:txBody>
          <a:bodyPr/>
          <a:lstStyle/>
          <a:p>
            <a:r>
              <a:rPr lang="en-US" dirty="0"/>
              <a:t>Scenario #3: IRA owner died after SECURE (post-RBD)</a:t>
            </a:r>
          </a:p>
        </p:txBody>
      </p:sp>
      <p:sp>
        <p:nvSpPr>
          <p:cNvPr id="10" name="Content Placeholder 9">
            <a:extLst>
              <a:ext uri="{FF2B5EF4-FFF2-40B4-BE49-F238E27FC236}">
                <a16:creationId xmlns:a16="http://schemas.microsoft.com/office/drawing/2014/main" id="{CA1590AC-A959-4048-974A-17D5EA1CD351}"/>
              </a:ext>
            </a:extLst>
          </p:cNvPr>
          <p:cNvSpPr>
            <a:spLocks noGrp="1"/>
          </p:cNvSpPr>
          <p:nvPr>
            <p:ph idx="1"/>
          </p:nvPr>
        </p:nvSpPr>
        <p:spPr>
          <a:xfrm>
            <a:off x="914400" y="2057400"/>
            <a:ext cx="8229600" cy="914400"/>
          </a:xfrm>
          <a:solidFill>
            <a:schemeClr val="accent6"/>
          </a:solidFill>
        </p:spPr>
        <p:txBody>
          <a:bodyPr anchor="ctr"/>
          <a:lstStyle/>
          <a:p>
            <a:r>
              <a:rPr lang="en-US" b="1" dirty="0">
                <a:latin typeface="+mn-lt"/>
              </a:rPr>
              <a:t>Jay (age 80) passes away in 2022 and leaves his IRA to daughter Claire (age 50). </a:t>
            </a:r>
            <a:br>
              <a:rPr lang="en-US" b="1" dirty="0">
                <a:latin typeface="+mn-lt"/>
              </a:rPr>
            </a:br>
            <a:r>
              <a:rPr lang="en-US" b="1" dirty="0">
                <a:latin typeface="+mn-lt"/>
              </a:rPr>
              <a:t>In 2027, Claire passes away and leaves remainder of the IRA to her daughter Haley.</a:t>
            </a:r>
          </a:p>
        </p:txBody>
      </p:sp>
      <p:sp>
        <p:nvSpPr>
          <p:cNvPr id="3" name="Text Placeholder 2">
            <a:extLst>
              <a:ext uri="{FF2B5EF4-FFF2-40B4-BE49-F238E27FC236}">
                <a16:creationId xmlns:a16="http://schemas.microsoft.com/office/drawing/2014/main" id="{E1EBB7B7-6C6F-124D-BB50-70D0330096FA}"/>
              </a:ext>
            </a:extLst>
          </p:cNvPr>
          <p:cNvSpPr>
            <a:spLocks noGrp="1"/>
          </p:cNvSpPr>
          <p:nvPr>
            <p:ph type="body" sz="quarter" idx="10"/>
          </p:nvPr>
        </p:nvSpPr>
        <p:spPr/>
        <p:txBody>
          <a:bodyPr/>
          <a:lstStyle/>
          <a:p>
            <a:r>
              <a:rPr lang="en-US" dirty="0"/>
              <a:t>Some aspects of the proposed regulations under Treasury Department REG–105954–20 are subject to interpretation and may be clarified as the review process proceeds. The descriptions above represent our current interpretation of the proposed regulations, subject to change. Example assumes that the beneficiary is a designated beneficiary subject to the 10 year-rule. </a:t>
            </a:r>
          </a:p>
        </p:txBody>
      </p:sp>
      <p:graphicFrame>
        <p:nvGraphicFramePr>
          <p:cNvPr id="11" name="Group 27">
            <a:extLst>
              <a:ext uri="{FF2B5EF4-FFF2-40B4-BE49-F238E27FC236}">
                <a16:creationId xmlns:a16="http://schemas.microsoft.com/office/drawing/2014/main" id="{3E9FCC18-568A-43A1-B397-EFE20F954EDE}"/>
              </a:ext>
            </a:extLst>
          </p:cNvPr>
          <p:cNvGraphicFramePr>
            <a:graphicFrameLocks noGrp="1"/>
          </p:cNvGraphicFramePr>
          <p:nvPr>
            <p:extLst>
              <p:ext uri="{D42A27DB-BD31-4B8C-83A1-F6EECF244321}">
                <p14:modId xmlns:p14="http://schemas.microsoft.com/office/powerpoint/2010/main" val="121633409"/>
              </p:ext>
            </p:extLst>
          </p:nvPr>
        </p:nvGraphicFramePr>
        <p:xfrm>
          <a:off x="914400" y="3657600"/>
          <a:ext cx="8229600" cy="2521256"/>
        </p:xfrm>
        <a:graphic>
          <a:graphicData uri="http://schemas.openxmlformats.org/drawingml/2006/table">
            <a:tbl>
              <a:tblPr/>
              <a:tblGrid>
                <a:gridCol w="1940143">
                  <a:extLst>
                    <a:ext uri="{9D8B030D-6E8A-4147-A177-3AD203B41FA5}">
                      <a16:colId xmlns:a16="http://schemas.microsoft.com/office/drawing/2014/main" val="20000"/>
                    </a:ext>
                  </a:extLst>
                </a:gridCol>
                <a:gridCol w="6289457">
                  <a:extLst>
                    <a:ext uri="{9D8B030D-6E8A-4147-A177-3AD203B41FA5}">
                      <a16:colId xmlns:a16="http://schemas.microsoft.com/office/drawing/2014/main" val="1821855735"/>
                    </a:ext>
                  </a:extLst>
                </a:gridCol>
              </a:tblGrid>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600" b="1" i="0" u="none" strike="noStrike" cap="none" normalizeH="0" baseline="0" dirty="0">
                          <a:ln>
                            <a:noFill/>
                          </a:ln>
                          <a:solidFill>
                            <a:schemeClr val="tx1"/>
                          </a:solidFill>
                          <a:effectLst/>
                          <a:latin typeface="+mn-lt"/>
                          <a:ea typeface="ＭＳ Ｐゴシック" charset="0"/>
                        </a:rPr>
                        <a:t>2022</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Last RMD for Jay</a:t>
                      </a:r>
                      <a:endParaRPr kumimoji="0" lang="en-US" sz="1600" b="0" i="0"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2023–2027</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Claire takes distributions based on her LE </a:t>
                      </a:r>
                      <a:r>
                        <a:rPr lang="en-US" sz="1600" dirty="0">
                          <a:solidFill>
                            <a:srgbClr val="0C0C0C"/>
                          </a:solidFill>
                          <a:latin typeface="+mn-lt"/>
                        </a:rPr>
                        <a:t>(IRS single life table, subtract one each year)</a:t>
                      </a:r>
                      <a:endParaRPr kumimoji="0" lang="en-US" sz="16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2028–2031</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Haley continues annual distributions based on Claire’s LE (“subtract one” method)</a:t>
                      </a:r>
                      <a:endParaRPr kumimoji="0" lang="en-US" sz="16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6235642"/>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2032</a:t>
                      </a:r>
                      <a:endParaRPr kumimoji="0" lang="en-US" sz="1600" b="1" i="0" u="none" strike="noStrike" cap="none" normalizeH="0" baseline="0" dirty="0">
                        <a:ln>
                          <a:noFill/>
                        </a:ln>
                        <a:solidFill>
                          <a:schemeClr val="tx1"/>
                        </a:solidFill>
                        <a:effectLst/>
                        <a:latin typeface="+mj-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indent="0" algn="l">
                        <a:spcAft>
                          <a:spcPts val="1200"/>
                        </a:spcAft>
                        <a:buFont typeface="Arial" panose="020B0604020202020204" pitchFamily="34" charset="0"/>
                        <a:buNone/>
                      </a:pPr>
                      <a:r>
                        <a:rPr lang="en-US" sz="1600" dirty="0">
                          <a:latin typeface="+mn-lt"/>
                        </a:rPr>
                        <a:t>IRA must be fully distributed by the end of the year</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494503"/>
                  </a:ext>
                </a:extLst>
              </a:tr>
            </a:tbl>
          </a:graphicData>
        </a:graphic>
      </p:graphicFrame>
      <p:sp>
        <p:nvSpPr>
          <p:cNvPr id="8" name="Down Arrow 7">
            <a:extLst>
              <a:ext uri="{FF2B5EF4-FFF2-40B4-BE49-F238E27FC236}">
                <a16:creationId xmlns:a16="http://schemas.microsoft.com/office/drawing/2014/main" id="{7897519B-3EF8-4A71-A0E6-44512C189E41}"/>
              </a:ext>
            </a:extLst>
          </p:cNvPr>
          <p:cNvSpPr/>
          <p:nvPr/>
        </p:nvSpPr>
        <p:spPr>
          <a:xfrm>
            <a:off x="4873376" y="3143349"/>
            <a:ext cx="249383" cy="352504"/>
          </a:xfrm>
          <a:prstGeom prst="downArrow">
            <a:avLst/>
          </a:prstGeom>
          <a:solidFill>
            <a:schemeClr val="tx1"/>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9654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42FA-4D38-094A-B5EC-8C0582434BF8}"/>
              </a:ext>
            </a:extLst>
          </p:cNvPr>
          <p:cNvSpPr>
            <a:spLocks noGrp="1"/>
          </p:cNvSpPr>
          <p:nvPr>
            <p:ph type="title"/>
          </p:nvPr>
        </p:nvSpPr>
        <p:spPr/>
        <p:txBody>
          <a:bodyPr/>
          <a:lstStyle/>
          <a:p>
            <a:r>
              <a:rPr lang="en-US" dirty="0"/>
              <a:t>Scenario #4: IRA owner died after SECURE and leaves IRA to spouse (who opts to remain as a beneficiary)</a:t>
            </a:r>
          </a:p>
        </p:txBody>
      </p:sp>
      <p:sp>
        <p:nvSpPr>
          <p:cNvPr id="10" name="Content Placeholder 9">
            <a:extLst>
              <a:ext uri="{FF2B5EF4-FFF2-40B4-BE49-F238E27FC236}">
                <a16:creationId xmlns:a16="http://schemas.microsoft.com/office/drawing/2014/main" id="{436F8581-5B8F-489F-8189-5C2E79C457BC}"/>
              </a:ext>
            </a:extLst>
          </p:cNvPr>
          <p:cNvSpPr>
            <a:spLocks noGrp="1"/>
          </p:cNvSpPr>
          <p:nvPr>
            <p:ph idx="1"/>
          </p:nvPr>
        </p:nvSpPr>
        <p:spPr>
          <a:xfrm>
            <a:off x="914400" y="2057400"/>
            <a:ext cx="8229600" cy="914400"/>
          </a:xfrm>
          <a:solidFill>
            <a:schemeClr val="accent6"/>
          </a:solidFill>
        </p:spPr>
        <p:txBody>
          <a:bodyPr anchor="ctr"/>
          <a:lstStyle/>
          <a:p>
            <a:r>
              <a:rPr lang="en-US" b="1" dirty="0">
                <a:latin typeface="+mn-lt"/>
              </a:rPr>
              <a:t>Tony (age 67) passes away in 2022 and leaves his IRA to wife Carmela (age 75). </a:t>
            </a:r>
            <a:br>
              <a:rPr lang="en-US" b="1" dirty="0">
                <a:latin typeface="+mn-lt"/>
              </a:rPr>
            </a:br>
            <a:r>
              <a:rPr lang="en-US" b="1" dirty="0">
                <a:latin typeface="+mn-lt"/>
              </a:rPr>
              <a:t>In 2030, Carmela passes away and leaves remainder of the IRA to son AJ. </a:t>
            </a:r>
          </a:p>
        </p:txBody>
      </p:sp>
      <p:sp>
        <p:nvSpPr>
          <p:cNvPr id="3" name="Text Placeholder 2">
            <a:extLst>
              <a:ext uri="{FF2B5EF4-FFF2-40B4-BE49-F238E27FC236}">
                <a16:creationId xmlns:a16="http://schemas.microsoft.com/office/drawing/2014/main" id="{E1EBB7B7-6C6F-124D-BB50-70D0330096FA}"/>
              </a:ext>
            </a:extLst>
          </p:cNvPr>
          <p:cNvSpPr>
            <a:spLocks noGrp="1"/>
          </p:cNvSpPr>
          <p:nvPr>
            <p:ph type="body" sz="quarter" idx="10"/>
          </p:nvPr>
        </p:nvSpPr>
        <p:spPr/>
        <p:txBody>
          <a:bodyPr/>
          <a:lstStyle/>
          <a:p>
            <a:r>
              <a:rPr lang="en-US" dirty="0"/>
              <a:t>Some aspects of the proposed regulations under Treasury Department REG–105954–20 are subject to interpretation and may be clarified as the review process proceeds. The descriptions above represent our current interpretation of the proposed regulations, subject to change. Note that successor beneficiaries must take all distributions by the end of the spousal beneficiary life expectancy (or original account owner “ghost” life expectancy) or 10 years, whichever comes first. </a:t>
            </a:r>
          </a:p>
        </p:txBody>
      </p:sp>
      <p:graphicFrame>
        <p:nvGraphicFramePr>
          <p:cNvPr id="13" name="Group 27">
            <a:extLst>
              <a:ext uri="{FF2B5EF4-FFF2-40B4-BE49-F238E27FC236}">
                <a16:creationId xmlns:a16="http://schemas.microsoft.com/office/drawing/2014/main" id="{CC15F38C-1AB8-470F-B175-D9360F50E2EC}"/>
              </a:ext>
            </a:extLst>
          </p:cNvPr>
          <p:cNvGraphicFramePr>
            <a:graphicFrameLocks noGrp="1"/>
          </p:cNvGraphicFramePr>
          <p:nvPr>
            <p:extLst>
              <p:ext uri="{D42A27DB-BD31-4B8C-83A1-F6EECF244321}">
                <p14:modId xmlns:p14="http://schemas.microsoft.com/office/powerpoint/2010/main" val="3974929991"/>
              </p:ext>
            </p:extLst>
          </p:nvPr>
        </p:nvGraphicFramePr>
        <p:xfrm>
          <a:off x="914400" y="3657600"/>
          <a:ext cx="8229600" cy="2525996"/>
        </p:xfrm>
        <a:graphic>
          <a:graphicData uri="http://schemas.openxmlformats.org/drawingml/2006/table">
            <a:tbl>
              <a:tblPr/>
              <a:tblGrid>
                <a:gridCol w="1940143">
                  <a:extLst>
                    <a:ext uri="{9D8B030D-6E8A-4147-A177-3AD203B41FA5}">
                      <a16:colId xmlns:a16="http://schemas.microsoft.com/office/drawing/2014/main" val="20000"/>
                    </a:ext>
                  </a:extLst>
                </a:gridCol>
                <a:gridCol w="6289457">
                  <a:extLst>
                    <a:ext uri="{9D8B030D-6E8A-4147-A177-3AD203B41FA5}">
                      <a16:colId xmlns:a16="http://schemas.microsoft.com/office/drawing/2014/main" val="1821855735"/>
                    </a:ext>
                  </a:extLst>
                </a:gridCol>
              </a:tblGrid>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600" b="1" i="0" u="none" strike="noStrike" cap="none" normalizeH="0" baseline="0" dirty="0">
                          <a:ln>
                            <a:noFill/>
                          </a:ln>
                          <a:solidFill>
                            <a:schemeClr val="tx1"/>
                          </a:solidFill>
                          <a:effectLst/>
                          <a:latin typeface="+mn-lt"/>
                          <a:ea typeface="ＭＳ Ｐゴシック" charset="0"/>
                        </a:rPr>
                        <a:t>2022</a:t>
                      </a:r>
                      <a:r>
                        <a:rPr lang="en-US" sz="1600" b="1" dirty="0">
                          <a:latin typeface="+mn-lt"/>
                        </a:rPr>
                        <a:t>–2026</a:t>
                      </a:r>
                      <a:endParaRPr kumimoji="0" lang="en-US" sz="1600" b="1" i="0" u="none" strike="noStrike" cap="none"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No RMDs since Carmela can wait until Tony would have reached age 72</a:t>
                      </a:r>
                      <a:endParaRPr kumimoji="0" lang="en-US" sz="1600" b="0" i="0"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2027–2030</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indent="0" algn="l">
                        <a:spcAft>
                          <a:spcPts val="600"/>
                        </a:spcAft>
                        <a:buFont typeface="Arial" panose="020B0604020202020204" pitchFamily="34" charset="0"/>
                        <a:buNone/>
                      </a:pPr>
                      <a:r>
                        <a:rPr lang="en-US" sz="1600" kern="1200" dirty="0">
                          <a:solidFill>
                            <a:schemeClr val="tx1"/>
                          </a:solidFill>
                          <a:latin typeface="+mn-lt"/>
                          <a:ea typeface="+mn-ea"/>
                          <a:cs typeface="+mn-cs"/>
                        </a:rPr>
                        <a:t>Carmela takes annual distributions based on Tony’s “ghost” LE (single life table, not re-calculated)</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2031–2039</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AJ continues distributions based on Tony’s ”ghost” LE</a:t>
                      </a:r>
                      <a:endParaRPr kumimoji="0" lang="en-US" sz="16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6235642"/>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2040</a:t>
                      </a:r>
                      <a:endParaRPr kumimoji="0" lang="en-US" sz="1600" b="1" i="0" u="none" strike="noStrike" cap="none" normalizeH="0" baseline="0" dirty="0">
                        <a:ln>
                          <a:noFill/>
                        </a:ln>
                        <a:solidFill>
                          <a:schemeClr val="tx1"/>
                        </a:solidFill>
                        <a:effectLst/>
                        <a:latin typeface="+mj-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indent="0" algn="l">
                        <a:spcAft>
                          <a:spcPts val="1200"/>
                        </a:spcAft>
                        <a:buFont typeface="Arial" panose="020B0604020202020204" pitchFamily="34" charset="0"/>
                        <a:buNone/>
                      </a:pPr>
                      <a:r>
                        <a:rPr lang="en-US" sz="1600" dirty="0">
                          <a:latin typeface="+mn-lt"/>
                        </a:rPr>
                        <a:t>IRA must be fully distributed (under the 10-year rule) by the end of the year</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494503"/>
                  </a:ext>
                </a:extLst>
              </a:tr>
            </a:tbl>
          </a:graphicData>
        </a:graphic>
      </p:graphicFrame>
      <p:sp>
        <p:nvSpPr>
          <p:cNvPr id="7" name="Down Arrow 7">
            <a:extLst>
              <a:ext uri="{FF2B5EF4-FFF2-40B4-BE49-F238E27FC236}">
                <a16:creationId xmlns:a16="http://schemas.microsoft.com/office/drawing/2014/main" id="{34A96647-70CA-40B4-AE79-F6A2D31E5031}"/>
              </a:ext>
            </a:extLst>
          </p:cNvPr>
          <p:cNvSpPr/>
          <p:nvPr/>
        </p:nvSpPr>
        <p:spPr>
          <a:xfrm>
            <a:off x="4873376" y="3143349"/>
            <a:ext cx="249383" cy="352504"/>
          </a:xfrm>
          <a:prstGeom prst="downArrow">
            <a:avLst/>
          </a:prstGeom>
          <a:solidFill>
            <a:schemeClr val="tx1"/>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417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42FA-4D38-094A-B5EC-8C0582434BF8}"/>
              </a:ext>
            </a:extLst>
          </p:cNvPr>
          <p:cNvSpPr>
            <a:spLocks noGrp="1"/>
          </p:cNvSpPr>
          <p:nvPr>
            <p:ph type="title"/>
          </p:nvPr>
        </p:nvSpPr>
        <p:spPr/>
        <p:txBody>
          <a:bodyPr/>
          <a:lstStyle/>
          <a:p>
            <a:r>
              <a:rPr lang="en-US" dirty="0"/>
              <a:t>Scenario #5: Roth IRA left to beneficiary</a:t>
            </a:r>
          </a:p>
        </p:txBody>
      </p:sp>
      <p:sp>
        <p:nvSpPr>
          <p:cNvPr id="10" name="Content Placeholder 9">
            <a:extLst>
              <a:ext uri="{FF2B5EF4-FFF2-40B4-BE49-F238E27FC236}">
                <a16:creationId xmlns:a16="http://schemas.microsoft.com/office/drawing/2014/main" id="{7F991162-8902-4CD6-9DD4-289945EB587F}"/>
              </a:ext>
            </a:extLst>
          </p:cNvPr>
          <p:cNvSpPr>
            <a:spLocks noGrp="1"/>
          </p:cNvSpPr>
          <p:nvPr>
            <p:ph idx="1"/>
          </p:nvPr>
        </p:nvSpPr>
        <p:spPr>
          <a:xfrm>
            <a:off x="914400" y="2057400"/>
            <a:ext cx="8229600" cy="914400"/>
          </a:xfrm>
          <a:solidFill>
            <a:schemeClr val="accent6"/>
          </a:solidFill>
        </p:spPr>
        <p:txBody>
          <a:bodyPr anchor="ctr"/>
          <a:lstStyle/>
          <a:p>
            <a:r>
              <a:rPr lang="en-US" b="1" dirty="0">
                <a:latin typeface="+mn-lt"/>
              </a:rPr>
              <a:t>Estelle (age 85) dies in 2021 and leaves her Roth IRA to her son George (age 60). </a:t>
            </a:r>
          </a:p>
        </p:txBody>
      </p:sp>
      <p:sp>
        <p:nvSpPr>
          <p:cNvPr id="3" name="Text Placeholder 2">
            <a:extLst>
              <a:ext uri="{FF2B5EF4-FFF2-40B4-BE49-F238E27FC236}">
                <a16:creationId xmlns:a16="http://schemas.microsoft.com/office/drawing/2014/main" id="{E1EBB7B7-6C6F-124D-BB50-70D0330096FA}"/>
              </a:ext>
            </a:extLst>
          </p:cNvPr>
          <p:cNvSpPr>
            <a:spLocks noGrp="1"/>
          </p:cNvSpPr>
          <p:nvPr>
            <p:ph type="body" sz="quarter" idx="10"/>
          </p:nvPr>
        </p:nvSpPr>
        <p:spPr/>
        <p:txBody>
          <a:bodyPr/>
          <a:lstStyle/>
          <a:p>
            <a:r>
              <a:rPr lang="en-US" dirty="0"/>
              <a:t>Some aspects of the proposed regulations under Treasury Department REG–105954–20 are subject to interpretation and may be clarified as the review process proceeds. The descriptions above represent our current interpretation of the proposed regulations, subject to change. Example assumes that George in a designated beneficiary subject to the 10 year-rule. </a:t>
            </a:r>
          </a:p>
        </p:txBody>
      </p:sp>
      <p:graphicFrame>
        <p:nvGraphicFramePr>
          <p:cNvPr id="13" name="Group 27">
            <a:extLst>
              <a:ext uri="{FF2B5EF4-FFF2-40B4-BE49-F238E27FC236}">
                <a16:creationId xmlns:a16="http://schemas.microsoft.com/office/drawing/2014/main" id="{D8CC8E27-E6A8-4DA7-BB14-FAF3161C1EBD}"/>
              </a:ext>
            </a:extLst>
          </p:cNvPr>
          <p:cNvGraphicFramePr>
            <a:graphicFrameLocks noGrp="1"/>
          </p:cNvGraphicFramePr>
          <p:nvPr>
            <p:extLst>
              <p:ext uri="{D42A27DB-BD31-4B8C-83A1-F6EECF244321}">
                <p14:modId xmlns:p14="http://schemas.microsoft.com/office/powerpoint/2010/main" val="1855868499"/>
              </p:ext>
            </p:extLst>
          </p:nvPr>
        </p:nvGraphicFramePr>
        <p:xfrm>
          <a:off x="914400" y="3657600"/>
          <a:ext cx="8229600" cy="1260628"/>
        </p:xfrm>
        <a:graphic>
          <a:graphicData uri="http://schemas.openxmlformats.org/drawingml/2006/table">
            <a:tbl>
              <a:tblPr/>
              <a:tblGrid>
                <a:gridCol w="1940143">
                  <a:extLst>
                    <a:ext uri="{9D8B030D-6E8A-4147-A177-3AD203B41FA5}">
                      <a16:colId xmlns:a16="http://schemas.microsoft.com/office/drawing/2014/main" val="20000"/>
                    </a:ext>
                  </a:extLst>
                </a:gridCol>
                <a:gridCol w="6289457">
                  <a:extLst>
                    <a:ext uri="{9D8B030D-6E8A-4147-A177-3AD203B41FA5}">
                      <a16:colId xmlns:a16="http://schemas.microsoft.com/office/drawing/2014/main" val="1821855735"/>
                    </a:ext>
                  </a:extLst>
                </a:gridCol>
              </a:tblGrid>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600" b="1" i="0" u="none" strike="noStrike" cap="none" normalizeH="0" baseline="0" dirty="0">
                          <a:ln>
                            <a:noFill/>
                          </a:ln>
                          <a:solidFill>
                            <a:schemeClr val="tx1"/>
                          </a:solidFill>
                          <a:effectLst/>
                          <a:latin typeface="+mn-lt"/>
                          <a:ea typeface="ＭＳ Ｐゴシック" charset="0"/>
                        </a:rPr>
                        <a:t>2022</a:t>
                      </a:r>
                      <a:r>
                        <a:rPr lang="en-US" sz="1600" b="1" dirty="0">
                          <a:latin typeface="+mn-lt"/>
                        </a:rPr>
                        <a:t>–2030</a:t>
                      </a:r>
                      <a:endParaRPr kumimoji="0" lang="en-US" sz="1600" b="1" i="0" u="none" strike="noStrike" cap="none"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ts val="192"/>
                        </a:spcBef>
                        <a:spcAft>
                          <a:spcPct val="0"/>
                        </a:spcAft>
                        <a:buClrTx/>
                        <a:buSzTx/>
                        <a:buFont typeface="Arial" panose="020B0604020202020204" pitchFamily="34" charset="0"/>
                        <a:buNone/>
                        <a:tabLst>
                          <a:tab pos="1092200" algn="dec"/>
                        </a:tabLst>
                        <a:defRPr/>
                      </a:pPr>
                      <a:r>
                        <a:rPr lang="en-US" sz="1600" dirty="0">
                          <a:latin typeface="+mn-lt"/>
                        </a:rPr>
                        <a:t>George is not required to take distributions from the inherited </a:t>
                      </a:r>
                      <a:br>
                        <a:rPr lang="en-US" sz="1600" dirty="0">
                          <a:latin typeface="+mn-lt"/>
                        </a:rPr>
                      </a:br>
                      <a:r>
                        <a:rPr lang="en-US" sz="1600" dirty="0">
                          <a:latin typeface="+mn-lt"/>
                        </a:rPr>
                        <a:t>Roth IRA (since there is no RBD for Roth IRAs)</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2991">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lang="en-US" sz="1600" b="1" dirty="0">
                          <a:latin typeface="+mn-lt"/>
                        </a:rPr>
                        <a:t>2031</a:t>
                      </a:r>
                      <a:endParaRPr kumimoji="0" lang="en-US" sz="1600" b="1" i="0" u="none" strike="noStrike" kern="1200" cap="none" normalizeH="0" baseline="0" dirty="0">
                        <a:ln>
                          <a:noFill/>
                        </a:ln>
                        <a:solidFill>
                          <a:schemeClr val="tx1"/>
                        </a:solidFill>
                        <a:effectLst/>
                        <a:latin typeface="+mn-lt"/>
                        <a:ea typeface="ＭＳ Ｐゴシック" charset="0"/>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indent="0" algn="l">
                        <a:spcAft>
                          <a:spcPts val="600"/>
                        </a:spcAft>
                        <a:buFont typeface="Arial" panose="020B0604020202020204" pitchFamily="34" charset="0"/>
                        <a:buNone/>
                      </a:pPr>
                      <a:r>
                        <a:rPr lang="en-US" sz="1600" dirty="0">
                          <a:latin typeface="+mn-lt"/>
                        </a:rPr>
                        <a:t>IRA must be fully distributed by the end of the year</a:t>
                      </a:r>
                      <a:endParaRPr lang="en-US" sz="1600" kern="1200" dirty="0">
                        <a:solidFill>
                          <a:schemeClr val="tx1"/>
                        </a:solidFill>
                        <a:latin typeface="+mn-lt"/>
                        <a:ea typeface="+mn-ea"/>
                        <a:cs typeface="+mn-cs"/>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Down Arrow 7">
            <a:extLst>
              <a:ext uri="{FF2B5EF4-FFF2-40B4-BE49-F238E27FC236}">
                <a16:creationId xmlns:a16="http://schemas.microsoft.com/office/drawing/2014/main" id="{4F1BEB67-F64B-4248-BBF4-52798FC3C333}"/>
              </a:ext>
            </a:extLst>
          </p:cNvPr>
          <p:cNvSpPr/>
          <p:nvPr/>
        </p:nvSpPr>
        <p:spPr>
          <a:xfrm>
            <a:off x="4873376" y="3143349"/>
            <a:ext cx="249383" cy="352504"/>
          </a:xfrm>
          <a:prstGeom prst="downArrow">
            <a:avLst/>
          </a:prstGeom>
          <a:solidFill>
            <a:schemeClr val="tx1"/>
          </a:solidFill>
        </p:spPr>
        <p:txBody>
          <a:bodyPr wrap="square" rtlCol="0" anchor="ctr">
            <a:spAutoFit/>
          </a:bodyPr>
          <a:lstStyle/>
          <a:p>
            <a:pPr algn="l"/>
            <a:endParaRPr lang="en-US"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88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p:txBody>
          <a:bodyPr/>
          <a:lstStyle/>
          <a:p>
            <a:r>
              <a:rPr lang="en-US" dirty="0"/>
              <a:t>Trust arrangements under SECURE</a:t>
            </a:r>
          </a:p>
        </p:txBody>
      </p:sp>
    </p:spTree>
    <p:extLst>
      <p:ext uri="{BB962C8B-B14F-4D97-AF65-F5344CB8AC3E}">
        <p14:creationId xmlns:p14="http://schemas.microsoft.com/office/powerpoint/2010/main" val="3807781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9084-D60D-1149-A037-C8F07F7B520B}"/>
              </a:ext>
            </a:extLst>
          </p:cNvPr>
          <p:cNvSpPr>
            <a:spLocks noGrp="1"/>
          </p:cNvSpPr>
          <p:nvPr>
            <p:ph type="title"/>
          </p:nvPr>
        </p:nvSpPr>
        <p:spPr/>
        <p:txBody>
          <a:bodyPr/>
          <a:lstStyle/>
          <a:p>
            <a:r>
              <a:rPr lang="en-US" dirty="0"/>
              <a:t>What are the qualifications for a “see through” trust?</a:t>
            </a:r>
          </a:p>
        </p:txBody>
      </p:sp>
      <p:sp>
        <p:nvSpPr>
          <p:cNvPr id="3" name="Text Placeholder 2">
            <a:extLst>
              <a:ext uri="{FF2B5EF4-FFF2-40B4-BE49-F238E27FC236}">
                <a16:creationId xmlns:a16="http://schemas.microsoft.com/office/drawing/2014/main" id="{D57928F1-7CFF-E74B-AB7B-709DC4AD6205}"/>
              </a:ext>
            </a:extLst>
          </p:cNvPr>
          <p:cNvSpPr>
            <a:spLocks noGrp="1"/>
          </p:cNvSpPr>
          <p:nvPr>
            <p:ph type="body" sz="quarter" idx="10"/>
          </p:nvPr>
        </p:nvSpPr>
        <p:spPr/>
        <p:txBody>
          <a:bodyPr/>
          <a:lstStyle/>
          <a:p>
            <a:r>
              <a:rPr lang="en-US" dirty="0"/>
              <a:t>Trusts meeting these requirements may be considered designated beneficiaries (or eligible designate beneficiaries depending on circumstances) for purposes of determining distribution options after the death of the retirement account owner. Trusts that do not meet these requirements generally have distribution options limited to the five-year rule or the “at least as rapidly rule” depending on circumstances. </a:t>
            </a:r>
          </a:p>
        </p:txBody>
      </p:sp>
      <p:sp>
        <p:nvSpPr>
          <p:cNvPr id="4" name="TextBox 3">
            <a:extLst>
              <a:ext uri="{FF2B5EF4-FFF2-40B4-BE49-F238E27FC236}">
                <a16:creationId xmlns:a16="http://schemas.microsoft.com/office/drawing/2014/main" id="{ECCFC063-5A26-1B42-BF90-13329DFF7E00}"/>
              </a:ext>
            </a:extLst>
          </p:cNvPr>
          <p:cNvSpPr txBox="1"/>
          <p:nvPr/>
        </p:nvSpPr>
        <p:spPr>
          <a:xfrm>
            <a:off x="1762968" y="1982190"/>
            <a:ext cx="2072170" cy="338554"/>
          </a:xfrm>
          <a:prstGeom prst="rect">
            <a:avLst/>
          </a:prstGeom>
          <a:noFill/>
        </p:spPr>
        <p:txBody>
          <a:bodyPr wrap="none" rtlCol="0">
            <a:spAutoFit/>
          </a:bodyPr>
          <a:lstStyle/>
          <a:p>
            <a:pPr algn="l"/>
            <a:r>
              <a:rPr lang="en-US" sz="1600" dirty="0">
                <a:latin typeface="+mn-lt"/>
              </a:rPr>
              <a:t>Valid under state law</a:t>
            </a:r>
          </a:p>
        </p:txBody>
      </p:sp>
      <p:pic>
        <p:nvPicPr>
          <p:cNvPr id="6" name="Graphic 5" descr="Badge 1 with solid fill">
            <a:extLst>
              <a:ext uri="{FF2B5EF4-FFF2-40B4-BE49-F238E27FC236}">
                <a16:creationId xmlns:a16="http://schemas.microsoft.com/office/drawing/2014/main" id="{CE0B923E-2976-154F-B4AC-A3558AA28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032" y="1858495"/>
            <a:ext cx="630936" cy="630936"/>
          </a:xfrm>
          <a:prstGeom prst="rect">
            <a:avLst/>
          </a:prstGeom>
        </p:spPr>
      </p:pic>
      <p:pic>
        <p:nvPicPr>
          <p:cNvPr id="8" name="Graphic 7" descr="Badge with solid fill">
            <a:extLst>
              <a:ext uri="{FF2B5EF4-FFF2-40B4-BE49-F238E27FC236}">
                <a16:creationId xmlns:a16="http://schemas.microsoft.com/office/drawing/2014/main" id="{645267D7-5A4C-F645-A27C-6435131194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2032" y="2958733"/>
            <a:ext cx="630936" cy="630936"/>
          </a:xfrm>
          <a:prstGeom prst="rect">
            <a:avLst/>
          </a:prstGeom>
        </p:spPr>
      </p:pic>
      <p:pic>
        <p:nvPicPr>
          <p:cNvPr id="10" name="Graphic 9" descr="Badge 3 with solid fill">
            <a:extLst>
              <a:ext uri="{FF2B5EF4-FFF2-40B4-BE49-F238E27FC236}">
                <a16:creationId xmlns:a16="http://schemas.microsoft.com/office/drawing/2014/main" id="{EED12AC5-D8F7-EC49-8622-D710506FFE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2032" y="4038030"/>
            <a:ext cx="630936" cy="630936"/>
          </a:xfrm>
          <a:prstGeom prst="rect">
            <a:avLst/>
          </a:prstGeom>
        </p:spPr>
      </p:pic>
      <p:pic>
        <p:nvPicPr>
          <p:cNvPr id="12" name="Graphic 11" descr="Badge 4 with solid fill">
            <a:extLst>
              <a:ext uri="{FF2B5EF4-FFF2-40B4-BE49-F238E27FC236}">
                <a16:creationId xmlns:a16="http://schemas.microsoft.com/office/drawing/2014/main" id="{BF2EA4FA-1C13-9B41-B5ED-593ADDCD86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32032" y="5087540"/>
            <a:ext cx="630936" cy="630936"/>
          </a:xfrm>
          <a:prstGeom prst="rect">
            <a:avLst/>
          </a:prstGeom>
        </p:spPr>
      </p:pic>
      <p:sp>
        <p:nvSpPr>
          <p:cNvPr id="13" name="TextBox 12">
            <a:extLst>
              <a:ext uri="{FF2B5EF4-FFF2-40B4-BE49-F238E27FC236}">
                <a16:creationId xmlns:a16="http://schemas.microsoft.com/office/drawing/2014/main" id="{D18609B6-1B50-6A46-A3FF-8DC5D2492BF5}"/>
              </a:ext>
            </a:extLst>
          </p:cNvPr>
          <p:cNvSpPr txBox="1"/>
          <p:nvPr/>
        </p:nvSpPr>
        <p:spPr>
          <a:xfrm>
            <a:off x="1762968" y="3082428"/>
            <a:ext cx="2282997" cy="338554"/>
          </a:xfrm>
          <a:prstGeom prst="rect">
            <a:avLst/>
          </a:prstGeom>
          <a:noFill/>
        </p:spPr>
        <p:txBody>
          <a:bodyPr wrap="none" rtlCol="0">
            <a:spAutoFit/>
          </a:bodyPr>
          <a:lstStyle/>
          <a:p>
            <a:pPr algn="l"/>
            <a:r>
              <a:rPr lang="en-US" sz="1600" dirty="0">
                <a:latin typeface="+mn-lt"/>
              </a:rPr>
              <a:t>Irrevocable upon death</a:t>
            </a:r>
          </a:p>
        </p:txBody>
      </p:sp>
      <p:sp>
        <p:nvSpPr>
          <p:cNvPr id="14" name="TextBox 13">
            <a:extLst>
              <a:ext uri="{FF2B5EF4-FFF2-40B4-BE49-F238E27FC236}">
                <a16:creationId xmlns:a16="http://schemas.microsoft.com/office/drawing/2014/main" id="{97FA00A6-F320-124D-9B9F-441282C22C1D}"/>
              </a:ext>
            </a:extLst>
          </p:cNvPr>
          <p:cNvSpPr txBox="1"/>
          <p:nvPr/>
        </p:nvSpPr>
        <p:spPr>
          <a:xfrm>
            <a:off x="1762968" y="4161725"/>
            <a:ext cx="2746265" cy="338554"/>
          </a:xfrm>
          <a:prstGeom prst="rect">
            <a:avLst/>
          </a:prstGeom>
          <a:noFill/>
        </p:spPr>
        <p:txBody>
          <a:bodyPr wrap="none" rtlCol="0">
            <a:spAutoFit/>
          </a:bodyPr>
          <a:lstStyle/>
          <a:p>
            <a:pPr algn="l"/>
            <a:r>
              <a:rPr lang="en-US" sz="1600" dirty="0">
                <a:latin typeface="+mn-lt"/>
              </a:rPr>
              <a:t>Beneficiaries are identifiable</a:t>
            </a:r>
          </a:p>
        </p:txBody>
      </p:sp>
      <p:sp>
        <p:nvSpPr>
          <p:cNvPr id="15" name="TextBox 14">
            <a:extLst>
              <a:ext uri="{FF2B5EF4-FFF2-40B4-BE49-F238E27FC236}">
                <a16:creationId xmlns:a16="http://schemas.microsoft.com/office/drawing/2014/main" id="{815C43B0-16C8-2A40-9905-0B62507F8299}"/>
              </a:ext>
            </a:extLst>
          </p:cNvPr>
          <p:cNvSpPr txBox="1"/>
          <p:nvPr/>
        </p:nvSpPr>
        <p:spPr>
          <a:xfrm>
            <a:off x="1762968" y="5056191"/>
            <a:ext cx="7667410" cy="584775"/>
          </a:xfrm>
          <a:prstGeom prst="rect">
            <a:avLst/>
          </a:prstGeom>
          <a:noFill/>
        </p:spPr>
        <p:txBody>
          <a:bodyPr wrap="square" rtlCol="0">
            <a:spAutoFit/>
          </a:bodyPr>
          <a:lstStyle/>
          <a:p>
            <a:pPr algn="l"/>
            <a:r>
              <a:rPr lang="en-US" sz="1600" dirty="0">
                <a:latin typeface="+mn-lt"/>
              </a:rPr>
              <a:t>Copy of the trust document provided to custodian no later than October 31 </a:t>
            </a:r>
            <a:br>
              <a:rPr lang="en-US" sz="1600" dirty="0">
                <a:latin typeface="+mn-lt"/>
              </a:rPr>
            </a:br>
            <a:r>
              <a:rPr lang="en-US" sz="1600" dirty="0">
                <a:latin typeface="+mn-lt"/>
              </a:rPr>
              <a:t>of the year following death</a:t>
            </a:r>
          </a:p>
        </p:txBody>
      </p:sp>
    </p:spTree>
    <p:extLst>
      <p:ext uri="{BB962C8B-B14F-4D97-AF65-F5344CB8AC3E}">
        <p14:creationId xmlns:p14="http://schemas.microsoft.com/office/powerpoint/2010/main" val="3094597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GB" dirty="0"/>
              <a:t>Topics for today </a:t>
            </a:r>
          </a:p>
        </p:txBody>
      </p:sp>
      <p:sp>
        <p:nvSpPr>
          <p:cNvPr id="2" name="Content Placeholder 1"/>
          <p:cNvSpPr>
            <a:spLocks noGrp="1"/>
          </p:cNvSpPr>
          <p:nvPr>
            <p:ph idx="1"/>
          </p:nvPr>
        </p:nvSpPr>
        <p:spPr/>
        <p:txBody>
          <a:bodyPr/>
          <a:lstStyle/>
          <a:p>
            <a:r>
              <a:rPr lang="en-GB" dirty="0"/>
              <a:t>Review of RMDs and the SECURE Act</a:t>
            </a:r>
          </a:p>
          <a:p>
            <a:r>
              <a:rPr lang="en-GB" dirty="0"/>
              <a:t>Proposed regulations and impact on retirement account distributions</a:t>
            </a:r>
          </a:p>
          <a:p>
            <a:r>
              <a:rPr lang="en-GB" dirty="0"/>
              <a:t>Trust arrangements</a:t>
            </a:r>
          </a:p>
          <a:p>
            <a:r>
              <a:rPr lang="en-GB" dirty="0"/>
              <a:t>Distribution planning considerations</a:t>
            </a:r>
          </a:p>
          <a:p>
            <a:endParaRPr lang="en-US" dirty="0"/>
          </a:p>
        </p:txBody>
      </p:sp>
      <p:sp>
        <p:nvSpPr>
          <p:cNvPr id="5" name="Text Placeholder 4">
            <a:extLst>
              <a:ext uri="{FF2B5EF4-FFF2-40B4-BE49-F238E27FC236}">
                <a16:creationId xmlns:a16="http://schemas.microsoft.com/office/drawing/2014/main" id="{167D3296-AF3B-4FE2-889F-C864CA73BC5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33002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53014-98CB-B548-A32F-B2D631B901C8}"/>
              </a:ext>
            </a:extLst>
          </p:cNvPr>
          <p:cNvSpPr>
            <a:spLocks noGrp="1"/>
          </p:cNvSpPr>
          <p:nvPr>
            <p:ph type="title"/>
          </p:nvPr>
        </p:nvSpPr>
        <p:spPr/>
        <p:txBody>
          <a:bodyPr/>
          <a:lstStyle/>
          <a:p>
            <a:r>
              <a:rPr lang="en-US" dirty="0"/>
              <a:t>Types of trusts  </a:t>
            </a:r>
          </a:p>
        </p:txBody>
      </p:sp>
      <p:graphicFrame>
        <p:nvGraphicFramePr>
          <p:cNvPr id="8" name="Table 8">
            <a:extLst>
              <a:ext uri="{FF2B5EF4-FFF2-40B4-BE49-F238E27FC236}">
                <a16:creationId xmlns:a16="http://schemas.microsoft.com/office/drawing/2014/main" id="{FB505FDB-E57A-4046-833D-5BADB6940937}"/>
              </a:ext>
            </a:extLst>
          </p:cNvPr>
          <p:cNvGraphicFramePr>
            <a:graphicFrameLocks noGrp="1"/>
          </p:cNvGraphicFramePr>
          <p:nvPr>
            <p:ph sz="half" idx="1"/>
            <p:extLst>
              <p:ext uri="{D42A27DB-BD31-4B8C-83A1-F6EECF244321}">
                <p14:modId xmlns:p14="http://schemas.microsoft.com/office/powerpoint/2010/main" val="3572189739"/>
              </p:ext>
            </p:extLst>
          </p:nvPr>
        </p:nvGraphicFramePr>
        <p:xfrm>
          <a:off x="895350" y="1733550"/>
          <a:ext cx="3790949" cy="4429739"/>
        </p:xfrm>
        <a:graphic>
          <a:graphicData uri="http://schemas.openxmlformats.org/drawingml/2006/table">
            <a:tbl>
              <a:tblPr firstRow="1" bandRow="1">
                <a:tableStyleId>{5C22544A-7EE6-4342-B048-85BDC9FD1C3A}</a:tableStyleId>
              </a:tblPr>
              <a:tblGrid>
                <a:gridCol w="3790949">
                  <a:extLst>
                    <a:ext uri="{9D8B030D-6E8A-4147-A177-3AD203B41FA5}">
                      <a16:colId xmlns:a16="http://schemas.microsoft.com/office/drawing/2014/main" val="644026191"/>
                    </a:ext>
                  </a:extLst>
                </a:gridCol>
              </a:tblGrid>
              <a:tr h="457200">
                <a:tc>
                  <a: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2000" dirty="0">
                          <a:solidFill>
                            <a:srgbClr val="FFFFFF"/>
                          </a:solidFill>
                        </a:rPr>
                        <a:t>Conduit trust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632896076"/>
                  </a:ext>
                </a:extLst>
              </a:tr>
              <a:tr h="3972539">
                <a:tc>
                  <a:txBody>
                    <a:bodyPr/>
                    <a:lstStyle/>
                    <a:p>
                      <a:pPr marL="173038" indent="-173038">
                        <a:spcBef>
                          <a:spcPts val="600"/>
                        </a:spcBef>
                        <a:spcAft>
                          <a:spcPts val="600"/>
                        </a:spcAft>
                        <a:buFont typeface="Arial" panose="020B0604020202020204" pitchFamily="34" charset="0"/>
                        <a:buChar char="•"/>
                        <a:tabLst/>
                      </a:pPr>
                      <a:r>
                        <a:rPr lang="en-US" sz="1600" dirty="0"/>
                        <a:t>Often used to control distributions to a beneficiary to address some type of risk (e.g., spendthrift or divorce risk)</a:t>
                      </a:r>
                    </a:p>
                    <a:p>
                      <a:pPr marL="173038" indent="-173038">
                        <a:spcBef>
                          <a:spcPts val="600"/>
                        </a:spcBef>
                        <a:spcAft>
                          <a:spcPts val="600"/>
                        </a:spcAft>
                        <a:buFont typeface="Arial" panose="020B0604020202020204" pitchFamily="34" charset="0"/>
                        <a:buChar char="•"/>
                        <a:tabLst/>
                      </a:pPr>
                      <a:r>
                        <a:rPr lang="en-US" sz="1600" dirty="0"/>
                        <a:t>All distributions paid to trust beneficiaries — the trust does not report income on a separate tax return</a:t>
                      </a:r>
                    </a:p>
                    <a:p>
                      <a:pPr>
                        <a:spcAft>
                          <a:spcPts val="600"/>
                        </a:spcAft>
                      </a:pP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7323321"/>
                  </a:ext>
                </a:extLst>
              </a:tr>
            </a:tbl>
          </a:graphicData>
        </a:graphic>
      </p:graphicFrame>
      <p:graphicFrame>
        <p:nvGraphicFramePr>
          <p:cNvPr id="9" name="Table 9">
            <a:extLst>
              <a:ext uri="{FF2B5EF4-FFF2-40B4-BE49-F238E27FC236}">
                <a16:creationId xmlns:a16="http://schemas.microsoft.com/office/drawing/2014/main" id="{885F22D1-07F5-4B26-A592-46C00AA72A91}"/>
              </a:ext>
            </a:extLst>
          </p:cNvPr>
          <p:cNvGraphicFramePr>
            <a:graphicFrameLocks noGrp="1"/>
          </p:cNvGraphicFramePr>
          <p:nvPr>
            <p:ph sz="half" idx="2"/>
            <p:extLst>
              <p:ext uri="{D42A27DB-BD31-4B8C-83A1-F6EECF244321}">
                <p14:modId xmlns:p14="http://schemas.microsoft.com/office/powerpoint/2010/main" val="4266495228"/>
              </p:ext>
            </p:extLst>
          </p:nvPr>
        </p:nvGraphicFramePr>
        <p:xfrm>
          <a:off x="5249862" y="1733550"/>
          <a:ext cx="3894138" cy="2346960"/>
        </p:xfrm>
        <a:graphic>
          <a:graphicData uri="http://schemas.openxmlformats.org/drawingml/2006/table">
            <a:tbl>
              <a:tblPr firstRow="1" bandRow="1">
                <a:tableStyleId>{5C22544A-7EE6-4342-B048-85BDC9FD1C3A}</a:tableStyleId>
              </a:tblPr>
              <a:tblGrid>
                <a:gridCol w="3894138">
                  <a:extLst>
                    <a:ext uri="{9D8B030D-6E8A-4147-A177-3AD203B41FA5}">
                      <a16:colId xmlns:a16="http://schemas.microsoft.com/office/drawing/2014/main" val="1773674444"/>
                    </a:ext>
                  </a:extLst>
                </a:gridCol>
              </a:tblGrid>
              <a:tr h="370840">
                <a:tc>
                  <a:txBody>
                    <a:bodyPr/>
                    <a:lstStyle/>
                    <a:p>
                      <a:pPr algn="ctr">
                        <a:spcAft>
                          <a:spcPts val="600"/>
                        </a:spcAft>
                      </a:pPr>
                      <a:r>
                        <a:rPr lang="en-US" sz="2000" dirty="0">
                          <a:solidFill>
                            <a:srgbClr val="FFFFFF"/>
                          </a:solidFill>
                        </a:rPr>
                        <a:t>Accumulation trust</a:t>
                      </a:r>
                    </a:p>
                  </a:txBody>
                  <a:tcPr anchor="ctr">
                    <a:lnB w="38100" cmpd="sng">
                      <a:noFill/>
                    </a:lnB>
                    <a:solidFill>
                      <a:schemeClr val="accent2"/>
                    </a:solidFill>
                  </a:tcPr>
                </a:tc>
                <a:extLst>
                  <a:ext uri="{0D108BD9-81ED-4DB2-BD59-A6C34878D82A}">
                    <a16:rowId xmlns:a16="http://schemas.microsoft.com/office/drawing/2014/main" val="3219059079"/>
                  </a:ext>
                </a:extLst>
              </a:tr>
              <a:tr h="370840">
                <a:tc>
                  <a:txBody>
                    <a:bodyPr/>
                    <a:lstStyle/>
                    <a:p>
                      <a:pPr marL="173038" indent="-173038">
                        <a:spcBef>
                          <a:spcPts val="1200"/>
                        </a:spcBef>
                        <a:spcAft>
                          <a:spcPts val="600"/>
                        </a:spcAft>
                        <a:buFont typeface="Arial" panose="020B0604020202020204" pitchFamily="34" charset="0"/>
                        <a:buChar char="•"/>
                        <a:tabLst/>
                      </a:pPr>
                      <a:r>
                        <a:rPr lang="en-US" sz="1600" dirty="0"/>
                        <a:t>Trustee has discretion to retain distributions within the trust</a:t>
                      </a:r>
                    </a:p>
                    <a:p>
                      <a:pPr marL="173038" marR="0" lvl="0" indent="-173038"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dirty="0"/>
                        <a:t>May be subject to the 10-year rule, but distributions do not have to be paid to trust beneficiaries — however, retained distributions are taxed at trust tax rates!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6856339"/>
                  </a:ext>
                </a:extLst>
              </a:tr>
            </a:tbl>
          </a:graphicData>
        </a:graphic>
      </p:graphicFrame>
      <p:sp>
        <p:nvSpPr>
          <p:cNvPr id="3" name="Text Placeholder 2">
            <a:extLst>
              <a:ext uri="{FF2B5EF4-FFF2-40B4-BE49-F238E27FC236}">
                <a16:creationId xmlns:a16="http://schemas.microsoft.com/office/drawing/2014/main" id="{27136A17-96B9-6B42-AA86-24E1F159FB14}"/>
              </a:ext>
            </a:extLst>
          </p:cNvPr>
          <p:cNvSpPr>
            <a:spLocks noGrp="1"/>
          </p:cNvSpPr>
          <p:nvPr>
            <p:ph type="body" sz="quarter" idx="10"/>
          </p:nvPr>
        </p:nvSpPr>
        <p:spPr/>
        <p:txBody>
          <a:bodyPr/>
          <a:lstStyle/>
          <a:p>
            <a:br>
              <a:rPr lang="en-US" dirty="0"/>
            </a:br>
            <a:r>
              <a:rPr lang="en-US" dirty="0"/>
              <a:t>Depending on circumstances and structure of the trusts, under the proposed regulations conduit and accumulation can qualify for life expectancy distributions if certain heirs are considered eligible designated beneficiaries (EDBs). Given the complexity on how the proposed regulations impact retirement account distributions from trusts, it is critical to consult with a qualified tax and legal professional. </a:t>
            </a:r>
          </a:p>
        </p:txBody>
      </p:sp>
    </p:spTree>
    <p:extLst>
      <p:ext uri="{BB962C8B-B14F-4D97-AF65-F5344CB8AC3E}">
        <p14:creationId xmlns:p14="http://schemas.microsoft.com/office/powerpoint/2010/main" val="2496099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E969-A697-4F4F-9F48-1A9EC17F8600}"/>
              </a:ext>
            </a:extLst>
          </p:cNvPr>
          <p:cNvSpPr>
            <a:spLocks noGrp="1"/>
          </p:cNvSpPr>
          <p:nvPr>
            <p:ph type="title"/>
          </p:nvPr>
        </p:nvSpPr>
        <p:spPr/>
        <p:txBody>
          <a:bodyPr/>
          <a:lstStyle/>
          <a:p>
            <a:r>
              <a:rPr lang="en-US" dirty="0"/>
              <a:t>Proposed regulations — Impact on trusts</a:t>
            </a:r>
          </a:p>
        </p:txBody>
      </p:sp>
      <p:sp>
        <p:nvSpPr>
          <p:cNvPr id="5" name="Content Placeholder 4">
            <a:extLst>
              <a:ext uri="{FF2B5EF4-FFF2-40B4-BE49-F238E27FC236}">
                <a16:creationId xmlns:a16="http://schemas.microsoft.com/office/drawing/2014/main" id="{1E77F10F-156B-4EC3-ABF9-95D8D147577D}"/>
              </a:ext>
            </a:extLst>
          </p:cNvPr>
          <p:cNvSpPr>
            <a:spLocks noGrp="1"/>
          </p:cNvSpPr>
          <p:nvPr>
            <p:ph idx="1"/>
          </p:nvPr>
        </p:nvSpPr>
        <p:spPr/>
        <p:txBody>
          <a:bodyPr/>
          <a:lstStyle/>
          <a:p>
            <a:r>
              <a:rPr lang="en-GB" dirty="0"/>
              <a:t>Clarity on multi-beneficiary arrangements and trusts</a:t>
            </a:r>
          </a:p>
          <a:p>
            <a:pPr lvl="1"/>
            <a:r>
              <a:rPr lang="en-GB" dirty="0"/>
              <a:t>Trusts with powers of appointment or decanting provisions do not automatically prohibit the trust from receiving EDB or DB treatment</a:t>
            </a:r>
          </a:p>
          <a:p>
            <a:pPr lvl="1"/>
            <a:r>
              <a:rPr lang="en-GB" dirty="0"/>
              <a:t>In certain cases, some potential trust beneficiaries can be disregarded, such as those who only receive benefits depending on certain contingencies (i.e. death of primary trust beneficiaries)</a:t>
            </a:r>
          </a:p>
          <a:p>
            <a:pPr lvl="1"/>
            <a:r>
              <a:rPr lang="en-GB" dirty="0"/>
              <a:t>Trust provision naming a charity as a potential beneficiary if certain contingencies occur will not necessarily disqualify the trust for EDB or DB treatment</a:t>
            </a:r>
          </a:p>
          <a:p>
            <a:r>
              <a:rPr lang="en-GB" dirty="0"/>
              <a:t>For example, consider a trust benefitting several children, with only one who qualifies as an EDB — the fact that there are other (non-EDB) beneficiaries doesn’t automatically prevent EDB treatment for the trust</a:t>
            </a:r>
            <a:endParaRPr lang="en-US" dirty="0"/>
          </a:p>
        </p:txBody>
      </p:sp>
      <p:sp>
        <p:nvSpPr>
          <p:cNvPr id="3" name="Text Placeholder 2">
            <a:extLst>
              <a:ext uri="{FF2B5EF4-FFF2-40B4-BE49-F238E27FC236}">
                <a16:creationId xmlns:a16="http://schemas.microsoft.com/office/drawing/2014/main" id="{2627154E-7159-A046-B4EE-E24D5863656E}"/>
              </a:ext>
            </a:extLst>
          </p:cNvPr>
          <p:cNvSpPr>
            <a:spLocks noGrp="1"/>
          </p:cNvSpPr>
          <p:nvPr>
            <p:ph type="body" sz="quarter" idx="10"/>
          </p:nvPr>
        </p:nvSpPr>
        <p:spPr/>
        <p:txBody>
          <a:bodyPr/>
          <a:lstStyle/>
          <a:p>
            <a:r>
              <a:rPr lang="en-US" dirty="0"/>
              <a:t>.</a:t>
            </a:r>
          </a:p>
          <a:p>
            <a:r>
              <a:rPr lang="en-US" dirty="0"/>
              <a:t>Sources: Treasury Department, Required Minimum Distributions, Notice of proposed rulemaking and notice of public hearing, REG–105954–20; Natalie Choate, Estate Planning for Retirement Benefits under SECURE; The Proposed Treasury Regulations: In Depth Look, March 2022</a:t>
            </a:r>
          </a:p>
          <a:p>
            <a:endParaRPr lang="en-US" dirty="0"/>
          </a:p>
        </p:txBody>
      </p:sp>
    </p:spTree>
    <p:extLst>
      <p:ext uri="{BB962C8B-B14F-4D97-AF65-F5344CB8AC3E}">
        <p14:creationId xmlns:p14="http://schemas.microsoft.com/office/powerpoint/2010/main" val="3174780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p:txBody>
          <a:bodyPr/>
          <a:lstStyle/>
          <a:p>
            <a:r>
              <a:rPr lang="en-US" dirty="0"/>
              <a:t>Planning considerations</a:t>
            </a:r>
          </a:p>
        </p:txBody>
      </p:sp>
    </p:spTree>
    <p:extLst>
      <p:ext uri="{BB962C8B-B14F-4D97-AF65-F5344CB8AC3E}">
        <p14:creationId xmlns:p14="http://schemas.microsoft.com/office/powerpoint/2010/main" val="3395213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Key planning challenges with repeal of “stretch”</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p:txBody>
          <a:bodyPr/>
          <a:lstStyle/>
          <a:p>
            <a:r>
              <a:rPr lang="en-US" dirty="0"/>
              <a:t>Complexity with understanding the new rules</a:t>
            </a:r>
          </a:p>
          <a:p>
            <a:r>
              <a:rPr lang="en-US" dirty="0"/>
              <a:t>Tax bracket creep for heirs</a:t>
            </a:r>
          </a:p>
          <a:p>
            <a:r>
              <a:rPr lang="en-US" dirty="0"/>
              <a:t>Lack of ability to control distributions to heirs through certain trust arrangements contradicts prior planning</a:t>
            </a:r>
          </a:p>
          <a:p>
            <a:endParaRPr lang="en-US" dirty="0"/>
          </a:p>
        </p:txBody>
      </p:sp>
      <p:sp>
        <p:nvSpPr>
          <p:cNvPr id="14" name="Text Placeholder 13">
            <a:extLst>
              <a:ext uri="{FF2B5EF4-FFF2-40B4-BE49-F238E27FC236}">
                <a16:creationId xmlns:a16="http://schemas.microsoft.com/office/drawing/2014/main" id="{B7E7BADB-E87E-423A-9BC2-102F3723305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6535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SECURE Act accelerates beneficiary distributions</a:t>
            </a:r>
          </a:p>
        </p:txBody>
      </p:sp>
      <p:sp>
        <p:nvSpPr>
          <p:cNvPr id="4" name="Text Placeholder 3"/>
          <p:cNvSpPr>
            <a:spLocks noGrp="1"/>
          </p:cNvSpPr>
          <p:nvPr>
            <p:ph type="body" sz="quarter" idx="10"/>
          </p:nvPr>
        </p:nvSpPr>
        <p:spPr/>
        <p:txBody>
          <a:bodyPr/>
          <a:lstStyle/>
          <a:p>
            <a:r>
              <a:rPr lang="en-US" dirty="0"/>
              <a:t>Source: Pre-SECURE figures based on life expectancy factors from 2021 IRS single life table. Assumes IRA inherited by a beneficiary who is not an eligible designated beneficiary (EDB) and is subject to the 10-year rule for distributions. </a:t>
            </a:r>
          </a:p>
        </p:txBody>
      </p:sp>
      <p:graphicFrame>
        <p:nvGraphicFramePr>
          <p:cNvPr id="3" name="Chart 2">
            <a:extLst>
              <a:ext uri="{FF2B5EF4-FFF2-40B4-BE49-F238E27FC236}">
                <a16:creationId xmlns:a16="http://schemas.microsoft.com/office/drawing/2014/main" id="{B75C64C9-A804-F247-B361-CBDD7D65B1A9}"/>
              </a:ext>
            </a:extLst>
          </p:cNvPr>
          <p:cNvGraphicFramePr/>
          <p:nvPr>
            <p:extLst>
              <p:ext uri="{D42A27DB-BD31-4B8C-83A1-F6EECF244321}">
                <p14:modId xmlns:p14="http://schemas.microsoft.com/office/powerpoint/2010/main" val="1716137405"/>
              </p:ext>
            </p:extLst>
          </p:nvPr>
        </p:nvGraphicFramePr>
        <p:xfrm>
          <a:off x="1239077" y="1425574"/>
          <a:ext cx="7580245" cy="50913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CE018DE-837C-5646-930D-CA840375F4F9}"/>
              </a:ext>
            </a:extLst>
          </p:cNvPr>
          <p:cNvSpPr txBox="1"/>
          <p:nvPr/>
        </p:nvSpPr>
        <p:spPr>
          <a:xfrm>
            <a:off x="7835552" y="2310792"/>
            <a:ext cx="441146" cy="369332"/>
          </a:xfrm>
          <a:prstGeom prst="rect">
            <a:avLst/>
          </a:prstGeom>
          <a:noFill/>
        </p:spPr>
        <p:txBody>
          <a:bodyPr wrap="none" rtlCol="0">
            <a:spAutoFit/>
          </a:bodyPr>
          <a:lstStyle/>
          <a:p>
            <a:pPr algn="l"/>
            <a:r>
              <a:rPr lang="en-US" sz="1800" b="1" dirty="0">
                <a:latin typeface="+mn-lt"/>
              </a:rPr>
              <a:t>53</a:t>
            </a:r>
          </a:p>
        </p:txBody>
      </p:sp>
      <p:sp>
        <p:nvSpPr>
          <p:cNvPr id="9" name="TextBox 8">
            <a:extLst>
              <a:ext uri="{FF2B5EF4-FFF2-40B4-BE49-F238E27FC236}">
                <a16:creationId xmlns:a16="http://schemas.microsoft.com/office/drawing/2014/main" id="{59890727-A6D3-C444-9530-4EB5EA1A909A}"/>
              </a:ext>
            </a:extLst>
          </p:cNvPr>
          <p:cNvSpPr txBox="1"/>
          <p:nvPr/>
        </p:nvSpPr>
        <p:spPr>
          <a:xfrm>
            <a:off x="6835147" y="3221950"/>
            <a:ext cx="441146" cy="369332"/>
          </a:xfrm>
          <a:prstGeom prst="rect">
            <a:avLst/>
          </a:prstGeom>
          <a:noFill/>
        </p:spPr>
        <p:txBody>
          <a:bodyPr wrap="none" rtlCol="0">
            <a:spAutoFit/>
          </a:bodyPr>
          <a:lstStyle/>
          <a:p>
            <a:pPr algn="l"/>
            <a:r>
              <a:rPr lang="en-US" sz="1800" b="1" dirty="0">
                <a:latin typeface="+mn-lt"/>
              </a:rPr>
              <a:t>44</a:t>
            </a:r>
          </a:p>
        </p:txBody>
      </p:sp>
      <p:sp>
        <p:nvSpPr>
          <p:cNvPr id="10" name="TextBox 9">
            <a:extLst>
              <a:ext uri="{FF2B5EF4-FFF2-40B4-BE49-F238E27FC236}">
                <a16:creationId xmlns:a16="http://schemas.microsoft.com/office/drawing/2014/main" id="{9130BD8A-5D37-2048-AB0A-C9C7EBE00EC5}"/>
              </a:ext>
            </a:extLst>
          </p:cNvPr>
          <p:cNvSpPr txBox="1"/>
          <p:nvPr/>
        </p:nvSpPr>
        <p:spPr>
          <a:xfrm>
            <a:off x="5872263" y="4116894"/>
            <a:ext cx="441146" cy="369332"/>
          </a:xfrm>
          <a:prstGeom prst="rect">
            <a:avLst/>
          </a:prstGeom>
          <a:noFill/>
        </p:spPr>
        <p:txBody>
          <a:bodyPr wrap="none" rtlCol="0">
            <a:spAutoFit/>
          </a:bodyPr>
          <a:lstStyle/>
          <a:p>
            <a:pPr algn="l"/>
            <a:r>
              <a:rPr lang="en-US" sz="1800" b="1" dirty="0">
                <a:latin typeface="+mn-lt"/>
              </a:rPr>
              <a:t>34</a:t>
            </a:r>
          </a:p>
        </p:txBody>
      </p:sp>
      <p:sp>
        <p:nvSpPr>
          <p:cNvPr id="11" name="TextBox 10">
            <a:extLst>
              <a:ext uri="{FF2B5EF4-FFF2-40B4-BE49-F238E27FC236}">
                <a16:creationId xmlns:a16="http://schemas.microsoft.com/office/drawing/2014/main" id="{C3DB37A5-136F-9A42-AB2D-CFC6D1ECD1CF}"/>
              </a:ext>
            </a:extLst>
          </p:cNvPr>
          <p:cNvSpPr txBox="1"/>
          <p:nvPr/>
        </p:nvSpPr>
        <p:spPr>
          <a:xfrm>
            <a:off x="4973360" y="5021567"/>
            <a:ext cx="441146" cy="369332"/>
          </a:xfrm>
          <a:prstGeom prst="rect">
            <a:avLst/>
          </a:prstGeom>
          <a:noFill/>
        </p:spPr>
        <p:txBody>
          <a:bodyPr wrap="none" rtlCol="0">
            <a:spAutoFit/>
          </a:bodyPr>
          <a:lstStyle/>
          <a:p>
            <a:pPr algn="l"/>
            <a:r>
              <a:rPr lang="en-US" sz="1800" b="1" dirty="0">
                <a:latin typeface="+mn-lt"/>
              </a:rPr>
              <a:t>25</a:t>
            </a:r>
          </a:p>
        </p:txBody>
      </p:sp>
    </p:spTree>
    <p:extLst>
      <p:ext uri="{BB962C8B-B14F-4D97-AF65-F5344CB8AC3E}">
        <p14:creationId xmlns:p14="http://schemas.microsoft.com/office/powerpoint/2010/main" val="1745647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74AD6-22FC-DB46-9D89-03C40E17075A}"/>
              </a:ext>
            </a:extLst>
          </p:cNvPr>
          <p:cNvSpPr>
            <a:spLocks noGrp="1"/>
          </p:cNvSpPr>
          <p:nvPr>
            <p:ph type="title"/>
          </p:nvPr>
        </p:nvSpPr>
        <p:spPr/>
        <p:txBody>
          <a:bodyPr/>
          <a:lstStyle/>
          <a:p>
            <a:r>
              <a:rPr lang="en-US" dirty="0"/>
              <a:t>Planning considerations</a:t>
            </a:r>
          </a:p>
        </p:txBody>
      </p:sp>
      <p:graphicFrame>
        <p:nvGraphicFramePr>
          <p:cNvPr id="13" name="Table 13">
            <a:extLst>
              <a:ext uri="{FF2B5EF4-FFF2-40B4-BE49-F238E27FC236}">
                <a16:creationId xmlns:a16="http://schemas.microsoft.com/office/drawing/2014/main" id="{41810426-3CB2-4B19-9C7A-2D93712A4953}"/>
              </a:ext>
            </a:extLst>
          </p:cNvPr>
          <p:cNvGraphicFramePr>
            <a:graphicFrameLocks noGrp="1"/>
          </p:cNvGraphicFramePr>
          <p:nvPr>
            <p:ph sz="half" idx="1"/>
            <p:extLst>
              <p:ext uri="{D42A27DB-BD31-4B8C-83A1-F6EECF244321}">
                <p14:modId xmlns:p14="http://schemas.microsoft.com/office/powerpoint/2010/main" val="2291995887"/>
              </p:ext>
            </p:extLst>
          </p:nvPr>
        </p:nvGraphicFramePr>
        <p:xfrm>
          <a:off x="895350" y="1733550"/>
          <a:ext cx="3790949" cy="2743200"/>
        </p:xfrm>
        <a:graphic>
          <a:graphicData uri="http://schemas.openxmlformats.org/drawingml/2006/table">
            <a:tbl>
              <a:tblPr firstRow="1" bandRow="1">
                <a:tableStyleId>{5C22544A-7EE6-4342-B048-85BDC9FD1C3A}</a:tableStyleId>
              </a:tblPr>
              <a:tblGrid>
                <a:gridCol w="3790949">
                  <a:extLst>
                    <a:ext uri="{9D8B030D-6E8A-4147-A177-3AD203B41FA5}">
                      <a16:colId xmlns:a16="http://schemas.microsoft.com/office/drawing/2014/main" val="2387062035"/>
                    </a:ext>
                  </a:extLst>
                </a:gridCol>
              </a:tblGrid>
              <a:tr h="370840">
                <a:tc>
                  <a:txBody>
                    <a:bodyPr/>
                    <a:lstStyle/>
                    <a:p>
                      <a:pPr algn="ctr"/>
                      <a:r>
                        <a:rPr lang="en-US" sz="2000" dirty="0">
                          <a:solidFill>
                            <a:srgbClr val="FFFFFF"/>
                          </a:solidFill>
                          <a:latin typeface="Arial" panose="020B0604020202020204" pitchFamily="34" charset="0"/>
                          <a:cs typeface="Arial" panose="020B0604020202020204" pitchFamily="34" charset="0"/>
                        </a:rPr>
                        <a:t>Account owners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08762918"/>
                  </a:ext>
                </a:extLst>
              </a:tr>
              <a:tr h="370840">
                <a:tc>
                  <a:txBody>
                    <a:bodyPr/>
                    <a:lstStyle/>
                    <a:p>
                      <a:pPr marL="173038" indent="-173038">
                        <a:spcBef>
                          <a:spcPts val="600"/>
                        </a:spcBef>
                        <a:buFont typeface="Arial" panose="020B0604020202020204" pitchFamily="34" charset="0"/>
                        <a:buChar char="•"/>
                        <a:tabLst/>
                      </a:pPr>
                      <a:r>
                        <a:rPr lang="en-US" sz="1600" dirty="0">
                          <a:latin typeface="Arial" panose="020B0604020202020204" pitchFamily="34" charset="0"/>
                          <a:cs typeface="Arial" panose="020B0604020202020204" pitchFamily="34" charset="0"/>
                        </a:rPr>
                        <a:t>Review beneficiary designations and trust arrangements</a:t>
                      </a:r>
                    </a:p>
                    <a:p>
                      <a:pPr marL="173038" marR="0" lvl="0" indent="-173038"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Consider Roth conversions or spend down IRA while living</a:t>
                      </a:r>
                    </a:p>
                    <a:p>
                      <a:pPr marL="173038" indent="-173038">
                        <a:spcBef>
                          <a:spcPts val="600"/>
                        </a:spcBef>
                        <a:buFont typeface="Arial" panose="020B0604020202020204" pitchFamily="34" charset="0"/>
                        <a:buChar char="•"/>
                        <a:tabLst/>
                      </a:pPr>
                      <a:r>
                        <a:rPr lang="en-US" sz="1600" dirty="0">
                          <a:latin typeface="Arial" panose="020B0604020202020204" pitchFamily="34" charset="0"/>
                          <a:cs typeface="Arial" panose="020B0604020202020204" pitchFamily="34" charset="0"/>
                        </a:rPr>
                        <a:t>Charitable considerations</a:t>
                      </a:r>
                    </a:p>
                    <a:p>
                      <a:pPr marL="630238" lvl="1" indent="-173038">
                        <a:spcBef>
                          <a:spcPts val="600"/>
                        </a:spcBef>
                        <a:buFont typeface="Arial" panose="020B0604020202020204" pitchFamily="34" charset="0"/>
                        <a:buChar char="•"/>
                        <a:tabLst/>
                      </a:pPr>
                      <a:r>
                        <a:rPr lang="en-US" sz="1600" dirty="0">
                          <a:latin typeface="Arial" panose="020B0604020202020204" pitchFamily="34" charset="0"/>
                          <a:cs typeface="Arial" panose="020B0604020202020204" pitchFamily="34" charset="0"/>
                        </a:rPr>
                        <a:t>QCD, CRT as stretch “proxy”</a:t>
                      </a:r>
                    </a:p>
                    <a:p>
                      <a:pPr marL="173038" lvl="0" indent="-173038">
                        <a:spcBef>
                          <a:spcPts val="600"/>
                        </a:spcBef>
                        <a:buFont typeface="Arial" panose="020B0604020202020204" pitchFamily="34" charset="0"/>
                        <a:buChar char="•"/>
                        <a:tabLst/>
                      </a:pPr>
                      <a:r>
                        <a:rPr lang="en-US" sz="1600" dirty="0">
                          <a:latin typeface="Arial" panose="020B0604020202020204" pitchFamily="34" charset="0"/>
                          <a:cs typeface="Arial" panose="020B0604020202020204" pitchFamily="34" charset="0"/>
                        </a:rPr>
                        <a:t>Leverage permanent life insurance as a means to leave a tax-free legacy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0619086"/>
                  </a:ext>
                </a:extLst>
              </a:tr>
            </a:tbl>
          </a:graphicData>
        </a:graphic>
      </p:graphicFrame>
      <p:graphicFrame>
        <p:nvGraphicFramePr>
          <p:cNvPr id="14" name="Table 14">
            <a:extLst>
              <a:ext uri="{FF2B5EF4-FFF2-40B4-BE49-F238E27FC236}">
                <a16:creationId xmlns:a16="http://schemas.microsoft.com/office/drawing/2014/main" id="{B37BCF04-4B9E-43BC-94F8-C73232601B8E}"/>
              </a:ext>
            </a:extLst>
          </p:cNvPr>
          <p:cNvGraphicFramePr>
            <a:graphicFrameLocks noGrp="1"/>
          </p:cNvGraphicFramePr>
          <p:nvPr>
            <p:ph sz="half" idx="2"/>
            <p:extLst>
              <p:ext uri="{D42A27DB-BD31-4B8C-83A1-F6EECF244321}">
                <p14:modId xmlns:p14="http://schemas.microsoft.com/office/powerpoint/2010/main" val="2956749582"/>
              </p:ext>
            </p:extLst>
          </p:nvPr>
        </p:nvGraphicFramePr>
        <p:xfrm>
          <a:off x="5249862" y="1733550"/>
          <a:ext cx="3894138" cy="1539240"/>
        </p:xfrm>
        <a:graphic>
          <a:graphicData uri="http://schemas.openxmlformats.org/drawingml/2006/table">
            <a:tbl>
              <a:tblPr firstRow="1" bandRow="1">
                <a:tableStyleId>{5C22544A-7EE6-4342-B048-85BDC9FD1C3A}</a:tableStyleId>
              </a:tblPr>
              <a:tblGrid>
                <a:gridCol w="3894138">
                  <a:extLst>
                    <a:ext uri="{9D8B030D-6E8A-4147-A177-3AD203B41FA5}">
                      <a16:colId xmlns:a16="http://schemas.microsoft.com/office/drawing/2014/main" val="1198690500"/>
                    </a:ext>
                  </a:extLst>
                </a:gridCol>
              </a:tblGrid>
              <a:tr h="370840">
                <a:tc>
                  <a:txBody>
                    <a:bodyPr/>
                    <a:lstStyle/>
                    <a:p>
                      <a:pPr algn="ctr"/>
                      <a:r>
                        <a:rPr lang="en-US" sz="2000" dirty="0">
                          <a:solidFill>
                            <a:srgbClr val="FFFFFF"/>
                          </a:solidFill>
                        </a:rPr>
                        <a:t>Beneficiaries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06510843"/>
                  </a:ext>
                </a:extLst>
              </a:tr>
              <a:tr h="370840">
                <a:tc>
                  <a:txBody>
                    <a:bodyPr/>
                    <a:lstStyle/>
                    <a:p>
                      <a:pPr marL="173038" indent="-173038">
                        <a:spcBef>
                          <a:spcPts val="600"/>
                        </a:spcBef>
                        <a:buFont typeface="Arial" panose="020B0604020202020204" pitchFamily="34" charset="0"/>
                        <a:buChar char="•"/>
                        <a:tabLst/>
                      </a:pPr>
                      <a:r>
                        <a:rPr lang="en-US" sz="1600" dirty="0"/>
                        <a:t>Tax-efficient timing of distributions over the 10-year period</a:t>
                      </a:r>
                    </a:p>
                    <a:p>
                      <a:pPr marL="173038" indent="-173038">
                        <a:spcBef>
                          <a:spcPts val="600"/>
                        </a:spcBef>
                        <a:buFont typeface="Arial" panose="020B0604020202020204" pitchFamily="34" charset="0"/>
                        <a:buChar char="•"/>
                        <a:tabLst/>
                      </a:pPr>
                      <a:r>
                        <a:rPr lang="en-US" sz="1600" dirty="0"/>
                        <a:t>If inheriting Roth, wait until the end of the 1</a:t>
                      </a:r>
                      <a:r>
                        <a:rPr lang="en-US" sz="1600" baseline="0" dirty="0"/>
                        <a:t>0th</a:t>
                      </a:r>
                      <a:r>
                        <a:rPr lang="en-US" sz="1600" dirty="0"/>
                        <a:t> year to distribute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3919667"/>
                  </a:ext>
                </a:extLst>
              </a:tr>
            </a:tbl>
          </a:graphicData>
        </a:graphic>
      </p:graphicFrame>
      <p:sp>
        <p:nvSpPr>
          <p:cNvPr id="12" name="Text Placeholder 11">
            <a:extLst>
              <a:ext uri="{FF2B5EF4-FFF2-40B4-BE49-F238E27FC236}">
                <a16:creationId xmlns:a16="http://schemas.microsoft.com/office/drawing/2014/main" id="{158184CD-43B8-4C16-B666-B5783297138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332099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Rethink beneficiary designations</a:t>
            </a:r>
          </a:p>
        </p:txBody>
      </p:sp>
      <p:sp>
        <p:nvSpPr>
          <p:cNvPr id="4" name="Content Placeholder 3">
            <a:extLst>
              <a:ext uri="{FF2B5EF4-FFF2-40B4-BE49-F238E27FC236}">
                <a16:creationId xmlns:a16="http://schemas.microsoft.com/office/drawing/2014/main" id="{096264E2-6EF6-4648-9DD7-3F116B476C69}"/>
              </a:ext>
            </a:extLst>
          </p:cNvPr>
          <p:cNvSpPr>
            <a:spLocks noGrp="1"/>
          </p:cNvSpPr>
          <p:nvPr>
            <p:ph idx="1"/>
          </p:nvPr>
        </p:nvSpPr>
        <p:spPr>
          <a:xfrm>
            <a:off x="792163" y="1728216"/>
            <a:ext cx="8339137" cy="4094025"/>
          </a:xfrm>
        </p:spPr>
        <p:txBody>
          <a:bodyPr/>
          <a:lstStyle/>
          <a:p>
            <a:r>
              <a:rPr lang="en-US" dirty="0"/>
              <a:t>Designate beneficiaries who may be in lower tax brackets and leave other assets (such as appreciated stock outside of retirement accounts, which benefit from stepped-up cost basis at death) to higher income heirs</a:t>
            </a:r>
          </a:p>
          <a:p>
            <a:r>
              <a:rPr lang="en-US" dirty="0"/>
              <a:t>Pass the retirement account to more beneficiaries who will spread the inherited balance (and distributions) among more taxpayers</a:t>
            </a:r>
          </a:p>
          <a:p>
            <a:pPr lvl="1"/>
            <a:r>
              <a:rPr lang="en-US" dirty="0"/>
              <a:t>Example: 5 heirs x 10 years = 50 separate tax returns</a:t>
            </a:r>
          </a:p>
          <a:p>
            <a:r>
              <a:rPr lang="en-US" dirty="0"/>
              <a:t>Leave account balances to spouses who are not subject to the 10-year rule (spousal rollover also benefits from increased RMD age to 72)</a:t>
            </a:r>
          </a:p>
          <a:p>
            <a:r>
              <a:rPr lang="en-US" dirty="0"/>
              <a:t>Reconsider leaving a retirement account to much younger beneficiaries (e.g., grandchildren) as the tax-deferral benefit is vastly devalued since the account has to be fully liquidated within 10 years</a:t>
            </a:r>
          </a:p>
          <a:p>
            <a:pPr lvl="1"/>
            <a:r>
              <a:rPr lang="en-US" dirty="0"/>
              <a:t>For example, under the old rules, a 25-year-old grandchild had roughly 60 years to withdraw the account</a:t>
            </a:r>
          </a:p>
          <a:p>
            <a:endParaRPr lang="en-US" dirty="0"/>
          </a:p>
        </p:txBody>
      </p:sp>
      <p:sp>
        <p:nvSpPr>
          <p:cNvPr id="10" name="Text Placeholder 9">
            <a:extLst>
              <a:ext uri="{FF2B5EF4-FFF2-40B4-BE49-F238E27FC236}">
                <a16:creationId xmlns:a16="http://schemas.microsoft.com/office/drawing/2014/main" id="{50D93785-B385-4174-808F-7A984A78174F}"/>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0C09D0C-45B9-614D-A68C-C899D4C3434E}"/>
              </a:ext>
            </a:extLst>
          </p:cNvPr>
          <p:cNvSpPr>
            <a:spLocks noGrp="1"/>
          </p:cNvSpPr>
          <p:nvPr>
            <p:ph type="body" sz="quarter" idx="11"/>
          </p:nvPr>
        </p:nvSpPr>
        <p:spPr/>
        <p:txBody>
          <a:bodyPr/>
          <a:lstStyle/>
          <a:p>
            <a:r>
              <a:rPr lang="en-US" dirty="0"/>
              <a:t>Strategies for account owners</a:t>
            </a:r>
          </a:p>
        </p:txBody>
      </p:sp>
    </p:spTree>
    <p:extLst>
      <p:ext uri="{BB962C8B-B14F-4D97-AF65-F5344CB8AC3E}">
        <p14:creationId xmlns:p14="http://schemas.microsoft.com/office/powerpoint/2010/main" val="1366765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Review existing trust arrangements</a:t>
            </a:r>
          </a:p>
        </p:txBody>
      </p:sp>
      <p:sp>
        <p:nvSpPr>
          <p:cNvPr id="9" name="Content Placeholder 8">
            <a:extLst>
              <a:ext uri="{FF2B5EF4-FFF2-40B4-BE49-F238E27FC236}">
                <a16:creationId xmlns:a16="http://schemas.microsoft.com/office/drawing/2014/main" id="{C7E09783-B5FE-4AA3-8DC0-801226A59CC6}"/>
              </a:ext>
            </a:extLst>
          </p:cNvPr>
          <p:cNvSpPr>
            <a:spLocks noGrp="1"/>
          </p:cNvSpPr>
          <p:nvPr>
            <p:ph idx="1"/>
          </p:nvPr>
        </p:nvSpPr>
        <p:spPr>
          <a:xfrm>
            <a:off x="792163" y="1728216"/>
            <a:ext cx="8339137" cy="4094025"/>
          </a:xfrm>
        </p:spPr>
        <p:txBody>
          <a:bodyPr/>
          <a:lstStyle/>
          <a:p>
            <a:r>
              <a:rPr lang="en-US" dirty="0"/>
              <a:t>For conduit trusts, the 10-year requirement conflicts with the objective of establishing the trust in the first place for many IRA owners</a:t>
            </a:r>
          </a:p>
          <a:p>
            <a:pPr lvl="1"/>
            <a:r>
              <a:rPr lang="en-US" dirty="0"/>
              <a:t>Can the trust be modified to an accumulation trust instead?</a:t>
            </a:r>
          </a:p>
          <a:p>
            <a:r>
              <a:rPr lang="en-US" dirty="0"/>
              <a:t>For accumulation trusts, acceleration of income can cause major tax issues (for 2022, the highest marginal tax rate on trusts applies once taxable income exceeds $13,450, while for single filers the threshold is $539,900)</a:t>
            </a:r>
          </a:p>
          <a:p>
            <a:r>
              <a:rPr lang="en-US" b="1" dirty="0"/>
              <a:t>Action item: </a:t>
            </a:r>
            <a:r>
              <a:rPr lang="en-US" dirty="0"/>
              <a:t>Language in these trusts needs to be reviewed to determine the impact of the SECURE Act! </a:t>
            </a:r>
          </a:p>
        </p:txBody>
      </p:sp>
      <p:sp>
        <p:nvSpPr>
          <p:cNvPr id="17" name="Text Placeholder 16">
            <a:extLst>
              <a:ext uri="{FF2B5EF4-FFF2-40B4-BE49-F238E27FC236}">
                <a16:creationId xmlns:a16="http://schemas.microsoft.com/office/drawing/2014/main" id="{19C19FDA-C8C0-4644-B553-E1AAC89166BE}"/>
              </a:ext>
            </a:extLst>
          </p:cNvPr>
          <p:cNvSpPr>
            <a:spLocks noGrp="1"/>
          </p:cNvSpPr>
          <p:nvPr>
            <p:ph type="body" sz="quarter" idx="10"/>
          </p:nvPr>
        </p:nvSpPr>
        <p:spPr/>
        <p:txBody>
          <a:bodyPr/>
          <a:lstStyle/>
          <a:p>
            <a:r>
              <a:rPr lang="en-US" dirty="0"/>
              <a:t>Consult with a qualified legal professional as the rules around naming trusts as beneficiaries for retirement accounts, and the impact of the SECURE Act and proposed Treasury Department regulations are complex. </a:t>
            </a:r>
          </a:p>
        </p:txBody>
      </p:sp>
      <p:sp>
        <p:nvSpPr>
          <p:cNvPr id="3" name="Text Placeholder 2">
            <a:extLst>
              <a:ext uri="{FF2B5EF4-FFF2-40B4-BE49-F238E27FC236}">
                <a16:creationId xmlns:a16="http://schemas.microsoft.com/office/drawing/2014/main" id="{B87AF71E-FFD5-6441-839B-B8958372E927}"/>
              </a:ext>
            </a:extLst>
          </p:cNvPr>
          <p:cNvSpPr>
            <a:spLocks noGrp="1"/>
          </p:cNvSpPr>
          <p:nvPr>
            <p:ph type="body" sz="quarter" idx="11"/>
          </p:nvPr>
        </p:nvSpPr>
        <p:spPr/>
        <p:txBody>
          <a:bodyPr/>
          <a:lstStyle/>
          <a:p>
            <a:r>
              <a:rPr lang="en-US" dirty="0"/>
              <a:t>Strategies for account owners</a:t>
            </a:r>
          </a:p>
        </p:txBody>
      </p:sp>
    </p:spTree>
    <p:extLst>
      <p:ext uri="{BB962C8B-B14F-4D97-AF65-F5344CB8AC3E}">
        <p14:creationId xmlns:p14="http://schemas.microsoft.com/office/powerpoint/2010/main" val="406840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Consider Roth conversions</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p:txBody>
          <a:bodyPr/>
          <a:lstStyle/>
          <a:p>
            <a:endParaRPr lang="en-US" dirty="0"/>
          </a:p>
          <a:p>
            <a:endParaRPr lang="en-US" dirty="0"/>
          </a:p>
          <a:p>
            <a:endParaRPr lang="en-US" dirty="0"/>
          </a:p>
        </p:txBody>
      </p:sp>
      <p:sp>
        <p:nvSpPr>
          <p:cNvPr id="5" name="Text Placeholder 4">
            <a:extLst>
              <a:ext uri="{FF2B5EF4-FFF2-40B4-BE49-F238E27FC236}">
                <a16:creationId xmlns:a16="http://schemas.microsoft.com/office/drawing/2014/main" id="{43504F6E-603E-4886-AA15-7EBF14D205CE}"/>
              </a:ext>
            </a:extLst>
          </p:cNvPr>
          <p:cNvSpPr>
            <a:spLocks noGrp="1"/>
          </p:cNvSpPr>
          <p:nvPr>
            <p:ph type="body" sz="quarter" idx="10"/>
          </p:nvPr>
        </p:nvSpPr>
        <p:spPr/>
        <p:txBody>
          <a:bodyPr/>
          <a:lstStyle/>
          <a:p>
            <a:r>
              <a:rPr lang="en-US" dirty="0"/>
              <a:t>* This strategy must consider the cost of accelerating income taxes for the account owner on the converted amount</a:t>
            </a:r>
          </a:p>
        </p:txBody>
      </p:sp>
      <p:sp>
        <p:nvSpPr>
          <p:cNvPr id="3" name="Text Placeholder 2">
            <a:extLst>
              <a:ext uri="{FF2B5EF4-FFF2-40B4-BE49-F238E27FC236}">
                <a16:creationId xmlns:a16="http://schemas.microsoft.com/office/drawing/2014/main" id="{4C803BA9-3AE4-2E4C-B190-B278F1D06C0B}"/>
              </a:ext>
            </a:extLst>
          </p:cNvPr>
          <p:cNvSpPr>
            <a:spLocks noGrp="1"/>
          </p:cNvSpPr>
          <p:nvPr>
            <p:ph type="body" sz="quarter" idx="11"/>
          </p:nvPr>
        </p:nvSpPr>
        <p:spPr/>
        <p:txBody>
          <a:bodyPr/>
          <a:lstStyle/>
          <a:p>
            <a:r>
              <a:rPr lang="en-US" dirty="0"/>
              <a:t>Strategies for account owners</a:t>
            </a:r>
          </a:p>
        </p:txBody>
      </p:sp>
      <p:sp>
        <p:nvSpPr>
          <p:cNvPr id="7" name="Rectangle 6">
            <a:extLst>
              <a:ext uri="{FF2B5EF4-FFF2-40B4-BE49-F238E27FC236}">
                <a16:creationId xmlns:a16="http://schemas.microsoft.com/office/drawing/2014/main" id="{837208C2-8AD6-E940-AE1D-834A332C0EAF}"/>
              </a:ext>
            </a:extLst>
          </p:cNvPr>
          <p:cNvSpPr/>
          <p:nvPr/>
        </p:nvSpPr>
        <p:spPr>
          <a:xfrm>
            <a:off x="795528" y="1728216"/>
            <a:ext cx="8270543" cy="3564053"/>
          </a:xfrm>
          <a:prstGeom prst="rect">
            <a:avLst/>
          </a:prstGeom>
        </p:spPr>
        <p:txBody>
          <a:bodyPr wrap="square">
            <a:spAutoFit/>
          </a:bodyPr>
          <a:lstStyle/>
          <a:p>
            <a:pPr marL="117475" lvl="0" indent="-117475" algn="l" defTabSz="1019175">
              <a:lnSpc>
                <a:spcPct val="110000"/>
              </a:lnSpc>
              <a:spcBef>
                <a:spcPct val="80000"/>
              </a:spcBef>
              <a:buClr>
                <a:srgbClr val="004675"/>
              </a:buClr>
              <a:buFontTx/>
              <a:buChar char="•"/>
            </a:pPr>
            <a:r>
              <a:rPr lang="en-US" sz="1600" dirty="0">
                <a:latin typeface="Arial" panose="020B0604020202020204" pitchFamily="34" charset="0"/>
                <a:cs typeface="Arial" panose="020B0604020202020204" pitchFamily="34" charset="0"/>
              </a:rPr>
              <a:t>While inherited Roth accounts are also subject to the new 10-year rule, qualified Roth distributions are tax-free for owners and beneficiaries (and no RMDs while owner of the Roth IRA is living)</a:t>
            </a:r>
          </a:p>
          <a:p>
            <a:pPr marL="117475" lvl="0" indent="-117475" algn="l" defTabSz="1019175">
              <a:lnSpc>
                <a:spcPct val="110000"/>
              </a:lnSpc>
              <a:spcBef>
                <a:spcPct val="80000"/>
              </a:spcBef>
              <a:buClr>
                <a:srgbClr val="004675"/>
              </a:buClr>
              <a:buFontTx/>
              <a:buChar char="•"/>
            </a:pPr>
            <a:r>
              <a:rPr lang="en-US" sz="1600" kern="0" dirty="0">
                <a:latin typeface="Arial" panose="020B0604020202020204" pitchFamily="34" charset="0"/>
                <a:cs typeface="Arial" panose="020B0604020202020204" pitchFamily="34" charset="0"/>
              </a:rPr>
              <a:t>Converting traditional retirement accounts to Roth while the account owner is living can avoid potential income tax issues to eventual heirs who no longer have the option of stretching required distributions over a longer time frame*</a:t>
            </a:r>
          </a:p>
          <a:p>
            <a:pPr marL="117475" lvl="0" indent="-117475" algn="l" defTabSz="1019175">
              <a:lnSpc>
                <a:spcPct val="110000"/>
              </a:lnSpc>
              <a:spcBef>
                <a:spcPct val="80000"/>
              </a:spcBef>
              <a:buClr>
                <a:srgbClr val="004675"/>
              </a:buClr>
              <a:buFontTx/>
              <a:buChar char="•"/>
            </a:pPr>
            <a:r>
              <a:rPr lang="en-US" sz="1600" kern="0" dirty="0">
                <a:latin typeface="Arial" panose="020B0604020202020204" pitchFamily="34" charset="0"/>
                <a:cs typeface="Arial" panose="020B0604020202020204" pitchFamily="34" charset="0"/>
              </a:rPr>
              <a:t>Are there tax-efficient strategies to fund Roth IRAs for higher-income taxpayers?</a:t>
            </a:r>
          </a:p>
          <a:p>
            <a:pPr marL="574675" lvl="1" indent="-117475" algn="l" defTabSz="1019175">
              <a:lnSpc>
                <a:spcPct val="80000"/>
              </a:lnSpc>
              <a:spcBef>
                <a:spcPct val="80000"/>
              </a:spcBef>
              <a:buClr>
                <a:srgbClr val="004675"/>
              </a:buClr>
              <a:buFontTx/>
              <a:buChar char="•"/>
            </a:pPr>
            <a:r>
              <a:rPr lang="en-US" sz="1600" kern="0" dirty="0">
                <a:latin typeface="Arial" panose="020B0604020202020204" pitchFamily="34" charset="0"/>
                <a:cs typeface="Arial" panose="020B0604020202020204" pitchFamily="34" charset="0"/>
              </a:rPr>
              <a:t>After-tax retirement plan contributions</a:t>
            </a:r>
          </a:p>
          <a:p>
            <a:pPr marL="574675" lvl="1" indent="-117475" algn="l" defTabSz="1019175">
              <a:lnSpc>
                <a:spcPct val="80000"/>
              </a:lnSpc>
              <a:spcBef>
                <a:spcPct val="80000"/>
              </a:spcBef>
              <a:buClr>
                <a:srgbClr val="004675"/>
              </a:buClr>
              <a:buFontTx/>
              <a:buChar char="•"/>
            </a:pPr>
            <a:r>
              <a:rPr lang="en-US" sz="1600" kern="0" dirty="0">
                <a:latin typeface="Arial" panose="020B0604020202020204" pitchFamily="34" charset="0"/>
                <a:cs typeface="Arial" panose="020B0604020202020204" pitchFamily="34" charset="0"/>
              </a:rPr>
              <a:t>Non-deductible IRA contributions</a:t>
            </a:r>
          </a:p>
          <a:p>
            <a:pPr marL="574675" lvl="1" indent="-117475" algn="l" defTabSz="1019175">
              <a:lnSpc>
                <a:spcPct val="80000"/>
              </a:lnSpc>
              <a:spcBef>
                <a:spcPct val="80000"/>
              </a:spcBef>
              <a:buClr>
                <a:srgbClr val="004675"/>
              </a:buClr>
              <a:buFontTx/>
              <a:buChar char="•"/>
            </a:pPr>
            <a:r>
              <a:rPr lang="en-US" sz="1600" kern="0" dirty="0">
                <a:latin typeface="Arial" panose="020B0604020202020204" pitchFamily="34" charset="0"/>
                <a:cs typeface="Arial" panose="020B0604020202020204" pitchFamily="34" charset="0"/>
              </a:rPr>
              <a:t>Business owners with NOL carryforward</a:t>
            </a:r>
          </a:p>
        </p:txBody>
      </p:sp>
    </p:spTree>
    <p:extLst>
      <p:ext uri="{BB962C8B-B14F-4D97-AF65-F5344CB8AC3E}">
        <p14:creationId xmlns:p14="http://schemas.microsoft.com/office/powerpoint/2010/main" val="1587482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a:xfrm>
            <a:off x="800100" y="1112236"/>
            <a:ext cx="8572500" cy="592209"/>
          </a:xfrm>
        </p:spPr>
        <p:txBody>
          <a:bodyPr/>
          <a:lstStyle/>
          <a:p>
            <a:r>
              <a:rPr lang="en-US" dirty="0"/>
              <a:t>Consider charitable trusts to recreate “stretch” distributions</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p:txBody>
          <a:bodyPr/>
          <a:lstStyle/>
          <a:p>
            <a:r>
              <a:rPr lang="en-US" dirty="0"/>
              <a:t>Charitable remainder trust (CRT) may be an option to benefit from a tax deduction and provide income to non-spouse heirs over a longer time period than ten years</a:t>
            </a:r>
          </a:p>
          <a:p>
            <a:r>
              <a:rPr lang="en-US" dirty="0"/>
              <a:t>Account owner designates the CRT as the beneficiary of the IRA</a:t>
            </a:r>
          </a:p>
          <a:p>
            <a:r>
              <a:rPr lang="en-US" dirty="0"/>
              <a:t>Upon death, the IRA is transferred tax free to the charitable trust, which can provide income for heirs based on lifetime payments or a 20-year term</a:t>
            </a:r>
          </a:p>
          <a:p>
            <a:pPr lvl="1"/>
            <a:r>
              <a:rPr lang="en-US" dirty="0"/>
              <a:t>CRT payout must be at least 5% annually; remainder interest must be at least 10% of trust value at inception</a:t>
            </a:r>
          </a:p>
          <a:p>
            <a:r>
              <a:rPr lang="en-US" dirty="0"/>
              <a:t>May make sense to direct pretax IRA assets to CRT and Roth assets directly to beneficiaries or via an accumulation trust arrangement if control is desired</a:t>
            </a:r>
          </a:p>
          <a:p>
            <a:pPr lvl="1"/>
            <a:endParaRPr lang="en-US" dirty="0"/>
          </a:p>
        </p:txBody>
      </p:sp>
      <p:sp>
        <p:nvSpPr>
          <p:cNvPr id="10" name="Text Placeholder 9">
            <a:extLst>
              <a:ext uri="{FF2B5EF4-FFF2-40B4-BE49-F238E27FC236}">
                <a16:creationId xmlns:a16="http://schemas.microsoft.com/office/drawing/2014/main" id="{0DF7B67D-8B6A-4E9D-94FF-00E74C32718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EDA74CE-C7BC-604A-9018-D4437E3DC3AF}"/>
              </a:ext>
            </a:extLst>
          </p:cNvPr>
          <p:cNvSpPr>
            <a:spLocks noGrp="1"/>
          </p:cNvSpPr>
          <p:nvPr>
            <p:ph type="body" sz="quarter" idx="11"/>
          </p:nvPr>
        </p:nvSpPr>
        <p:spPr/>
        <p:txBody>
          <a:bodyPr/>
          <a:lstStyle/>
          <a:p>
            <a:r>
              <a:rPr lang="en-US" dirty="0"/>
              <a:t>Strategies for account owners</a:t>
            </a:r>
          </a:p>
        </p:txBody>
      </p:sp>
    </p:spTree>
    <p:extLst>
      <p:ext uri="{BB962C8B-B14F-4D97-AF65-F5344CB8AC3E}">
        <p14:creationId xmlns:p14="http://schemas.microsoft.com/office/powerpoint/2010/main" val="99147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p:txBody>
          <a:bodyPr/>
          <a:lstStyle/>
          <a:p>
            <a:r>
              <a:rPr lang="en-GB" dirty="0"/>
              <a:t>Review of RMDs and the SECURE Act</a:t>
            </a:r>
            <a:endParaRPr lang="en-US" dirty="0"/>
          </a:p>
        </p:txBody>
      </p:sp>
    </p:spTree>
    <p:extLst>
      <p:ext uri="{BB962C8B-B14F-4D97-AF65-F5344CB8AC3E}">
        <p14:creationId xmlns:p14="http://schemas.microsoft.com/office/powerpoint/2010/main" val="272602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Use QCDs to spend down IRA assets</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a:xfrm>
            <a:off x="792163" y="1728216"/>
            <a:ext cx="8339137" cy="4094025"/>
          </a:xfrm>
        </p:spPr>
        <p:txBody>
          <a:bodyPr/>
          <a:lstStyle/>
          <a:p>
            <a:r>
              <a:rPr lang="en-US" dirty="0"/>
              <a:t>Tax-deferral benefit of retirement accounts for non-spouse heirs is lessened under the new law — makes these accounts a less beneficial asset to leave to the next generation</a:t>
            </a:r>
          </a:p>
          <a:p>
            <a:r>
              <a:rPr lang="en-US" dirty="0"/>
              <a:t>May make sense for account owners (and spousal beneficiaries) to spend down a greater portion of funds while living, and designate other assets to pass to heirs</a:t>
            </a:r>
          </a:p>
          <a:p>
            <a:pPr lvl="1"/>
            <a:r>
              <a:rPr lang="en-US" sz="1400" dirty="0"/>
              <a:t>Most current taxpayers claim the standard deduction so QCDs may be beneficial</a:t>
            </a:r>
          </a:p>
          <a:p>
            <a:r>
              <a:rPr lang="en-US" dirty="0"/>
              <a:t>Qualified charitable distribution (QCD) allows an account owner age 70½ or older to distribute up to $100,000 annually, tax free, to a qualified charity</a:t>
            </a:r>
          </a:p>
        </p:txBody>
      </p:sp>
      <p:sp>
        <p:nvSpPr>
          <p:cNvPr id="4" name="Text Placeholder 3">
            <a:extLst>
              <a:ext uri="{FF2B5EF4-FFF2-40B4-BE49-F238E27FC236}">
                <a16:creationId xmlns:a16="http://schemas.microsoft.com/office/drawing/2014/main" id="{2E2C937E-257F-4550-98CB-F85E50FBC2F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3C0856CC-A06B-1641-A814-C873F29CC495}"/>
              </a:ext>
            </a:extLst>
          </p:cNvPr>
          <p:cNvSpPr>
            <a:spLocks noGrp="1"/>
          </p:cNvSpPr>
          <p:nvPr>
            <p:ph type="body" sz="quarter" idx="11"/>
          </p:nvPr>
        </p:nvSpPr>
        <p:spPr/>
        <p:txBody>
          <a:bodyPr/>
          <a:lstStyle/>
          <a:p>
            <a:r>
              <a:rPr lang="en-US" dirty="0"/>
              <a:t>Strategies for account owners</a:t>
            </a:r>
          </a:p>
        </p:txBody>
      </p:sp>
    </p:spTree>
    <p:extLst>
      <p:ext uri="{BB962C8B-B14F-4D97-AF65-F5344CB8AC3E}">
        <p14:creationId xmlns:p14="http://schemas.microsoft.com/office/powerpoint/2010/main" val="3634661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Leverage permanent life insurance to create a legacy</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a:xfrm>
            <a:off x="792163" y="1728216"/>
            <a:ext cx="8339137" cy="4094025"/>
          </a:xfrm>
        </p:spPr>
        <p:txBody>
          <a:bodyPr/>
          <a:lstStyle/>
          <a:p>
            <a:r>
              <a:rPr lang="en-US" dirty="0"/>
              <a:t>Some retirement account owners may see benefit from funding life insurance premiums with distributions while living, as a means to create a legacy for the next generation</a:t>
            </a:r>
          </a:p>
          <a:p>
            <a:r>
              <a:rPr lang="en-US" dirty="0"/>
              <a:t>If the life insurance is properly structured within an irrevocable, life insurance trust (ILIT), it can pass assets to heirs free of income and estate taxes at death</a:t>
            </a:r>
          </a:p>
          <a:p>
            <a:r>
              <a:rPr lang="en-US" dirty="0"/>
              <a:t>The death benefit amount, compounded over 10 years, may be considerably higher on an after-tax basis than leaving the funds to a designated beneficiary who must fully distribute the account by the end of the 10th year</a:t>
            </a:r>
          </a:p>
        </p:txBody>
      </p:sp>
      <p:sp>
        <p:nvSpPr>
          <p:cNvPr id="5" name="Text Placeholder 4">
            <a:extLst>
              <a:ext uri="{FF2B5EF4-FFF2-40B4-BE49-F238E27FC236}">
                <a16:creationId xmlns:a16="http://schemas.microsoft.com/office/drawing/2014/main" id="{6F903841-7981-4AEC-ADF4-346FAEC2910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1E6862B0-357A-B947-B05C-6267B6A21929}"/>
              </a:ext>
            </a:extLst>
          </p:cNvPr>
          <p:cNvSpPr>
            <a:spLocks noGrp="1"/>
          </p:cNvSpPr>
          <p:nvPr>
            <p:ph type="body" sz="quarter" idx="11"/>
          </p:nvPr>
        </p:nvSpPr>
        <p:spPr/>
        <p:txBody>
          <a:bodyPr/>
          <a:lstStyle/>
          <a:p>
            <a:r>
              <a:rPr lang="en-US" dirty="0"/>
              <a:t>Strategies for account owners</a:t>
            </a:r>
          </a:p>
        </p:txBody>
      </p:sp>
    </p:spTree>
    <p:extLst>
      <p:ext uri="{BB962C8B-B14F-4D97-AF65-F5344CB8AC3E}">
        <p14:creationId xmlns:p14="http://schemas.microsoft.com/office/powerpoint/2010/main" val="332551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Tax-efficient timing of distributions</a:t>
            </a:r>
          </a:p>
        </p:txBody>
      </p:sp>
      <p:sp>
        <p:nvSpPr>
          <p:cNvPr id="4" name="Content Placeholder 3">
            <a:extLst>
              <a:ext uri="{FF2B5EF4-FFF2-40B4-BE49-F238E27FC236}">
                <a16:creationId xmlns:a16="http://schemas.microsoft.com/office/drawing/2014/main" id="{8E29CD21-9AD6-49FE-A134-34C263010EB8}"/>
              </a:ext>
            </a:extLst>
          </p:cNvPr>
          <p:cNvSpPr>
            <a:spLocks noGrp="1"/>
          </p:cNvSpPr>
          <p:nvPr>
            <p:ph idx="1"/>
          </p:nvPr>
        </p:nvSpPr>
        <p:spPr>
          <a:xfrm>
            <a:off x="792163" y="1728216"/>
            <a:ext cx="8339137" cy="4094025"/>
          </a:xfrm>
        </p:spPr>
        <p:txBody>
          <a:bodyPr/>
          <a:lstStyle/>
          <a:p>
            <a:pPr lvl="0"/>
            <a:r>
              <a:rPr lang="en-US" dirty="0"/>
              <a:t>Heirs will want to plan distributions from inherited retirement accounts in conjunction with their income and other tax variables</a:t>
            </a:r>
          </a:p>
          <a:p>
            <a:pPr lvl="0"/>
            <a:r>
              <a:rPr lang="en-US" dirty="0"/>
              <a:t>Some heirs may benefit from pro-rating withdrawals from the retirement account over </a:t>
            </a:r>
            <a:br>
              <a:rPr lang="en-US" dirty="0"/>
            </a:br>
            <a:r>
              <a:rPr lang="en-US" dirty="0"/>
              <a:t>10 years (if possible), while some may want to withdraw more during years when income is lower or deductions (e.g., charitable contributions) are higher*</a:t>
            </a:r>
          </a:p>
          <a:p>
            <a:pPr lvl="0"/>
            <a:r>
              <a:rPr lang="en-US" dirty="0"/>
              <a:t>If possible, wait until the 10th year to distribute from a Roth IRA</a:t>
            </a:r>
          </a:p>
        </p:txBody>
      </p:sp>
      <p:sp>
        <p:nvSpPr>
          <p:cNvPr id="11" name="Text Placeholder 10">
            <a:extLst>
              <a:ext uri="{FF2B5EF4-FFF2-40B4-BE49-F238E27FC236}">
                <a16:creationId xmlns:a16="http://schemas.microsoft.com/office/drawing/2014/main" id="{CE3B4D6C-27A8-49E2-9059-FE04F02BA47A}"/>
              </a:ext>
            </a:extLst>
          </p:cNvPr>
          <p:cNvSpPr>
            <a:spLocks noGrp="1"/>
          </p:cNvSpPr>
          <p:nvPr>
            <p:ph type="body" sz="quarter" idx="10"/>
          </p:nvPr>
        </p:nvSpPr>
        <p:spPr>
          <a:xfrm>
            <a:off x="677930" y="6717885"/>
            <a:ext cx="8364745" cy="225425"/>
          </a:xfrm>
        </p:spPr>
        <p:txBody>
          <a:bodyPr/>
          <a:lstStyle/>
          <a:p>
            <a:pPr marL="112713" indent="-112713"/>
            <a:r>
              <a:rPr lang="en-US" dirty="0"/>
              <a:t>* 	Under the proposed regulations, if the account owner dies after reaching his/her RBD then designated beneficiaries must take annual distributions and the account has to be fully distributed by the end of the tenth year following the year the account owner dies. </a:t>
            </a:r>
          </a:p>
        </p:txBody>
      </p:sp>
      <p:sp>
        <p:nvSpPr>
          <p:cNvPr id="7" name="Text Placeholder 2">
            <a:extLst>
              <a:ext uri="{FF2B5EF4-FFF2-40B4-BE49-F238E27FC236}">
                <a16:creationId xmlns:a16="http://schemas.microsoft.com/office/drawing/2014/main" id="{FDEDEFCA-4CED-E946-A072-037A51EA04DE}"/>
              </a:ext>
            </a:extLst>
          </p:cNvPr>
          <p:cNvSpPr>
            <a:spLocks noGrp="1"/>
          </p:cNvSpPr>
          <p:nvPr>
            <p:ph type="body" sz="quarter" idx="11"/>
          </p:nvPr>
        </p:nvSpPr>
        <p:spPr>
          <a:xfrm>
            <a:off x="800099" y="713356"/>
            <a:ext cx="8359775" cy="223838"/>
          </a:xfrm>
        </p:spPr>
        <p:txBody>
          <a:bodyPr/>
          <a:lstStyle/>
          <a:p>
            <a:r>
              <a:rPr lang="en-US" dirty="0"/>
              <a:t>Strategies for beneficiaries</a:t>
            </a:r>
          </a:p>
        </p:txBody>
      </p:sp>
    </p:spTree>
    <p:extLst>
      <p:ext uri="{BB962C8B-B14F-4D97-AF65-F5344CB8AC3E}">
        <p14:creationId xmlns:p14="http://schemas.microsoft.com/office/powerpoint/2010/main" val="958955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9526E01-C6C7-4559-B7B3-ED5FBA188A88}"/>
              </a:ext>
            </a:extLst>
          </p:cNvPr>
          <p:cNvSpPr/>
          <p:nvPr/>
        </p:nvSpPr>
        <p:spPr bwMode="auto">
          <a:xfrm>
            <a:off x="920210" y="5169815"/>
            <a:ext cx="4235450" cy="1517516"/>
          </a:xfrm>
          <a:prstGeom prst="rect">
            <a:avLst/>
          </a:prstGeom>
          <a:solidFill>
            <a:srgbClr val="CDDDE9"/>
          </a:solidFill>
          <a:ln>
            <a:noFill/>
          </a:ln>
          <a:effectLst/>
        </p:spPr>
        <p:txBody>
          <a:bodyPr tIns="91440" rIns="0" bIns="0" anchor="ctr"/>
          <a:lstStyle/>
          <a:p>
            <a:pPr algn="l" eaLnBrk="0" hangingPunct="0">
              <a:spcBef>
                <a:spcPct val="50000"/>
              </a:spcBef>
            </a:pPr>
            <a:endParaRPr lang="en-US" sz="1300" b="1" dirty="0">
              <a:solidFill>
                <a:schemeClr val="bg2"/>
              </a:solidFill>
              <a:latin typeface="+mn-lt"/>
              <a:cs typeface="Arial" pitchFamily="34" charset="0"/>
            </a:endParaRPr>
          </a:p>
        </p:txBody>
      </p:sp>
      <p:sp>
        <p:nvSpPr>
          <p:cNvPr id="64517" name="Rectangle 5"/>
          <p:cNvSpPr>
            <a:spLocks noGrp="1" noChangeArrowheads="1"/>
          </p:cNvSpPr>
          <p:nvPr>
            <p:ph type="title"/>
          </p:nvPr>
        </p:nvSpPr>
        <p:spPr/>
        <p:txBody>
          <a:bodyPr/>
          <a:lstStyle/>
          <a:p>
            <a:r>
              <a:rPr lang="en-US" dirty="0"/>
              <a:t>Resources designed to help you engage clients and prospects</a:t>
            </a:r>
          </a:p>
        </p:txBody>
      </p:sp>
      <p:sp>
        <p:nvSpPr>
          <p:cNvPr id="2" name="Content Placeholder 1"/>
          <p:cNvSpPr>
            <a:spLocks noGrp="1"/>
          </p:cNvSpPr>
          <p:nvPr>
            <p:ph sz="half" idx="1"/>
          </p:nvPr>
        </p:nvSpPr>
        <p:spPr>
          <a:xfrm>
            <a:off x="793750" y="2116913"/>
            <a:ext cx="3972687" cy="4726333"/>
          </a:xfrm>
        </p:spPr>
        <p:txBody>
          <a:bodyPr/>
          <a:lstStyle/>
          <a:p>
            <a:r>
              <a:rPr lang="en-US" dirty="0"/>
              <a:t>Client seminar and investor education pieces on the tax landscape and planning ideas</a:t>
            </a:r>
          </a:p>
          <a:p>
            <a:r>
              <a:rPr lang="en-US" dirty="0"/>
              <a:t>Wealth Management Center blog articles and resources</a:t>
            </a:r>
          </a:p>
          <a:p>
            <a:pPr lvl="1"/>
            <a:r>
              <a:rPr lang="en-US" dirty="0"/>
              <a:t>Putnamwealthmanagement.com</a:t>
            </a:r>
          </a:p>
          <a:p>
            <a:r>
              <a:rPr lang="en-US" dirty="0"/>
              <a:t>Video commentary and podcasts</a:t>
            </a:r>
          </a:p>
        </p:txBody>
      </p:sp>
      <p:pic>
        <p:nvPicPr>
          <p:cNvPr id="7" name="Picture 6"/>
          <p:cNvPicPr>
            <a:picLocks noChangeAspect="1"/>
          </p:cNvPicPr>
          <p:nvPr/>
        </p:nvPicPr>
        <p:blipFill rotWithShape="1">
          <a:blip r:embed="rId3"/>
          <a:srcRect l="25965" t="6127" r="26397" b="50886"/>
          <a:stretch/>
        </p:blipFill>
        <p:spPr>
          <a:xfrm>
            <a:off x="4775200" y="2250673"/>
            <a:ext cx="4265806" cy="2105169"/>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2069769" y="5818515"/>
            <a:ext cx="2873607" cy="646331"/>
          </a:xfrm>
          <a:prstGeom prst="rect">
            <a:avLst/>
          </a:prstGeom>
          <a:noFill/>
        </p:spPr>
        <p:txBody>
          <a:bodyPr wrap="none" rtlCol="0">
            <a:spAutoFit/>
          </a:bodyPr>
          <a:lstStyle/>
          <a:p>
            <a:pPr algn="l">
              <a:spcAft>
                <a:spcPts val="0"/>
              </a:spcAft>
            </a:pPr>
            <a:r>
              <a:rPr lang="en-US" sz="1800" dirty="0">
                <a:latin typeface="Arial" panose="020B0604020202020204" pitchFamily="34" charset="0"/>
                <a:cs typeface="Arial" panose="020B0604020202020204" pitchFamily="34" charset="0"/>
              </a:rPr>
              <a:t>Follow Bill Cass on Twitter</a:t>
            </a:r>
          </a:p>
          <a:p>
            <a:pPr algn="l"/>
            <a:r>
              <a:rPr lang="en-US" sz="1800" b="1" dirty="0">
                <a:latin typeface="Arial" panose="020B0604020202020204" pitchFamily="34" charset="0"/>
                <a:cs typeface="Arial" panose="020B0604020202020204" pitchFamily="34" charset="0"/>
              </a:rPr>
              <a:t>@BillCassPutnam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609" y="5372085"/>
            <a:ext cx="729539" cy="1094309"/>
          </a:xfrm>
          <a:prstGeom prst="rect">
            <a:avLst/>
          </a:prstGeom>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5912" y="5440806"/>
            <a:ext cx="375339" cy="305038"/>
          </a:xfrm>
          <a:prstGeom prst="rect">
            <a:avLst/>
          </a:prstGeom>
        </p:spPr>
      </p:pic>
    </p:spTree>
    <p:extLst>
      <p:ext uri="{BB962C8B-B14F-4D97-AF65-F5344CB8AC3E}">
        <p14:creationId xmlns:p14="http://schemas.microsoft.com/office/powerpoint/2010/main" val="3856671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93750" y="1068388"/>
            <a:ext cx="8359775" cy="315912"/>
          </a:xfrm>
          <a:prstGeom prst="rect">
            <a:avLst/>
          </a:prstGeom>
        </p:spPr>
        <p:txBody>
          <a:bodyPr/>
          <a:lstStyle>
            <a:lvl1pPr algn="l" defTabSz="1019175" rtl="0" eaLnBrk="1" fontAlgn="base" hangingPunct="1">
              <a:lnSpc>
                <a:spcPct val="90000"/>
              </a:lnSpc>
              <a:spcBef>
                <a:spcPct val="0"/>
              </a:spcBef>
              <a:spcAft>
                <a:spcPct val="0"/>
              </a:spcAft>
              <a:defRPr sz="2800" b="1">
                <a:solidFill>
                  <a:schemeClr val="tx1"/>
                </a:solidFill>
                <a:latin typeface="Arial" panose="020B0604020202020204" pitchFamily="34" charset="0"/>
                <a:ea typeface="ＭＳ Ｐゴシック" charset="-128"/>
                <a:cs typeface="Arial" panose="020B0604020202020204" pitchFamily="34" charset="0"/>
              </a:defRPr>
            </a:lvl1pPr>
            <a:lvl2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2pPr>
            <a:lvl3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3pPr>
            <a:lvl4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4pPr>
            <a:lvl5pPr algn="l" defTabSz="1019175" rtl="0" eaLnBrk="1" fontAlgn="base" hangingPunct="1">
              <a:lnSpc>
                <a:spcPct val="90000"/>
              </a:lnSpc>
              <a:spcBef>
                <a:spcPct val="0"/>
              </a:spcBef>
              <a:spcAft>
                <a:spcPct val="0"/>
              </a:spcAft>
              <a:defRPr sz="2000">
                <a:solidFill>
                  <a:srgbClr val="000000"/>
                </a:solidFill>
                <a:latin typeface="Gotham C1 Head" charset="0"/>
                <a:ea typeface="ＭＳ Ｐゴシック" charset="-128"/>
                <a:cs typeface="MS PGothic" charset="0"/>
              </a:defRPr>
            </a:lvl5pPr>
            <a:lvl6pPr marL="457200" algn="l" defTabSz="1019175" rtl="0" eaLnBrk="1" fontAlgn="base" hangingPunct="1">
              <a:spcBef>
                <a:spcPct val="0"/>
              </a:spcBef>
              <a:spcAft>
                <a:spcPct val="0"/>
              </a:spcAft>
              <a:defRPr>
                <a:solidFill>
                  <a:schemeClr val="folHlink"/>
                </a:solidFill>
                <a:latin typeface="Gotham C1 Head" charset="0"/>
                <a:ea typeface="ＭＳ Ｐゴシック" charset="0"/>
              </a:defRPr>
            </a:lvl6pPr>
            <a:lvl7pPr marL="914400" algn="l" defTabSz="1019175" rtl="0" eaLnBrk="1" fontAlgn="base" hangingPunct="1">
              <a:spcBef>
                <a:spcPct val="0"/>
              </a:spcBef>
              <a:spcAft>
                <a:spcPct val="0"/>
              </a:spcAft>
              <a:defRPr>
                <a:solidFill>
                  <a:schemeClr val="folHlink"/>
                </a:solidFill>
                <a:latin typeface="Gotham C1 Head" charset="0"/>
                <a:ea typeface="ＭＳ Ｐゴシック" charset="0"/>
              </a:defRPr>
            </a:lvl7pPr>
            <a:lvl8pPr marL="1371600" algn="l" defTabSz="1019175" rtl="0" eaLnBrk="1" fontAlgn="base" hangingPunct="1">
              <a:spcBef>
                <a:spcPct val="0"/>
              </a:spcBef>
              <a:spcAft>
                <a:spcPct val="0"/>
              </a:spcAft>
              <a:defRPr>
                <a:solidFill>
                  <a:schemeClr val="folHlink"/>
                </a:solidFill>
                <a:latin typeface="Gotham C1 Head" charset="0"/>
                <a:ea typeface="ＭＳ Ｐゴシック" charset="0"/>
              </a:defRPr>
            </a:lvl8pPr>
            <a:lvl9pPr marL="1828800" algn="l" defTabSz="1019175" rtl="0" eaLnBrk="1" fontAlgn="base" hangingPunct="1">
              <a:spcBef>
                <a:spcPct val="0"/>
              </a:spcBef>
              <a:spcAft>
                <a:spcPct val="0"/>
              </a:spcAft>
              <a:defRPr>
                <a:solidFill>
                  <a:schemeClr val="folHlink"/>
                </a:solidFill>
                <a:latin typeface="Gotham C1 Head" charset="0"/>
                <a:ea typeface="ＭＳ Ｐゴシック" charset="0"/>
              </a:defRPr>
            </a:lvl9pPr>
          </a:lstStyle>
          <a:p>
            <a:r>
              <a:rPr lang="en-US" kern="0" dirty="0"/>
              <a:t>Contact Putnam</a:t>
            </a:r>
          </a:p>
        </p:txBody>
      </p:sp>
      <p:sp>
        <p:nvSpPr>
          <p:cNvPr id="5" name="Rectangle 4"/>
          <p:cNvSpPr/>
          <p:nvPr/>
        </p:nvSpPr>
        <p:spPr bwMode="auto">
          <a:xfrm>
            <a:off x="911225" y="2802561"/>
            <a:ext cx="8248650" cy="1995964"/>
          </a:xfrm>
          <a:prstGeom prst="rect">
            <a:avLst/>
          </a:prstGeom>
          <a:solidFill>
            <a:srgbClr val="CDDDE9"/>
          </a:solidFill>
          <a:ln>
            <a:noFill/>
          </a:ln>
          <a:effectLst/>
        </p:spPr>
        <p:txBody>
          <a:bodyPr tIns="91440" rIns="0" bIns="0" anchor="ctr"/>
          <a:lstStyle/>
          <a:p>
            <a:pPr algn="l" eaLnBrk="0" hangingPunct="0">
              <a:spcBef>
                <a:spcPct val="50000"/>
              </a:spcBef>
            </a:pPr>
            <a:endParaRPr lang="en-US" sz="1300" b="1" dirty="0">
              <a:solidFill>
                <a:schemeClr val="bg2"/>
              </a:solidFill>
              <a:latin typeface="+mn-lt"/>
              <a:cs typeface="Arial" pitchFamily="34" charset="0"/>
            </a:endParaRPr>
          </a:p>
        </p:txBody>
      </p:sp>
      <p:sp>
        <p:nvSpPr>
          <p:cNvPr id="6" name="Content Placeholder 1"/>
          <p:cNvSpPr txBox="1">
            <a:spLocks/>
          </p:cNvSpPr>
          <p:nvPr/>
        </p:nvSpPr>
        <p:spPr bwMode="auto">
          <a:xfrm>
            <a:off x="2896095" y="3457643"/>
            <a:ext cx="22098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ctr"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4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4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4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4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4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FontTx/>
              <a:buNone/>
            </a:pPr>
            <a:r>
              <a:rPr lang="en-US" sz="2400" b="1" kern="0" dirty="0"/>
              <a:t>800-354-4000</a:t>
            </a:r>
            <a:br>
              <a:rPr lang="en-US" sz="1800" b="1" kern="0" dirty="0"/>
            </a:br>
            <a:r>
              <a:rPr lang="en-US" sz="1800" kern="0" dirty="0"/>
              <a:t>Client Engagement Center</a:t>
            </a:r>
          </a:p>
        </p:txBody>
      </p:sp>
      <p:sp>
        <p:nvSpPr>
          <p:cNvPr id="7" name="Freeform 6"/>
          <p:cNvSpPr>
            <a:spLocks/>
          </p:cNvSpPr>
          <p:nvPr/>
        </p:nvSpPr>
        <p:spPr bwMode="auto">
          <a:xfrm>
            <a:off x="1558924" y="3357631"/>
            <a:ext cx="839773" cy="885825"/>
          </a:xfrm>
          <a:custGeom>
            <a:avLst/>
            <a:gdLst>
              <a:gd name="T0" fmla="*/ 260 w 288"/>
              <a:gd name="T1" fmla="*/ 193 h 304"/>
              <a:gd name="T2" fmla="*/ 194 w 288"/>
              <a:gd name="T3" fmla="*/ 165 h 304"/>
              <a:gd name="T4" fmla="*/ 175 w 288"/>
              <a:gd name="T5" fmla="*/ 147 h 304"/>
              <a:gd name="T6" fmla="*/ 194 w 288"/>
              <a:gd name="T7" fmla="*/ 114 h 304"/>
              <a:gd name="T8" fmla="*/ 198 w 288"/>
              <a:gd name="T9" fmla="*/ 112 h 304"/>
              <a:gd name="T10" fmla="*/ 201 w 288"/>
              <a:gd name="T11" fmla="*/ 102 h 304"/>
              <a:gd name="T12" fmla="*/ 202 w 288"/>
              <a:gd name="T13" fmla="*/ 102 h 304"/>
              <a:gd name="T14" fmla="*/ 205 w 288"/>
              <a:gd name="T15" fmla="*/ 72 h 304"/>
              <a:gd name="T16" fmla="*/ 202 w 288"/>
              <a:gd name="T17" fmla="*/ 69 h 304"/>
              <a:gd name="T18" fmla="*/ 197 w 288"/>
              <a:gd name="T19" fmla="*/ 28 h 304"/>
              <a:gd name="T20" fmla="*/ 147 w 288"/>
              <a:gd name="T21" fmla="*/ 0 h 304"/>
              <a:gd name="T22" fmla="*/ 141 w 288"/>
              <a:gd name="T23" fmla="*/ 0 h 304"/>
              <a:gd name="T24" fmla="*/ 91 w 288"/>
              <a:gd name="T25" fmla="*/ 28 h 304"/>
              <a:gd name="T26" fmla="*/ 90 w 288"/>
              <a:gd name="T27" fmla="*/ 31 h 304"/>
              <a:gd name="T28" fmla="*/ 89 w 288"/>
              <a:gd name="T29" fmla="*/ 31 h 304"/>
              <a:gd name="T30" fmla="*/ 73 w 288"/>
              <a:gd name="T31" fmla="*/ 78 h 304"/>
              <a:gd name="T32" fmla="*/ 69 w 288"/>
              <a:gd name="T33" fmla="*/ 87 h 304"/>
              <a:gd name="T34" fmla="*/ 70 w 288"/>
              <a:gd name="T35" fmla="*/ 100 h 304"/>
              <a:gd name="T36" fmla="*/ 77 w 288"/>
              <a:gd name="T37" fmla="*/ 106 h 304"/>
              <a:gd name="T38" fmla="*/ 134 w 288"/>
              <a:gd name="T39" fmla="*/ 175 h 304"/>
              <a:gd name="T40" fmla="*/ 142 w 288"/>
              <a:gd name="T41" fmla="*/ 181 h 304"/>
              <a:gd name="T42" fmla="*/ 150 w 288"/>
              <a:gd name="T43" fmla="*/ 174 h 304"/>
              <a:gd name="T44" fmla="*/ 142 w 288"/>
              <a:gd name="T45" fmla="*/ 167 h 304"/>
              <a:gd name="T46" fmla="*/ 136 w 288"/>
              <a:gd name="T47" fmla="*/ 170 h 304"/>
              <a:gd name="T48" fmla="*/ 79 w 288"/>
              <a:gd name="T49" fmla="*/ 92 h 304"/>
              <a:gd name="T50" fmla="*/ 87 w 288"/>
              <a:gd name="T51" fmla="*/ 41 h 304"/>
              <a:gd name="T52" fmla="*/ 86 w 288"/>
              <a:gd name="T53" fmla="*/ 69 h 304"/>
              <a:gd name="T54" fmla="*/ 83 w 288"/>
              <a:gd name="T55" fmla="*/ 72 h 304"/>
              <a:gd name="T56" fmla="*/ 87 w 288"/>
              <a:gd name="T57" fmla="*/ 102 h 304"/>
              <a:gd name="T58" fmla="*/ 90 w 288"/>
              <a:gd name="T59" fmla="*/ 112 h 304"/>
              <a:gd name="T60" fmla="*/ 94 w 288"/>
              <a:gd name="T61" fmla="*/ 114 h 304"/>
              <a:gd name="T62" fmla="*/ 113 w 288"/>
              <a:gd name="T63" fmla="*/ 147 h 304"/>
              <a:gd name="T64" fmla="*/ 112 w 288"/>
              <a:gd name="T65" fmla="*/ 149 h 304"/>
              <a:gd name="T66" fmla="*/ 135 w 288"/>
              <a:gd name="T67" fmla="*/ 166 h 304"/>
              <a:gd name="T68" fmla="*/ 142 w 288"/>
              <a:gd name="T69" fmla="*/ 164 h 304"/>
              <a:gd name="T70" fmla="*/ 154 w 288"/>
              <a:gd name="T71" fmla="*/ 174 h 304"/>
              <a:gd name="T72" fmla="*/ 142 w 288"/>
              <a:gd name="T73" fmla="*/ 184 h 304"/>
              <a:gd name="T74" fmla="*/ 132 w 288"/>
              <a:gd name="T75" fmla="*/ 178 h 304"/>
              <a:gd name="T76" fmla="*/ 105 w 288"/>
              <a:gd name="T77" fmla="*/ 158 h 304"/>
              <a:gd name="T78" fmla="*/ 94 w 288"/>
              <a:gd name="T79" fmla="*/ 165 h 304"/>
              <a:gd name="T80" fmla="*/ 28 w 288"/>
              <a:gd name="T81" fmla="*/ 193 h 304"/>
              <a:gd name="T82" fmla="*/ 0 w 288"/>
              <a:gd name="T83" fmla="*/ 297 h 304"/>
              <a:gd name="T84" fmla="*/ 0 w 288"/>
              <a:gd name="T85" fmla="*/ 304 h 304"/>
              <a:gd name="T86" fmla="*/ 288 w 288"/>
              <a:gd name="T87" fmla="*/ 304 h 304"/>
              <a:gd name="T88" fmla="*/ 288 w 288"/>
              <a:gd name="T89" fmla="*/ 297 h 304"/>
              <a:gd name="T90" fmla="*/ 260 w 288"/>
              <a:gd name="T91" fmla="*/ 19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8" h="304">
                <a:moveTo>
                  <a:pt x="260" y="193"/>
                </a:moveTo>
                <a:cubicBezTo>
                  <a:pt x="194" y="165"/>
                  <a:pt x="194" y="165"/>
                  <a:pt x="194" y="165"/>
                </a:cubicBezTo>
                <a:cubicBezTo>
                  <a:pt x="185" y="161"/>
                  <a:pt x="178" y="154"/>
                  <a:pt x="175" y="147"/>
                </a:cubicBezTo>
                <a:cubicBezTo>
                  <a:pt x="184" y="138"/>
                  <a:pt x="191" y="125"/>
                  <a:pt x="194" y="114"/>
                </a:cubicBezTo>
                <a:cubicBezTo>
                  <a:pt x="198" y="112"/>
                  <a:pt x="198" y="112"/>
                  <a:pt x="198" y="112"/>
                </a:cubicBezTo>
                <a:cubicBezTo>
                  <a:pt x="200" y="109"/>
                  <a:pt x="201" y="105"/>
                  <a:pt x="201" y="102"/>
                </a:cubicBezTo>
                <a:cubicBezTo>
                  <a:pt x="202" y="102"/>
                  <a:pt x="202" y="102"/>
                  <a:pt x="202" y="102"/>
                </a:cubicBezTo>
                <a:cubicBezTo>
                  <a:pt x="205" y="91"/>
                  <a:pt x="205" y="81"/>
                  <a:pt x="205" y="72"/>
                </a:cubicBezTo>
                <a:cubicBezTo>
                  <a:pt x="202" y="69"/>
                  <a:pt x="202" y="69"/>
                  <a:pt x="202" y="69"/>
                </a:cubicBezTo>
                <a:cubicBezTo>
                  <a:pt x="203" y="58"/>
                  <a:pt x="202" y="38"/>
                  <a:pt x="197" y="28"/>
                </a:cubicBezTo>
                <a:cubicBezTo>
                  <a:pt x="188" y="12"/>
                  <a:pt x="165" y="1"/>
                  <a:pt x="147" y="0"/>
                </a:cubicBezTo>
                <a:cubicBezTo>
                  <a:pt x="141" y="0"/>
                  <a:pt x="141" y="0"/>
                  <a:pt x="141" y="0"/>
                </a:cubicBezTo>
                <a:cubicBezTo>
                  <a:pt x="123" y="1"/>
                  <a:pt x="100" y="12"/>
                  <a:pt x="91" y="28"/>
                </a:cubicBezTo>
                <a:cubicBezTo>
                  <a:pt x="91" y="29"/>
                  <a:pt x="90" y="30"/>
                  <a:pt x="90" y="31"/>
                </a:cubicBezTo>
                <a:cubicBezTo>
                  <a:pt x="90" y="31"/>
                  <a:pt x="89" y="31"/>
                  <a:pt x="89" y="31"/>
                </a:cubicBezTo>
                <a:cubicBezTo>
                  <a:pt x="89" y="31"/>
                  <a:pt x="73" y="42"/>
                  <a:pt x="73" y="78"/>
                </a:cubicBezTo>
                <a:cubicBezTo>
                  <a:pt x="71" y="80"/>
                  <a:pt x="68" y="83"/>
                  <a:pt x="69" y="87"/>
                </a:cubicBezTo>
                <a:cubicBezTo>
                  <a:pt x="69" y="92"/>
                  <a:pt x="70" y="96"/>
                  <a:pt x="70" y="100"/>
                </a:cubicBezTo>
                <a:cubicBezTo>
                  <a:pt x="71" y="102"/>
                  <a:pt x="74" y="104"/>
                  <a:pt x="77" y="106"/>
                </a:cubicBezTo>
                <a:cubicBezTo>
                  <a:pt x="89" y="152"/>
                  <a:pt x="130" y="173"/>
                  <a:pt x="134" y="175"/>
                </a:cubicBezTo>
                <a:cubicBezTo>
                  <a:pt x="135" y="179"/>
                  <a:pt x="138" y="181"/>
                  <a:pt x="142" y="181"/>
                </a:cubicBezTo>
                <a:cubicBezTo>
                  <a:pt x="147" y="181"/>
                  <a:pt x="150" y="178"/>
                  <a:pt x="150" y="174"/>
                </a:cubicBezTo>
                <a:cubicBezTo>
                  <a:pt x="150" y="170"/>
                  <a:pt x="147" y="167"/>
                  <a:pt x="142" y="167"/>
                </a:cubicBezTo>
                <a:cubicBezTo>
                  <a:pt x="140" y="167"/>
                  <a:pt x="137" y="168"/>
                  <a:pt x="136" y="170"/>
                </a:cubicBezTo>
                <a:cubicBezTo>
                  <a:pt x="128" y="166"/>
                  <a:pt x="85" y="142"/>
                  <a:pt x="79" y="92"/>
                </a:cubicBezTo>
                <a:cubicBezTo>
                  <a:pt x="76" y="63"/>
                  <a:pt x="82" y="48"/>
                  <a:pt x="87" y="41"/>
                </a:cubicBezTo>
                <a:cubicBezTo>
                  <a:pt x="86" y="51"/>
                  <a:pt x="86" y="62"/>
                  <a:pt x="86" y="69"/>
                </a:cubicBezTo>
                <a:cubicBezTo>
                  <a:pt x="83" y="72"/>
                  <a:pt x="83" y="72"/>
                  <a:pt x="83" y="72"/>
                </a:cubicBezTo>
                <a:cubicBezTo>
                  <a:pt x="83" y="81"/>
                  <a:pt x="84" y="91"/>
                  <a:pt x="87" y="102"/>
                </a:cubicBezTo>
                <a:cubicBezTo>
                  <a:pt x="88" y="105"/>
                  <a:pt x="89" y="109"/>
                  <a:pt x="90" y="112"/>
                </a:cubicBezTo>
                <a:cubicBezTo>
                  <a:pt x="94" y="114"/>
                  <a:pt x="94" y="114"/>
                  <a:pt x="94" y="114"/>
                </a:cubicBezTo>
                <a:cubicBezTo>
                  <a:pt x="97" y="125"/>
                  <a:pt x="104" y="138"/>
                  <a:pt x="113" y="147"/>
                </a:cubicBezTo>
                <a:cubicBezTo>
                  <a:pt x="112" y="148"/>
                  <a:pt x="112" y="148"/>
                  <a:pt x="112" y="149"/>
                </a:cubicBezTo>
                <a:cubicBezTo>
                  <a:pt x="121" y="158"/>
                  <a:pt x="130" y="163"/>
                  <a:pt x="135" y="166"/>
                </a:cubicBezTo>
                <a:cubicBezTo>
                  <a:pt x="137" y="164"/>
                  <a:pt x="140" y="164"/>
                  <a:pt x="142" y="164"/>
                </a:cubicBezTo>
                <a:cubicBezTo>
                  <a:pt x="149" y="164"/>
                  <a:pt x="154" y="168"/>
                  <a:pt x="154" y="174"/>
                </a:cubicBezTo>
                <a:cubicBezTo>
                  <a:pt x="154" y="180"/>
                  <a:pt x="149" y="184"/>
                  <a:pt x="142" y="184"/>
                </a:cubicBezTo>
                <a:cubicBezTo>
                  <a:pt x="137" y="184"/>
                  <a:pt x="133" y="182"/>
                  <a:pt x="132" y="178"/>
                </a:cubicBezTo>
                <a:cubicBezTo>
                  <a:pt x="127" y="175"/>
                  <a:pt x="116" y="169"/>
                  <a:pt x="105" y="158"/>
                </a:cubicBezTo>
                <a:cubicBezTo>
                  <a:pt x="102" y="161"/>
                  <a:pt x="98" y="163"/>
                  <a:pt x="94" y="165"/>
                </a:cubicBezTo>
                <a:cubicBezTo>
                  <a:pt x="28" y="193"/>
                  <a:pt x="28" y="193"/>
                  <a:pt x="28" y="193"/>
                </a:cubicBezTo>
                <a:cubicBezTo>
                  <a:pt x="2" y="203"/>
                  <a:pt x="0" y="273"/>
                  <a:pt x="0" y="297"/>
                </a:cubicBezTo>
                <a:cubicBezTo>
                  <a:pt x="0" y="304"/>
                  <a:pt x="0" y="304"/>
                  <a:pt x="0" y="304"/>
                </a:cubicBezTo>
                <a:cubicBezTo>
                  <a:pt x="288" y="304"/>
                  <a:pt x="288" y="304"/>
                  <a:pt x="288" y="304"/>
                </a:cubicBezTo>
                <a:cubicBezTo>
                  <a:pt x="288" y="297"/>
                  <a:pt x="288" y="297"/>
                  <a:pt x="288" y="297"/>
                </a:cubicBezTo>
                <a:cubicBezTo>
                  <a:pt x="288" y="273"/>
                  <a:pt x="286" y="203"/>
                  <a:pt x="260" y="193"/>
                </a:cubicBezTo>
                <a:close/>
              </a:path>
            </a:pathLst>
          </a:custGeom>
          <a:solidFill>
            <a:schemeClr val="tx1"/>
          </a:solidFill>
          <a:ln>
            <a:noFill/>
          </a:ln>
        </p:spPr>
        <p:txBody>
          <a:bodyPr vert="horz" wrap="square" lIns="91440" tIns="45720" rIns="91440" bIns="45720" numCol="1" anchor="ctr" anchorCtr="0" compatLnSpc="1">
            <a:prstTxWarp prst="textNoShape">
              <a:avLst/>
            </a:prstTxWarp>
          </a:bodyPr>
          <a:lstStyle/>
          <a:p>
            <a:endParaRPr lang="en-US" dirty="0"/>
          </a:p>
        </p:txBody>
      </p:sp>
      <p:cxnSp>
        <p:nvCxnSpPr>
          <p:cNvPr id="9" name="Straight Connector 8"/>
          <p:cNvCxnSpPr/>
          <p:nvPr/>
        </p:nvCxnSpPr>
        <p:spPr bwMode="auto">
          <a:xfrm>
            <a:off x="5332925" y="3368743"/>
            <a:ext cx="0" cy="863600"/>
          </a:xfrm>
          <a:prstGeom prst="line">
            <a:avLst/>
          </a:prstGeom>
          <a:solidFill>
            <a:schemeClr val="accent1"/>
          </a:solidFill>
          <a:ln w="19050"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 name="Content Placeholder 1"/>
          <p:cNvSpPr txBox="1">
            <a:spLocks/>
          </p:cNvSpPr>
          <p:nvPr/>
        </p:nvSpPr>
        <p:spPr bwMode="auto">
          <a:xfrm>
            <a:off x="5741083" y="3457643"/>
            <a:ext cx="2454275"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alpha val="74997"/>
                    </a:schemeClr>
                  </a:outerShdw>
                </a:effectLst>
              </a14:hiddenEffects>
            </a:ext>
          </a:extLst>
        </p:spPr>
        <p:txBody>
          <a:bodyPr vert="horz" wrap="square" lIns="101669" tIns="50835" rIns="101669" bIns="50835" numCol="1" anchor="ctr" anchorCtr="0" compatLnSpc="1">
            <a:prstTxWarp prst="textNoShape">
              <a:avLst/>
            </a:prstTxWarp>
          </a:bodyPr>
          <a:lstStyle>
            <a:lvl1pPr marL="117475" indent="-117475" algn="l" defTabSz="1019175" rtl="0" eaLnBrk="1" fontAlgn="base" hangingPunct="1">
              <a:lnSpc>
                <a:spcPct val="110000"/>
              </a:lnSpc>
              <a:spcBef>
                <a:spcPct val="80000"/>
              </a:spcBef>
              <a:spcAft>
                <a:spcPct val="0"/>
              </a:spcAft>
              <a:buClr>
                <a:schemeClr val="bg2"/>
              </a:buClr>
              <a:buChar char="•"/>
              <a:defRPr sz="1400">
                <a:solidFill>
                  <a:schemeClr val="tx1"/>
                </a:solidFill>
                <a:latin typeface="Arial" panose="020B0604020202020204" pitchFamily="34" charset="0"/>
                <a:ea typeface="ＭＳ Ｐゴシック" charset="-128"/>
                <a:cs typeface="Arial" panose="020B0604020202020204" pitchFamily="34" charset="0"/>
              </a:defRPr>
            </a:lvl1pPr>
            <a:lvl2pPr marL="436563" indent="-149225" algn="l" defTabSz="1019175" rtl="0" eaLnBrk="1" fontAlgn="base" hangingPunct="1">
              <a:lnSpc>
                <a:spcPct val="110000"/>
              </a:lnSpc>
              <a:spcBef>
                <a:spcPct val="0"/>
              </a:spcBef>
              <a:spcAft>
                <a:spcPct val="0"/>
              </a:spcAft>
              <a:buClr>
                <a:schemeClr val="bg2"/>
              </a:buClr>
              <a:buFont typeface="Arial Black" pitchFamily="34" charset="0"/>
              <a:buChar char="–"/>
              <a:defRPr sz="1400">
                <a:solidFill>
                  <a:schemeClr val="tx1"/>
                </a:solidFill>
                <a:latin typeface="Arial" panose="020B0604020202020204" pitchFamily="34" charset="0"/>
                <a:ea typeface="ＭＳ Ｐゴシック" charset="-128"/>
                <a:cs typeface="Arial" panose="020B0604020202020204" pitchFamily="34" charset="0"/>
              </a:defRPr>
            </a:lvl2pPr>
            <a:lvl3pPr marL="700088" indent="-128588" algn="l" defTabSz="1019175" rtl="0" eaLnBrk="1" fontAlgn="base" hangingPunct="1">
              <a:lnSpc>
                <a:spcPct val="110000"/>
              </a:lnSpc>
              <a:spcBef>
                <a:spcPct val="0"/>
              </a:spcBef>
              <a:spcAft>
                <a:spcPct val="0"/>
              </a:spcAft>
              <a:buClr>
                <a:schemeClr val="bg2"/>
              </a:buClr>
              <a:buChar char="•"/>
              <a:defRPr sz="1400">
                <a:solidFill>
                  <a:schemeClr val="tx1"/>
                </a:solidFill>
                <a:latin typeface="Arial" panose="020B0604020202020204" pitchFamily="34" charset="0"/>
                <a:ea typeface="ＭＳ Ｐゴシック" charset="-128"/>
                <a:cs typeface="Arial" panose="020B0604020202020204" pitchFamily="34" charset="0"/>
              </a:defRPr>
            </a:lvl3pPr>
            <a:lvl4pPr marL="1028700" indent="-171450" algn="l" defTabSz="1019175" rtl="0" eaLnBrk="1" fontAlgn="base" hangingPunct="1">
              <a:lnSpc>
                <a:spcPct val="110000"/>
              </a:lnSpc>
              <a:spcBef>
                <a:spcPct val="0"/>
              </a:spcBef>
              <a:spcAft>
                <a:spcPct val="0"/>
              </a:spcAft>
              <a:buClr>
                <a:schemeClr val="bg2"/>
              </a:buClr>
              <a:buFont typeface="Arial" charset="0"/>
              <a:buChar char="–"/>
              <a:defRPr sz="1400">
                <a:solidFill>
                  <a:schemeClr val="tx1"/>
                </a:solidFill>
                <a:latin typeface="Arial" panose="020B0604020202020204" pitchFamily="34" charset="0"/>
                <a:ea typeface="ＭＳ Ｐゴシック" charset="-128"/>
                <a:cs typeface="Arial" panose="020B0604020202020204" pitchFamily="34" charset="0"/>
              </a:defRPr>
            </a:lvl4pPr>
            <a:lvl5pPr marL="1311275" indent="-166688" algn="l" defTabSz="1019175" rtl="0" eaLnBrk="1" fontAlgn="base" hangingPunct="1">
              <a:lnSpc>
                <a:spcPct val="110000"/>
              </a:lnSpc>
              <a:spcBef>
                <a:spcPct val="0"/>
              </a:spcBef>
              <a:spcAft>
                <a:spcPct val="0"/>
              </a:spcAft>
              <a:buClr>
                <a:schemeClr val="bg2"/>
              </a:buClr>
              <a:buFont typeface="Arial" charset="0"/>
              <a:buChar char="•"/>
              <a:defRPr sz="1400">
                <a:solidFill>
                  <a:schemeClr val="tx1"/>
                </a:solidFill>
                <a:latin typeface="Arial" panose="020B0604020202020204" pitchFamily="34" charset="0"/>
                <a:ea typeface="ＭＳ Ｐゴシック" charset="-128"/>
                <a:cs typeface="Arial" panose="020B0604020202020204" pitchFamily="34" charset="0"/>
              </a:defRPr>
            </a:lvl5pPr>
            <a:lvl6pPr marL="16176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6pPr>
            <a:lvl7pPr marL="20748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7pPr>
            <a:lvl8pPr marL="25320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8pPr>
            <a:lvl9pPr marL="2989263" indent="-131763" algn="l" defTabSz="1019175" rtl="0" eaLnBrk="1" fontAlgn="base" hangingPunct="1">
              <a:lnSpc>
                <a:spcPct val="110000"/>
              </a:lnSpc>
              <a:spcBef>
                <a:spcPct val="30000"/>
              </a:spcBef>
              <a:spcAft>
                <a:spcPct val="0"/>
              </a:spcAft>
              <a:buClr>
                <a:schemeClr val="hlink"/>
              </a:buClr>
              <a:buFont typeface="Arial" charset="0"/>
              <a:buChar char="–"/>
              <a:defRPr sz="1000">
                <a:solidFill>
                  <a:schemeClr val="folHlink"/>
                </a:solidFill>
                <a:latin typeface="Gotham C2 Text" charset="0"/>
                <a:ea typeface="+mn-ea"/>
              </a:defRPr>
            </a:lvl9pPr>
          </a:lstStyle>
          <a:p>
            <a:pPr marL="0" indent="0">
              <a:buFontTx/>
              <a:buNone/>
            </a:pPr>
            <a:r>
              <a:rPr lang="en-US" sz="1800" b="1" kern="0" dirty="0"/>
              <a:t>putnam.com/advisor</a:t>
            </a:r>
            <a:br>
              <a:rPr lang="en-US" sz="1800" b="1" kern="0" dirty="0"/>
            </a:br>
            <a:r>
              <a:rPr lang="en-US" sz="1800" kern="0" dirty="0"/>
              <a:t>Putnam website</a:t>
            </a:r>
          </a:p>
        </p:txBody>
      </p:sp>
    </p:spTree>
    <p:extLst>
      <p:ext uri="{BB962C8B-B14F-4D97-AF65-F5344CB8AC3E}">
        <p14:creationId xmlns:p14="http://schemas.microsoft.com/office/powerpoint/2010/main" val="1182868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1225" y="4216148"/>
            <a:ext cx="8248650" cy="2843855"/>
          </a:xfrm>
          <a:prstGeom prst="rect">
            <a:avLst/>
          </a:prstGeom>
          <a:noFill/>
          <a:ln>
            <a:noFill/>
          </a:ln>
          <a:effectLst/>
          <a:extLst>
            <a:ext uri="{909E8E84-426E-40dd-AFC4-6F175D3DCCD1}">
              <a14:hiddenFill xmlns="" xmlns:a14="http://schemas.microsoft.com/office/drawing/2010/main">
                <a:solidFill>
                  <a:schemeClr val="hlink"/>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spcBef>
                <a:spcPct val="60000"/>
              </a:spcBef>
            </a:pPr>
            <a:r>
              <a:rPr lang="en-US" altLang="en-US" sz="1200" b="1" dirty="0"/>
              <a:t>FOR FINANCIAL PROFESSIONAL USE ONLY. NOT FOR PUBLIC DISTRIBUTION.</a:t>
            </a:r>
          </a:p>
          <a:p>
            <a:pPr algn="l">
              <a:spcBef>
                <a:spcPct val="60000"/>
              </a:spcBef>
            </a:pPr>
            <a:r>
              <a:rPr lang="en-US" altLang="en-US" sz="1200" dirty="0"/>
              <a:t>There is no guarantee that any plans or proposals in this material will be implemented.</a:t>
            </a:r>
          </a:p>
          <a:p>
            <a:pPr algn="l">
              <a:spcBef>
                <a:spcPct val="60000"/>
              </a:spcBef>
            </a:pPr>
            <a:r>
              <a:rPr lang="en-US" altLang="en-US" sz="1200" dirty="0"/>
              <a:t>Many aspects of the SECURE Act are subject to guidance from the IRS, and that guidance may ultimately differ from current interpretations, including this material. This material has been prepared using available information, but there is no guarantee that final guidance will not introduce additional considerations or interpretations of the Act. This information is not meant as tax or legal advice. Please consult with the appropriate tax or legal professional regarding your particular circumstances before making any investment decisions.</a:t>
            </a:r>
          </a:p>
          <a:p>
            <a:pPr algn="l">
              <a:spcBef>
                <a:spcPct val="60000"/>
              </a:spcBef>
            </a:pPr>
            <a:r>
              <a:rPr lang="en-US" altLang="en-US" sz="1200" b="1" dirty="0"/>
              <a:t>Your clients should carefully consider the investment objectives, risks, charges, and expenses of a fund before investing. For a prospectus, or a summary prospectus if available, containing this and other information for any Putnam fund or product, call the Putnam Client Engagement Center at 1-800-354-4000. Your clients should read the prospectus carefully before investing.</a:t>
            </a:r>
          </a:p>
          <a:p>
            <a:pPr algn="l">
              <a:spcBef>
                <a:spcPct val="60000"/>
              </a:spcBef>
            </a:pPr>
            <a:r>
              <a:rPr lang="en-US" altLang="en-US" sz="1200" b="1" dirty="0"/>
              <a:t>Putnam Retail Management</a:t>
            </a:r>
            <a:br>
              <a:rPr lang="en-US" altLang="en-US" sz="1200" b="1" dirty="0"/>
            </a:br>
            <a:r>
              <a:rPr lang="en-US" altLang="en-US" sz="1200" b="1" dirty="0"/>
              <a:t>putnam.com</a:t>
            </a:r>
          </a:p>
        </p:txBody>
      </p:sp>
    </p:spTree>
    <p:extLst>
      <p:ext uri="{BB962C8B-B14F-4D97-AF65-F5344CB8AC3E}">
        <p14:creationId xmlns:p14="http://schemas.microsoft.com/office/powerpoint/2010/main" val="960234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3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A69A-DD5C-A14A-9915-4F520E2B9F06}"/>
              </a:ext>
            </a:extLst>
          </p:cNvPr>
          <p:cNvSpPr>
            <a:spLocks noGrp="1"/>
          </p:cNvSpPr>
          <p:nvPr>
            <p:ph type="title"/>
          </p:nvPr>
        </p:nvSpPr>
        <p:spPr/>
        <p:txBody>
          <a:bodyPr/>
          <a:lstStyle/>
          <a:p>
            <a:r>
              <a:rPr lang="en-US" dirty="0"/>
              <a:t>Understanding RMDs</a:t>
            </a:r>
          </a:p>
        </p:txBody>
      </p:sp>
      <p:sp>
        <p:nvSpPr>
          <p:cNvPr id="7" name="Content Placeholder 1">
            <a:extLst>
              <a:ext uri="{FF2B5EF4-FFF2-40B4-BE49-F238E27FC236}">
                <a16:creationId xmlns:a16="http://schemas.microsoft.com/office/drawing/2014/main" id="{2285929F-1FF8-154E-B41D-F5EEF95E76DC}"/>
              </a:ext>
            </a:extLst>
          </p:cNvPr>
          <p:cNvSpPr>
            <a:spLocks noGrp="1"/>
          </p:cNvSpPr>
          <p:nvPr>
            <p:ph idx="1"/>
          </p:nvPr>
        </p:nvSpPr>
        <p:spPr/>
        <p:txBody>
          <a:bodyPr/>
          <a:lstStyle/>
          <a:p>
            <a:r>
              <a:rPr lang="en-GB" dirty="0"/>
              <a:t>RMDs for account owners must generally begin by April 1 in the following calendar year after you turn age 72* </a:t>
            </a:r>
          </a:p>
          <a:p>
            <a:pPr lvl="1"/>
            <a:r>
              <a:rPr lang="en-GB" dirty="0"/>
              <a:t>After first distribution, subsequent RMDs must occur by Dec. 31 each year</a:t>
            </a:r>
          </a:p>
          <a:p>
            <a:pPr lvl="1"/>
            <a:r>
              <a:rPr lang="en-GB" dirty="0"/>
              <a:t>Penalty of up to 50% of the RMD amount if not withdrawn from account</a:t>
            </a:r>
          </a:p>
          <a:p>
            <a:r>
              <a:rPr lang="en-GB" dirty="0"/>
              <a:t>Only surviving spouses can elect to treat an inherited IRA as their own</a:t>
            </a:r>
          </a:p>
          <a:p>
            <a:r>
              <a:rPr lang="en-GB" dirty="0"/>
              <a:t>For inherited IRAs, beneficiaries must be determined by Sept. 30 of the year following the year of death of the account owner</a:t>
            </a:r>
          </a:p>
          <a:p>
            <a:r>
              <a:rPr lang="en-US" dirty="0"/>
              <a:t>RMD calculation based on a life expectancy factor from the IRS uniform table**</a:t>
            </a:r>
          </a:p>
        </p:txBody>
      </p:sp>
      <p:sp>
        <p:nvSpPr>
          <p:cNvPr id="4" name="Text Placeholder 3">
            <a:extLst>
              <a:ext uri="{FF2B5EF4-FFF2-40B4-BE49-F238E27FC236}">
                <a16:creationId xmlns:a16="http://schemas.microsoft.com/office/drawing/2014/main" id="{95F4F8B4-3464-9541-8A50-F2E7DDB33527}"/>
              </a:ext>
            </a:extLst>
          </p:cNvPr>
          <p:cNvSpPr>
            <a:spLocks noGrp="1"/>
          </p:cNvSpPr>
          <p:nvPr>
            <p:ph type="body" sz="quarter" idx="10"/>
          </p:nvPr>
        </p:nvSpPr>
        <p:spPr>
          <a:xfrm>
            <a:off x="671126" y="6698835"/>
            <a:ext cx="8364745" cy="225425"/>
          </a:xfrm>
        </p:spPr>
        <p:txBody>
          <a:bodyPr/>
          <a:lstStyle/>
          <a:p>
            <a:pPr marL="111125" indent="-111125"/>
            <a:r>
              <a:rPr lang="en-US" dirty="0"/>
              <a:t>* 	A “still working” exception applies to certain individuals who are still participating in a qualified retirement plan. The participant may not own 5% or more of the company, the plan must allow delayed RMDs, and the participant must be employed throughout the year. In this case, RMDs can be delayed until April 1 of the year following the year that the employee stopped working.</a:t>
            </a:r>
          </a:p>
          <a:p>
            <a:pPr marL="111125" indent="-111125"/>
            <a:r>
              <a:rPr lang="en-US" dirty="0"/>
              <a:t>** 	</a:t>
            </a:r>
            <a:r>
              <a:rPr lang="en-US" altLang="en-US" dirty="0"/>
              <a:t>An exception applies when the spouse is the sole beneficiary and at least 10 years younger. In that case the spousal beneficiary can utilize IRS Table 2 (Joint and last survivor life expectancy table) which will result in a lower RMD. </a:t>
            </a:r>
          </a:p>
        </p:txBody>
      </p:sp>
      <p:graphicFrame>
        <p:nvGraphicFramePr>
          <p:cNvPr id="15" name="Table 15">
            <a:extLst>
              <a:ext uri="{FF2B5EF4-FFF2-40B4-BE49-F238E27FC236}">
                <a16:creationId xmlns:a16="http://schemas.microsoft.com/office/drawing/2014/main" id="{A9A6DAB9-C189-4DB9-AE85-4DE267F5E1D3}"/>
              </a:ext>
            </a:extLst>
          </p:cNvPr>
          <p:cNvGraphicFramePr>
            <a:graphicFrameLocks noGrp="1"/>
          </p:cNvGraphicFramePr>
          <p:nvPr>
            <p:extLst>
              <p:ext uri="{D42A27DB-BD31-4B8C-83A1-F6EECF244321}">
                <p14:modId xmlns:p14="http://schemas.microsoft.com/office/powerpoint/2010/main" val="2622844778"/>
              </p:ext>
            </p:extLst>
          </p:nvPr>
        </p:nvGraphicFramePr>
        <p:xfrm>
          <a:off x="792163" y="4832586"/>
          <a:ext cx="6705600" cy="1112520"/>
        </p:xfrm>
        <a:graphic>
          <a:graphicData uri="http://schemas.openxmlformats.org/drawingml/2006/table">
            <a:tbl>
              <a:tblPr firstRow="1" bandRow="1">
                <a:tableStyleId>{5C22544A-7EE6-4342-B048-85BDC9FD1C3A}</a:tableStyleId>
              </a:tblPr>
              <a:tblGrid>
                <a:gridCol w="1114927">
                  <a:extLst>
                    <a:ext uri="{9D8B030D-6E8A-4147-A177-3AD203B41FA5}">
                      <a16:colId xmlns:a16="http://schemas.microsoft.com/office/drawing/2014/main" val="2112191332"/>
                    </a:ext>
                  </a:extLst>
                </a:gridCol>
                <a:gridCol w="5590673">
                  <a:extLst>
                    <a:ext uri="{9D8B030D-6E8A-4147-A177-3AD203B41FA5}">
                      <a16:colId xmlns:a16="http://schemas.microsoft.com/office/drawing/2014/main" val="2332807722"/>
                    </a:ext>
                  </a:extLst>
                </a:gridCol>
              </a:tblGrid>
              <a:tr h="370840">
                <a:tc rowSpan="3">
                  <a:txBody>
                    <a:bodyPr/>
                    <a:lstStyle/>
                    <a:p>
                      <a:pPr algn="r"/>
                      <a:r>
                        <a:rPr lang="en-US" sz="2400" dirty="0">
                          <a:solidFill>
                            <a:schemeClr val="tx1"/>
                          </a:solidFill>
                        </a:rPr>
                        <a:t>RMD=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kern="1200" dirty="0">
                          <a:solidFill>
                            <a:schemeClr val="dk1"/>
                          </a:solidFill>
                          <a:latin typeface="+mn-lt"/>
                          <a:ea typeface="+mn-ea"/>
                          <a:cs typeface="+mn-cs"/>
                        </a:rPr>
                        <a:t>Account balance on Dec 31 of the previous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102852"/>
                  </a:ext>
                </a:extLst>
              </a:tr>
              <a:tr h="370840">
                <a:tc vMerge="1">
                  <a:txBody>
                    <a:bodyPr/>
                    <a:lstStyle/>
                    <a:p>
                      <a:endParaRPr lang="en-US" dirty="0"/>
                    </a:p>
                  </a:txBody>
                  <a:tcPr/>
                </a:tc>
                <a:tc>
                  <a:txBody>
                    <a:bodyPr/>
                    <a:lstStyle/>
                    <a:p>
                      <a:pPr algn="ctr"/>
                      <a:r>
                        <a:rPr lang="en-US" sz="1400" spc="-100" baseline="0" dirty="0"/>
                        <a:t>--------------------------------------------</a:t>
                      </a:r>
                      <a:r>
                        <a:rPr lang="en-US" sz="1400" dirty="0"/>
                        <a:t>  </a:t>
                      </a:r>
                      <a:r>
                        <a:rPr lang="en-US" sz="1100" b="1" dirty="0"/>
                        <a:t>DIVIDED BY </a:t>
                      </a:r>
                      <a:r>
                        <a:rPr lang="en-US" sz="1400" spc="-100" baseline="0" dirty="0"/>
                        <a:t>-------------------------------------------</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052394"/>
                  </a:ext>
                </a:extLst>
              </a:tr>
              <a:tr h="370840">
                <a:tc vMerge="1">
                  <a:txBody>
                    <a:bodyPr/>
                    <a:lstStyle/>
                    <a:p>
                      <a:endParaRPr lang="en-US" dirty="0"/>
                    </a:p>
                  </a:txBody>
                  <a:tcPr/>
                </a:tc>
                <a:tc>
                  <a:txBody>
                    <a:bodyPr/>
                    <a:lstStyle/>
                    <a:p>
                      <a:pPr algn="ctr"/>
                      <a:r>
                        <a:rPr lang="en-US" sz="1600" dirty="0"/>
                        <a:t>Life expectancy factor from IRS table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8666069"/>
                  </a:ext>
                </a:extLst>
              </a:tr>
            </a:tbl>
          </a:graphicData>
        </a:graphic>
      </p:graphicFrame>
    </p:spTree>
    <p:extLst>
      <p:ext uri="{BB962C8B-B14F-4D97-AF65-F5344CB8AC3E}">
        <p14:creationId xmlns:p14="http://schemas.microsoft.com/office/powerpoint/2010/main" val="21275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4B651-2108-B246-BC84-A0D73DFE603D}"/>
              </a:ext>
            </a:extLst>
          </p:cNvPr>
          <p:cNvSpPr>
            <a:spLocks noGrp="1"/>
          </p:cNvSpPr>
          <p:nvPr>
            <p:ph type="title"/>
          </p:nvPr>
        </p:nvSpPr>
        <p:spPr/>
        <p:txBody>
          <a:bodyPr/>
          <a:lstStyle/>
          <a:p>
            <a:r>
              <a:rPr lang="en-US" dirty="0"/>
              <a:t>Calculating distributions – what table to use?</a:t>
            </a:r>
          </a:p>
        </p:txBody>
      </p:sp>
      <p:sp>
        <p:nvSpPr>
          <p:cNvPr id="3" name="Text Placeholder 2">
            <a:extLst>
              <a:ext uri="{FF2B5EF4-FFF2-40B4-BE49-F238E27FC236}">
                <a16:creationId xmlns:a16="http://schemas.microsoft.com/office/drawing/2014/main" id="{2C8AC8CA-8CA4-8C4E-AE0D-8CAB61B93419}"/>
              </a:ext>
            </a:extLst>
          </p:cNvPr>
          <p:cNvSpPr>
            <a:spLocks noGrp="1"/>
          </p:cNvSpPr>
          <p:nvPr>
            <p:ph type="body" sz="quarter" idx="10"/>
          </p:nvPr>
        </p:nvSpPr>
        <p:spPr/>
        <p:txBody>
          <a:bodyPr/>
          <a:lstStyle/>
          <a:p>
            <a:r>
              <a:rPr lang="en-US" dirty="0"/>
              <a:t>Source: IRS Publication 590-B, Distributions from Individual Retirement Arrangements</a:t>
            </a:r>
          </a:p>
        </p:txBody>
      </p:sp>
      <p:graphicFrame>
        <p:nvGraphicFramePr>
          <p:cNvPr id="10" name="Group 27">
            <a:extLst>
              <a:ext uri="{FF2B5EF4-FFF2-40B4-BE49-F238E27FC236}">
                <a16:creationId xmlns:a16="http://schemas.microsoft.com/office/drawing/2014/main" id="{EBC328C6-2D70-4E3B-98BF-D91DB62EDF97}"/>
              </a:ext>
            </a:extLst>
          </p:cNvPr>
          <p:cNvGraphicFramePr>
            <a:graphicFrameLocks noGrp="1"/>
          </p:cNvGraphicFramePr>
          <p:nvPr>
            <p:extLst>
              <p:ext uri="{D42A27DB-BD31-4B8C-83A1-F6EECF244321}">
                <p14:modId xmlns:p14="http://schemas.microsoft.com/office/powerpoint/2010/main" val="3898338355"/>
              </p:ext>
            </p:extLst>
          </p:nvPr>
        </p:nvGraphicFramePr>
        <p:xfrm>
          <a:off x="936900" y="1536610"/>
          <a:ext cx="8229600" cy="3463610"/>
        </p:xfrm>
        <a:graphic>
          <a:graphicData uri="http://schemas.openxmlformats.org/drawingml/2006/table">
            <a:tbl>
              <a:tblPr/>
              <a:tblGrid>
                <a:gridCol w="3137795">
                  <a:extLst>
                    <a:ext uri="{9D8B030D-6E8A-4147-A177-3AD203B41FA5}">
                      <a16:colId xmlns:a16="http://schemas.microsoft.com/office/drawing/2014/main" val="20000"/>
                    </a:ext>
                  </a:extLst>
                </a:gridCol>
                <a:gridCol w="5091805">
                  <a:extLst>
                    <a:ext uri="{9D8B030D-6E8A-4147-A177-3AD203B41FA5}">
                      <a16:colId xmlns:a16="http://schemas.microsoft.com/office/drawing/2014/main" val="1821855735"/>
                    </a:ext>
                  </a:extLst>
                </a:gridCol>
              </a:tblGrid>
              <a:tr h="53753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b="1" i="0" u="none" strike="noStrike" cap="none" normalizeH="0" baseline="0" dirty="0">
                          <a:ln>
                            <a:noFill/>
                          </a:ln>
                          <a:solidFill>
                            <a:schemeClr val="tx1"/>
                          </a:solidFill>
                          <a:effectLst/>
                          <a:latin typeface="Arial" charset="0"/>
                          <a:ea typeface="ＭＳ Ｐゴシック" charset="0"/>
                        </a:rPr>
                        <a:t>Type</a:t>
                      </a:r>
                    </a:p>
                  </a:txBody>
                  <a:tcPr marL="100584" marR="100584" marT="72502" marB="72502" anchor="ctr" horzOverflow="overflow">
                    <a:lnL>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b="1" i="0" u="none" strike="noStrike" cap="none" normalizeH="0" baseline="0" dirty="0">
                          <a:ln>
                            <a:noFill/>
                          </a:ln>
                          <a:solidFill>
                            <a:schemeClr val="tx1"/>
                          </a:solidFill>
                          <a:effectLst/>
                          <a:latin typeface="Arial" charset="0"/>
                          <a:ea typeface="ＭＳ Ｐゴシック" charset="0"/>
                        </a:rPr>
                        <a:t>Distribution table</a:t>
                      </a:r>
                    </a:p>
                  </a:txBody>
                  <a:tcPr marL="100584" marR="100584" marT="72502" marB="72502" anchor="ctr" horzOverflow="overflow">
                    <a:lnL>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093428"/>
                  </a:ext>
                </a:extLst>
              </a:tr>
              <a:tr h="731520">
                <a:tc>
                  <a:txBody>
                    <a:bodyPr/>
                    <a:lstStyle/>
                    <a:p>
                      <a:r>
                        <a:rPr lang="en-US" sz="1400" b="1" dirty="0"/>
                        <a:t>Account owner</a:t>
                      </a:r>
                    </a:p>
                  </a:txBody>
                  <a:tcPr>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a:r>
                        <a:rPr lang="en-US" sz="1400" dirty="0"/>
                        <a:t>Uniform lifetime table, recalculated each year</a:t>
                      </a:r>
                    </a:p>
                  </a:txBody>
                  <a:tcPr>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520">
                <a:tc>
                  <a:txBody>
                    <a:bodyPr/>
                    <a:lstStyle/>
                    <a:p>
                      <a:r>
                        <a:rPr lang="en-US" sz="1400" b="1" dirty="0"/>
                        <a:t>Spousal beneficiary </a:t>
                      </a:r>
                      <a:br>
                        <a:rPr lang="en-US" sz="1400" b="1" dirty="0"/>
                      </a:br>
                      <a:r>
                        <a:rPr lang="en-US" sz="1400" b="1" dirty="0"/>
                        <a:t>(not more than 10 years younger)</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a:r>
                        <a:rPr lang="en-US" sz="1400" dirty="0"/>
                        <a:t>Single life expectancy table, recalculated each year </a:t>
                      </a:r>
                      <a:br>
                        <a:rPr lang="en-US" sz="1400" dirty="0"/>
                      </a:br>
                      <a:r>
                        <a:rPr lang="en-US" sz="1400" dirty="0"/>
                        <a:t>(IRS table 1)</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520">
                <a:tc>
                  <a:txBody>
                    <a:bodyPr/>
                    <a:lstStyle/>
                    <a:p>
                      <a:r>
                        <a:rPr lang="en-US" sz="1400" b="1" dirty="0"/>
                        <a:t>Spousal beneficiary </a:t>
                      </a:r>
                      <a:br>
                        <a:rPr lang="en-US" sz="1400" b="1" dirty="0"/>
                      </a:br>
                      <a:r>
                        <a:rPr lang="en-US" sz="1400" b="1" dirty="0"/>
                        <a:t>(more than 10 years younger)</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l"/>
                      <a:r>
                        <a:rPr lang="en-US" sz="1400" dirty="0"/>
                        <a:t>Joint life and last survivor expectancy table </a:t>
                      </a:r>
                      <a:br>
                        <a:rPr lang="en-US" sz="1400" dirty="0"/>
                      </a:br>
                      <a:r>
                        <a:rPr lang="en-US" sz="1400" dirty="0"/>
                        <a:t>(IRS table 2), recalculated each year</a:t>
                      </a:r>
                    </a:p>
                  </a:txBody>
                  <a:tcP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1520">
                <a:tc>
                  <a:txBody>
                    <a:bodyPr/>
                    <a:lstStyle/>
                    <a:p>
                      <a:r>
                        <a:rPr lang="en-US" sz="1400" b="1" dirty="0"/>
                        <a:t>Non-spouse beneficiary</a:t>
                      </a:r>
                    </a:p>
                  </a:txBody>
                  <a:tcP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a:r>
                        <a:rPr lang="en-US" sz="1400" dirty="0"/>
                        <a:t>Single life table (IRS table 1), subtract one method</a:t>
                      </a:r>
                    </a:p>
                  </a:txBody>
                  <a:tcPr>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302766"/>
                  </a:ext>
                </a:extLst>
              </a:tr>
            </a:tbl>
          </a:graphicData>
        </a:graphic>
      </p:graphicFrame>
    </p:spTree>
    <p:extLst>
      <p:ext uri="{BB962C8B-B14F-4D97-AF65-F5344CB8AC3E}">
        <p14:creationId xmlns:p14="http://schemas.microsoft.com/office/powerpoint/2010/main" val="132119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AE0A-02E2-5E4D-9FAE-36DB05CE073E}"/>
              </a:ext>
            </a:extLst>
          </p:cNvPr>
          <p:cNvSpPr>
            <a:spLocks noGrp="1"/>
          </p:cNvSpPr>
          <p:nvPr>
            <p:ph type="title"/>
          </p:nvPr>
        </p:nvSpPr>
        <p:spPr/>
        <p:txBody>
          <a:bodyPr/>
          <a:lstStyle/>
          <a:p>
            <a:r>
              <a:rPr lang="en-US" dirty="0"/>
              <a:t>Refresher on the repeal of “stretch” distributions </a:t>
            </a:r>
            <a:br>
              <a:rPr lang="en-US" dirty="0"/>
            </a:br>
            <a:r>
              <a:rPr lang="en-US" dirty="0"/>
              <a:t>under the SECURE Act</a:t>
            </a:r>
          </a:p>
        </p:txBody>
      </p:sp>
      <p:sp>
        <p:nvSpPr>
          <p:cNvPr id="6" name="Content Placeholder 5">
            <a:extLst>
              <a:ext uri="{FF2B5EF4-FFF2-40B4-BE49-F238E27FC236}">
                <a16:creationId xmlns:a16="http://schemas.microsoft.com/office/drawing/2014/main" id="{8B4FA6E6-5D57-463E-9D96-972389F7FB40}"/>
              </a:ext>
            </a:extLst>
          </p:cNvPr>
          <p:cNvSpPr>
            <a:spLocks noGrp="1"/>
          </p:cNvSpPr>
          <p:nvPr>
            <p:ph idx="1"/>
          </p:nvPr>
        </p:nvSpPr>
        <p:spPr/>
        <p:txBody>
          <a:bodyPr/>
          <a:lstStyle/>
          <a:p>
            <a:r>
              <a:rPr lang="en-GB" dirty="0"/>
              <a:t>Applies to DC plans and IRAs, traditional AND Roth accounts</a:t>
            </a:r>
          </a:p>
          <a:p>
            <a:r>
              <a:rPr lang="en-GB" dirty="0"/>
              <a:t>Exceptions apply for certain beneficiaries (eligible designated beneficiaries)</a:t>
            </a:r>
          </a:p>
          <a:p>
            <a:pPr lvl="1"/>
            <a:r>
              <a:rPr lang="en-GB" dirty="0"/>
              <a:t>Spouses</a:t>
            </a:r>
          </a:p>
          <a:p>
            <a:pPr lvl="1"/>
            <a:r>
              <a:rPr lang="en-GB" dirty="0"/>
              <a:t>Disability</a:t>
            </a:r>
          </a:p>
          <a:p>
            <a:pPr lvl="1"/>
            <a:r>
              <a:rPr lang="en-GB" dirty="0"/>
              <a:t>Chronic illness</a:t>
            </a:r>
          </a:p>
          <a:p>
            <a:pPr lvl="1"/>
            <a:r>
              <a:rPr lang="en-GB" dirty="0"/>
              <a:t>Beneficiary not more than 10 years younger than deceased account owner</a:t>
            </a:r>
          </a:p>
          <a:p>
            <a:pPr lvl="1"/>
            <a:r>
              <a:rPr lang="en-GB" dirty="0"/>
              <a:t>Minor child of account owners (once age of majority is reached the 10-year clock begins)</a:t>
            </a:r>
          </a:p>
          <a:p>
            <a:r>
              <a:rPr lang="en-GB" dirty="0"/>
              <a:t>Only applies to inherited accounts where owner died after 2019</a:t>
            </a:r>
          </a:p>
          <a:p>
            <a:pPr lvl="1"/>
            <a:r>
              <a:rPr lang="en-GB" dirty="0"/>
              <a:t>Existing “stretch” distributions are grandfathered — if existing beneficiary dies before account is exhausted, then 10-year rule applies to successor beneficiaries*</a:t>
            </a:r>
          </a:p>
          <a:p>
            <a:endParaRPr lang="en-US" dirty="0"/>
          </a:p>
        </p:txBody>
      </p:sp>
      <p:sp>
        <p:nvSpPr>
          <p:cNvPr id="8" name="Text Placeholder 7">
            <a:extLst>
              <a:ext uri="{FF2B5EF4-FFF2-40B4-BE49-F238E27FC236}">
                <a16:creationId xmlns:a16="http://schemas.microsoft.com/office/drawing/2014/main" id="{CBB40B7C-3E56-4ABC-B83A-B3C4185D5E36}"/>
              </a:ext>
            </a:extLst>
          </p:cNvPr>
          <p:cNvSpPr>
            <a:spLocks noGrp="1"/>
          </p:cNvSpPr>
          <p:nvPr>
            <p:ph type="body" sz="quarter" idx="10"/>
          </p:nvPr>
        </p:nvSpPr>
        <p:spPr>
          <a:xfrm>
            <a:off x="766555" y="6698835"/>
            <a:ext cx="8364745" cy="225425"/>
          </a:xfrm>
        </p:spPr>
        <p:txBody>
          <a:bodyPr/>
          <a:lstStyle/>
          <a:p>
            <a:r>
              <a:rPr lang="en-US" dirty="0"/>
              <a:t>* Payout to successor beneficiaries must terminate in year that contains 10th anniversary of the original beneficiary death (or when the life expectancy payout runs out, if earlier).</a:t>
            </a:r>
          </a:p>
        </p:txBody>
      </p:sp>
    </p:spTree>
    <p:extLst>
      <p:ext uri="{BB962C8B-B14F-4D97-AF65-F5344CB8AC3E}">
        <p14:creationId xmlns:p14="http://schemas.microsoft.com/office/powerpoint/2010/main" val="349296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9759-D700-BE4A-81E6-70CF418630D8}"/>
              </a:ext>
            </a:extLst>
          </p:cNvPr>
          <p:cNvSpPr>
            <a:spLocks noGrp="1"/>
          </p:cNvSpPr>
          <p:nvPr>
            <p:ph type="title"/>
          </p:nvPr>
        </p:nvSpPr>
        <p:spPr/>
        <p:txBody>
          <a:bodyPr/>
          <a:lstStyle/>
          <a:p>
            <a:r>
              <a:rPr lang="en-US" dirty="0"/>
              <a:t>Beneficiaries after the SECURE Act</a:t>
            </a:r>
          </a:p>
        </p:txBody>
      </p:sp>
      <p:sp>
        <p:nvSpPr>
          <p:cNvPr id="4" name="Text Placeholder 3">
            <a:extLst>
              <a:ext uri="{FF2B5EF4-FFF2-40B4-BE49-F238E27FC236}">
                <a16:creationId xmlns:a16="http://schemas.microsoft.com/office/drawing/2014/main" id="{AC09254C-55BB-9E4C-A784-68BD1C356D5D}"/>
              </a:ext>
            </a:extLst>
          </p:cNvPr>
          <p:cNvSpPr>
            <a:spLocks noGrp="1"/>
          </p:cNvSpPr>
          <p:nvPr>
            <p:ph type="body" sz="quarter" idx="10"/>
          </p:nvPr>
        </p:nvSpPr>
        <p:spPr>
          <a:xfrm>
            <a:off x="705503" y="6698835"/>
            <a:ext cx="8364745" cy="225425"/>
          </a:xfrm>
        </p:spPr>
        <p:txBody>
          <a:bodyPr/>
          <a:lstStyle/>
          <a:p>
            <a:pPr marL="112713" indent="-112713"/>
            <a:r>
              <a:rPr lang="en-US" dirty="0"/>
              <a:t>  *	Treasury Department proposed regulations§1.401(a)(9)-4(e)(4)(ii) – (iv) provide a safe harbor for individuals who are considered disabled by the Social Security Administration. Additionally, two different definitions are provided for disability. For those age 18 and over, unable to engage in any substantial gainful activity by reason of any medically determinable physical or mental impairment that can be expected to result in death or to be of long-continued and indefinite duration. For those under age 18, a medically determinable physical or mental impairment that results in marked and severe functional limitations and that can be expected to result in death or to be of long-continued and indefinite duration. </a:t>
            </a:r>
          </a:p>
          <a:p>
            <a:pPr marL="112713" indent="-112713"/>
            <a:r>
              <a:rPr lang="en-US" dirty="0"/>
              <a:t>**	Definition of chronically ill based on IRC§7702(B)(c)(2). Generally means that the individual cannot perform at least two out of the six activities of daily living (ADLs). </a:t>
            </a:r>
          </a:p>
        </p:txBody>
      </p:sp>
      <p:graphicFrame>
        <p:nvGraphicFramePr>
          <p:cNvPr id="7" name="Group 27">
            <a:extLst>
              <a:ext uri="{FF2B5EF4-FFF2-40B4-BE49-F238E27FC236}">
                <a16:creationId xmlns:a16="http://schemas.microsoft.com/office/drawing/2014/main" id="{4A7B213E-DDD1-4EFB-BEC9-1945A09FABDC}"/>
              </a:ext>
            </a:extLst>
          </p:cNvPr>
          <p:cNvGraphicFramePr>
            <a:graphicFrameLocks noGrp="1"/>
          </p:cNvGraphicFramePr>
          <p:nvPr>
            <p:extLst>
              <p:ext uri="{D42A27DB-BD31-4B8C-83A1-F6EECF244321}">
                <p14:modId xmlns:p14="http://schemas.microsoft.com/office/powerpoint/2010/main" val="1621325475"/>
              </p:ext>
            </p:extLst>
          </p:nvPr>
        </p:nvGraphicFramePr>
        <p:xfrm>
          <a:off x="883268" y="1577038"/>
          <a:ext cx="8229600" cy="4399190"/>
        </p:xfrm>
        <a:graphic>
          <a:graphicData uri="http://schemas.openxmlformats.org/drawingml/2006/table">
            <a:tbl>
              <a:tblPr/>
              <a:tblGrid>
                <a:gridCol w="2651760">
                  <a:extLst>
                    <a:ext uri="{9D8B030D-6E8A-4147-A177-3AD203B41FA5}">
                      <a16:colId xmlns:a16="http://schemas.microsoft.com/office/drawing/2014/main" val="20000"/>
                    </a:ext>
                  </a:extLst>
                </a:gridCol>
                <a:gridCol w="5577840">
                  <a:extLst>
                    <a:ext uri="{9D8B030D-6E8A-4147-A177-3AD203B41FA5}">
                      <a16:colId xmlns:a16="http://schemas.microsoft.com/office/drawing/2014/main" val="1821855735"/>
                    </a:ext>
                  </a:extLst>
                </a:gridCol>
              </a:tblGrid>
              <a:tr h="45720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800" b="1" i="0" u="none" strike="noStrike" cap="none" normalizeH="0" baseline="0" dirty="0">
                          <a:ln>
                            <a:noFill/>
                          </a:ln>
                          <a:solidFill>
                            <a:schemeClr val="tx1"/>
                          </a:solidFill>
                          <a:effectLst/>
                          <a:latin typeface="Arial" charset="0"/>
                          <a:ea typeface="ＭＳ Ｐゴシック" charset="0"/>
                        </a:rPr>
                        <a:t>Beneficiary</a:t>
                      </a:r>
                    </a:p>
                  </a:txBody>
                  <a:tcPr marL="100584" marR="100584" marT="72502" marB="72502" anchor="ctr" horzOverflow="overflow">
                    <a:lnL>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092200" algn="dec"/>
                        </a:tabLst>
                      </a:pPr>
                      <a:r>
                        <a:rPr kumimoji="0" lang="en-US" sz="1800" b="1" i="0" u="none" strike="noStrike" cap="none" normalizeH="0" baseline="0" dirty="0">
                          <a:ln>
                            <a:noFill/>
                          </a:ln>
                          <a:solidFill>
                            <a:schemeClr val="tx1"/>
                          </a:solidFill>
                          <a:effectLst/>
                          <a:latin typeface="Arial" charset="0"/>
                          <a:ea typeface="ＭＳ Ｐゴシック" charset="0"/>
                        </a:rPr>
                        <a:t>Description</a:t>
                      </a:r>
                    </a:p>
                  </a:txBody>
                  <a:tcPr marL="100584" marR="100584" marT="72502" marB="72502" anchor="ctr" horzOverflow="overflow">
                    <a:lnL>
                      <a:noFill/>
                    </a:lnL>
                    <a:lnR>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2093428"/>
                  </a:ext>
                </a:extLst>
              </a:tr>
              <a:tr h="73152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400" b="1" i="0" u="none" strike="noStrike" cap="none" normalizeH="0" baseline="0" dirty="0">
                          <a:ln>
                            <a:noFill/>
                          </a:ln>
                          <a:solidFill>
                            <a:schemeClr val="tx1"/>
                          </a:solidFill>
                          <a:effectLst/>
                          <a:latin typeface="+mn-lt"/>
                          <a:ea typeface="ＭＳ Ｐゴシック" charset="0"/>
                        </a:rPr>
                        <a:t>Designated beneficiary (DB)</a:t>
                      </a: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defRPr/>
                      </a:pPr>
                      <a:r>
                        <a:rPr kumimoji="0" lang="en-US" sz="1400" b="0" i="0" u="none" strike="noStrike" cap="none" spc="-20" normalizeH="0" baseline="0" dirty="0">
                          <a:ln>
                            <a:noFill/>
                          </a:ln>
                          <a:solidFill>
                            <a:schemeClr val="tx1"/>
                          </a:solidFill>
                          <a:effectLst/>
                          <a:latin typeface="+mn-lt"/>
                          <a:ea typeface="ＭＳ Ｐゴシック" charset="0"/>
                        </a:rPr>
                        <a:t>Individual or qualified “see through” trust — has an ascertainable life expectancy</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defRPr/>
                      </a:pPr>
                      <a:r>
                        <a:rPr kumimoji="0" lang="en-US" sz="1400" b="0" i="0" u="none" strike="noStrike" cap="none" spc="-20" normalizeH="0" baseline="0" dirty="0">
                          <a:ln>
                            <a:noFill/>
                          </a:ln>
                          <a:solidFill>
                            <a:schemeClr val="tx1"/>
                          </a:solidFill>
                          <a:effectLst/>
                          <a:latin typeface="+mn-lt"/>
                          <a:ea typeface="ＭＳ Ｐゴシック" charset="0"/>
                        </a:rPr>
                        <a:t>Post-SECURE Act, subject to the 10-year rule</a:t>
                      </a:r>
                      <a:endParaRPr kumimoji="0" lang="en-US" sz="14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3152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defRPr/>
                      </a:pPr>
                      <a:r>
                        <a:rPr kumimoji="0" lang="en-US" sz="1400" b="1" i="0" u="none" strike="noStrike" cap="none" normalizeH="0" baseline="0" dirty="0">
                          <a:ln>
                            <a:noFill/>
                          </a:ln>
                          <a:solidFill>
                            <a:schemeClr val="tx1"/>
                          </a:solidFill>
                          <a:effectLst/>
                          <a:latin typeface="+mn-lt"/>
                          <a:ea typeface="ＭＳ Ｐゴシック" charset="0"/>
                        </a:rPr>
                        <a:t>Eligible designated beneficiary (EDB)</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kumimoji="0" lang="en-US" sz="1400" b="0" i="0" u="none" strike="noStrike" cap="none" spc="-20" normalizeH="0" baseline="0" dirty="0">
                          <a:ln>
                            <a:noFill/>
                          </a:ln>
                          <a:solidFill>
                            <a:schemeClr val="tx1"/>
                          </a:solidFill>
                          <a:effectLst/>
                          <a:latin typeface="+mn-lt"/>
                          <a:ea typeface="ＭＳ Ｐゴシック" charset="0"/>
                        </a:rPr>
                        <a:t>Created under the SECURE Act — eligible for life expectancy distributions (until death then the 10-year rule applies to successors)</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kumimoji="0" lang="en-US" sz="1400" b="0" i="0" u="none" strike="noStrike" cap="none" spc="-20" normalizeH="0" baseline="0" dirty="0">
                          <a:ln>
                            <a:noFill/>
                          </a:ln>
                          <a:solidFill>
                            <a:schemeClr val="tx1"/>
                          </a:solidFill>
                          <a:effectLst/>
                          <a:latin typeface="+mn-lt"/>
                          <a:ea typeface="ＭＳ Ｐゴシック" charset="0"/>
                        </a:rPr>
                        <a:t>Spouse, disabled,* chronically ill,** minor child, or beneficiary not more than 10 years younger than owner</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kumimoji="0" lang="en-US" sz="1400" b="0" i="0" u="none" strike="noStrike" cap="none" spc="-20" normalizeH="0" baseline="0" dirty="0">
                          <a:ln>
                            <a:noFill/>
                          </a:ln>
                          <a:solidFill>
                            <a:schemeClr val="tx1"/>
                          </a:solidFill>
                          <a:effectLst/>
                          <a:latin typeface="+mn-lt"/>
                          <a:ea typeface="ＭＳ Ｐゴシック" charset="0"/>
                        </a:rPr>
                        <a:t>Conduit trusts for EDBs generally eligible for life expectancy distributions</a:t>
                      </a:r>
                      <a:endParaRPr kumimoji="0" lang="en-US" sz="1400" b="0" i="1" u="none" strike="noStrike" cap="none" spc="-20" normalizeH="0" baseline="0" dirty="0">
                        <a:ln>
                          <a:noFill/>
                        </a:ln>
                        <a:solidFill>
                          <a:schemeClr val="tx1"/>
                        </a:solidFill>
                        <a:effectLst/>
                        <a:latin typeface="+mn-lt"/>
                        <a:ea typeface="ＭＳ Ｐゴシック" charset="0"/>
                      </a:endParaRP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l" defTabSz="914400" rtl="0" eaLnBrk="1" fontAlgn="b" latinLnBrk="0" hangingPunct="1">
                        <a:lnSpc>
                          <a:spcPct val="110000"/>
                        </a:lnSpc>
                        <a:spcBef>
                          <a:spcPct val="60000"/>
                        </a:spcBef>
                        <a:spcAft>
                          <a:spcPct val="0"/>
                        </a:spcAft>
                        <a:buClrTx/>
                        <a:buSzTx/>
                        <a:buFontTx/>
                        <a:buNone/>
                        <a:tabLst>
                          <a:tab pos="1146175" algn="dec"/>
                        </a:tabLst>
                      </a:pPr>
                      <a:r>
                        <a:rPr kumimoji="0" lang="en-US" sz="1400" b="1" i="0" u="none" strike="noStrike" cap="none" normalizeH="0" baseline="0" dirty="0">
                          <a:ln>
                            <a:noFill/>
                          </a:ln>
                          <a:solidFill>
                            <a:schemeClr val="tx1"/>
                          </a:solidFill>
                          <a:effectLst/>
                          <a:latin typeface="+mj-lt"/>
                          <a:ea typeface="ＭＳ Ｐゴシック" charset="0"/>
                        </a:rPr>
                        <a:t>Non-designated beneficiary</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kumimoji="0" lang="en-US" sz="1400" b="0" i="0" u="none" strike="noStrike" cap="none" spc="-20" normalizeH="0" baseline="0" dirty="0">
                          <a:ln>
                            <a:noFill/>
                          </a:ln>
                          <a:solidFill>
                            <a:schemeClr val="tx1"/>
                          </a:solidFill>
                          <a:effectLst/>
                          <a:latin typeface="+mn-lt"/>
                          <a:ea typeface="ＭＳ Ｐゴシック" charset="0"/>
                        </a:rPr>
                        <a:t>Beneficiary who is not a designated beneficiary (estate, trust that doesn’t qualify as a “see through” trust) — does not have a life expectancy</a:t>
                      </a:r>
                    </a:p>
                    <a:p>
                      <a:pPr marL="114300" marR="0" lvl="0" indent="-114300" algn="l" defTabSz="914400" rtl="0" eaLnBrk="1" fontAlgn="b" latinLnBrk="0" hangingPunct="1">
                        <a:lnSpc>
                          <a:spcPct val="110000"/>
                        </a:lnSpc>
                        <a:spcBef>
                          <a:spcPts val="192"/>
                        </a:spcBef>
                        <a:spcAft>
                          <a:spcPct val="0"/>
                        </a:spcAft>
                        <a:buClrTx/>
                        <a:buSzTx/>
                        <a:buFont typeface="Arial" panose="020B0604020202020204" pitchFamily="34" charset="0"/>
                        <a:buChar char="•"/>
                        <a:tabLst>
                          <a:tab pos="1092200" algn="dec"/>
                        </a:tabLst>
                      </a:pPr>
                      <a:r>
                        <a:rPr kumimoji="0" lang="en-US" sz="1400" b="0" i="0" u="none" strike="noStrike" cap="none" spc="-20" normalizeH="0" baseline="0" dirty="0">
                          <a:ln>
                            <a:noFill/>
                          </a:ln>
                          <a:solidFill>
                            <a:schemeClr val="tx1"/>
                          </a:solidFill>
                          <a:effectLst/>
                          <a:latin typeface="+mn-lt"/>
                          <a:ea typeface="ＭＳ Ｐゴシック" charset="0"/>
                        </a:rPr>
                        <a:t>No changes under SECURE Act — subject to 5-year rule if owner dies before RBD; if post-RBD, then distributions based on deceased owner’s age can continue (at least as rapidly rule)</a:t>
                      </a:r>
                    </a:p>
                  </a:txBody>
                  <a:tcPr marL="100584" marR="100584" marT="72502" marB="72502" horzOverflow="overflow">
                    <a:lnL>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6272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ctrTitle"/>
          </p:nvPr>
        </p:nvSpPr>
        <p:spPr/>
        <p:txBody>
          <a:bodyPr/>
          <a:lstStyle/>
          <a:p>
            <a:r>
              <a:rPr lang="en-GB" dirty="0"/>
              <a:t>A look at the proposed regulations</a:t>
            </a:r>
            <a:endParaRPr lang="en-US" dirty="0"/>
          </a:p>
        </p:txBody>
      </p:sp>
    </p:spTree>
    <p:extLst>
      <p:ext uri="{BB962C8B-B14F-4D97-AF65-F5344CB8AC3E}">
        <p14:creationId xmlns:p14="http://schemas.microsoft.com/office/powerpoint/2010/main" val="46877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E969-A697-4F4F-9F48-1A9EC17F8600}"/>
              </a:ext>
            </a:extLst>
          </p:cNvPr>
          <p:cNvSpPr>
            <a:spLocks noGrp="1"/>
          </p:cNvSpPr>
          <p:nvPr>
            <p:ph type="title"/>
          </p:nvPr>
        </p:nvSpPr>
        <p:spPr/>
        <p:txBody>
          <a:bodyPr/>
          <a:lstStyle/>
          <a:p>
            <a:r>
              <a:rPr lang="en-US" dirty="0"/>
              <a:t>Proposed regulations released — Key takeaways</a:t>
            </a:r>
          </a:p>
        </p:txBody>
      </p:sp>
      <p:sp>
        <p:nvSpPr>
          <p:cNvPr id="9" name="Content Placeholder 8">
            <a:extLst>
              <a:ext uri="{FF2B5EF4-FFF2-40B4-BE49-F238E27FC236}">
                <a16:creationId xmlns:a16="http://schemas.microsoft.com/office/drawing/2014/main" id="{F6434FA8-3248-4C72-8799-CE372BCCFBD9}"/>
              </a:ext>
            </a:extLst>
          </p:cNvPr>
          <p:cNvSpPr>
            <a:spLocks noGrp="1"/>
          </p:cNvSpPr>
          <p:nvPr>
            <p:ph idx="1"/>
          </p:nvPr>
        </p:nvSpPr>
        <p:spPr/>
        <p:txBody>
          <a:bodyPr/>
          <a:lstStyle/>
          <a:p>
            <a:r>
              <a:rPr lang="en-GB" dirty="0"/>
              <a:t>Note that these are </a:t>
            </a:r>
            <a:r>
              <a:rPr lang="en-GB" i="1" dirty="0"/>
              <a:t>proposed</a:t>
            </a:r>
            <a:r>
              <a:rPr lang="en-GB" dirty="0"/>
              <a:t> regulations, </a:t>
            </a:r>
            <a:r>
              <a:rPr lang="en-US" dirty="0"/>
              <a:t>some modifications are likely before being finalized</a:t>
            </a:r>
            <a:endParaRPr lang="en-GB" dirty="0"/>
          </a:p>
          <a:p>
            <a:r>
              <a:rPr lang="en-GB" dirty="0"/>
              <a:t>Modified 10-year rule when owner dies after reaching required beginning date (RBD)*</a:t>
            </a:r>
          </a:p>
          <a:p>
            <a:pPr lvl="1"/>
            <a:r>
              <a:rPr lang="en-GB" dirty="0"/>
              <a:t>For the first nine years following account owner’s death, designated beneficiaries must take distributions based on their life expectancy followed by a full distribution by the end of the 10th year</a:t>
            </a:r>
          </a:p>
          <a:p>
            <a:pPr lvl="1"/>
            <a:r>
              <a:rPr lang="en-GB" dirty="0"/>
              <a:t>New interpretation of the 10-year rule does not apply to Roth IRAs</a:t>
            </a:r>
          </a:p>
          <a:p>
            <a:r>
              <a:rPr lang="en-GB" dirty="0"/>
              <a:t>More detail on Eligible Designated Beneficiaries (EDBs)</a:t>
            </a:r>
          </a:p>
          <a:p>
            <a:pPr lvl="1"/>
            <a:r>
              <a:rPr lang="en-GB" dirty="0"/>
              <a:t>Minors: Age of majority set at 21</a:t>
            </a:r>
          </a:p>
          <a:p>
            <a:pPr lvl="1"/>
            <a:r>
              <a:rPr lang="en-GB" dirty="0"/>
              <a:t>Disabled and chronically ill: Clarification on definition, different requirements for under 18 vs. 18 and older, SSA safe </a:t>
            </a:r>
            <a:r>
              <a:rPr lang="en-GB" dirty="0" err="1"/>
              <a:t>harbor</a:t>
            </a:r>
            <a:r>
              <a:rPr lang="en-GB" dirty="0"/>
              <a:t>, need for documentation requirements</a:t>
            </a:r>
          </a:p>
          <a:p>
            <a:pPr lvl="1"/>
            <a:r>
              <a:rPr lang="en-GB" dirty="0"/>
              <a:t>To be considered an EDB, the beneficiary must be confirmed disabled or chronically ill on the date of death of the account owner</a:t>
            </a:r>
          </a:p>
          <a:p>
            <a:pPr lvl="1"/>
            <a:r>
              <a:rPr lang="en-GB" dirty="0"/>
              <a:t>10 years younger rule: Based on actual birthdate, not calendar year</a:t>
            </a:r>
          </a:p>
          <a:p>
            <a:endParaRPr lang="en-US" dirty="0"/>
          </a:p>
          <a:p>
            <a:endParaRPr lang="en-US" dirty="0"/>
          </a:p>
        </p:txBody>
      </p:sp>
      <p:sp>
        <p:nvSpPr>
          <p:cNvPr id="3" name="Text Placeholder 2">
            <a:extLst>
              <a:ext uri="{FF2B5EF4-FFF2-40B4-BE49-F238E27FC236}">
                <a16:creationId xmlns:a16="http://schemas.microsoft.com/office/drawing/2014/main" id="{2627154E-7159-A046-B4EE-E24D5863656E}"/>
              </a:ext>
            </a:extLst>
          </p:cNvPr>
          <p:cNvSpPr>
            <a:spLocks noGrp="1"/>
          </p:cNvSpPr>
          <p:nvPr>
            <p:ph type="body" sz="quarter" idx="10"/>
          </p:nvPr>
        </p:nvSpPr>
        <p:spPr>
          <a:xfrm>
            <a:off x="684060" y="6698835"/>
            <a:ext cx="8364745" cy="225425"/>
          </a:xfrm>
        </p:spPr>
        <p:txBody>
          <a:bodyPr/>
          <a:lstStyle/>
          <a:p>
            <a:pPr marL="112713" indent="-112713"/>
            <a:r>
              <a:rPr lang="en-US" dirty="0"/>
              <a:t>*	Required beginning date (RBD) is generally April 1 of the year following the calendar year in which the account owner reaches age 72.</a:t>
            </a:r>
          </a:p>
          <a:p>
            <a:pPr marL="112713" indent="-112713"/>
            <a:r>
              <a:rPr lang="en-US" dirty="0"/>
              <a:t>	Source: Treasury Department, Required Minimum Distributions, Notice of proposed rulemaking and notice of public hearing, REG–105954–20. Based on current analysis of the proposed regulations, subject to change. </a:t>
            </a:r>
          </a:p>
        </p:txBody>
      </p:sp>
    </p:spTree>
    <p:extLst>
      <p:ext uri="{BB962C8B-B14F-4D97-AF65-F5344CB8AC3E}">
        <p14:creationId xmlns:p14="http://schemas.microsoft.com/office/powerpoint/2010/main" val="468273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ELTIME" val="2/28/2018 11:57:50 AM"/>
</p:tagLst>
</file>

<file path=ppt/tags/tag2.xml><?xml version="1.0" encoding="utf-8"?>
<p:tagLst xmlns:a="http://schemas.openxmlformats.org/drawingml/2006/main" xmlns:r="http://schemas.openxmlformats.org/officeDocument/2006/relationships" xmlns:p="http://schemas.openxmlformats.org/presentationml/2006/main">
  <p:tag name="SELTIME" val="9/3/2020 4:20:37 PM"/>
</p:tagLst>
</file>

<file path=ppt/tags/tag3.xml><?xml version="1.0" encoding="utf-8"?>
<p:tagLst xmlns:a="http://schemas.openxmlformats.org/drawingml/2006/main" xmlns:r="http://schemas.openxmlformats.org/officeDocument/2006/relationships" xmlns:p="http://schemas.openxmlformats.org/presentationml/2006/main">
  <p:tag name="SELTIME" val="2/28/2018 11:58:21 AM"/>
</p:tagLst>
</file>

<file path=ppt/tags/tag4.xml><?xml version="1.0" encoding="utf-8"?>
<p:tagLst xmlns:a="http://schemas.openxmlformats.org/drawingml/2006/main" xmlns:r="http://schemas.openxmlformats.org/officeDocument/2006/relationships" xmlns:p="http://schemas.openxmlformats.org/presentationml/2006/main">
  <p:tag name="SELTIME" val="9/3/2020 4:20:30 PM"/>
</p:tagLst>
</file>

<file path=ppt/tags/tag5.xml><?xml version="1.0" encoding="utf-8"?>
<p:tagLst xmlns:a="http://schemas.openxmlformats.org/drawingml/2006/main" xmlns:r="http://schemas.openxmlformats.org/officeDocument/2006/relationships" xmlns:p="http://schemas.openxmlformats.org/presentationml/2006/main">
  <p:tag name="SELTIME" val="2/28/2018 11:51:23 AM"/>
</p:tagLst>
</file>

<file path=ppt/theme/theme1.xml><?xml version="1.0" encoding="utf-8"?>
<a:theme xmlns:a="http://schemas.openxmlformats.org/drawingml/2006/main" name="8.5x11_template">
  <a:themeElements>
    <a:clrScheme name="DCIO 2021">
      <a:dk1>
        <a:srgbClr val="0C0C0C"/>
      </a:dk1>
      <a:lt1>
        <a:srgbClr val="808080"/>
      </a:lt1>
      <a:dk2>
        <a:srgbClr val="DDDDDD"/>
      </a:dk2>
      <a:lt2>
        <a:srgbClr val="004675"/>
      </a:lt2>
      <a:accent1>
        <a:srgbClr val="64A3CA"/>
      </a:accent1>
      <a:accent2>
        <a:srgbClr val="1B7FBA"/>
      </a:accent2>
      <a:accent3>
        <a:srgbClr val="87CAE0"/>
      </a:accent3>
      <a:accent4>
        <a:srgbClr val="4B81A5"/>
      </a:accent4>
      <a:accent5>
        <a:srgbClr val="50AEE2"/>
      </a:accent5>
      <a:accent6>
        <a:srgbClr val="CDDDE9"/>
      </a:accent6>
      <a:hlink>
        <a:srgbClr val="FFFFF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lgn="l">
          <a:defRPr noProof="0" dirty="0" smtClean="0">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Gotham C2 Text" charset="0"/>
            <a:ea typeface="ＭＳ Ｐゴシック" charset="0"/>
            <a:cs typeface="ＭＳ Ｐゴシック" charset="0"/>
          </a:defRPr>
        </a:defPPr>
      </a:lstStyle>
    </a:lnDef>
    <a:txDef>
      <a:spPr>
        <a:noFill/>
      </a:spPr>
      <a:bodyPr wrap="square" rtlCol="0">
        <a:spAutoFit/>
      </a:bodyPr>
      <a:lstStyle>
        <a:defPPr algn="l">
          <a:defRPr sz="1400" dirty="0" err="1" smtClean="0">
            <a:latin typeface="+mn-lt"/>
          </a:defRPr>
        </a:defPPr>
      </a:lstStyle>
    </a:txDef>
  </a:objectDefaults>
  <a:extraClrSchemeLst>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E7603D"/>
        </a:dk1>
        <a:lt1>
          <a:srgbClr val="84C2EA"/>
        </a:lt1>
        <a:dk2>
          <a:srgbClr val="2B9E9C"/>
        </a:dk2>
        <a:lt2>
          <a:srgbClr val="F0B146"/>
        </a:lt2>
        <a:accent1>
          <a:srgbClr val="8BB141"/>
        </a:accent1>
        <a:accent2>
          <a:srgbClr val="B13469"/>
        </a:accent2>
        <a:accent3>
          <a:srgbClr val="ACCCCB"/>
        </a:accent3>
        <a:accent4>
          <a:srgbClr val="70A5C8"/>
        </a:accent4>
        <a:accent5>
          <a:srgbClr val="C4D5B0"/>
        </a:accent5>
        <a:accent6>
          <a:srgbClr val="A02E5E"/>
        </a:accent6>
        <a:hlink>
          <a:srgbClr val="808080"/>
        </a:hlink>
        <a:folHlink>
          <a:srgbClr val="000000"/>
        </a:folHlink>
      </a:clrScheme>
      <a:clrMap bg1="dk2" tx1="lt1" bg2="dk1" tx2="lt2" accent1="accent1" accent2="accent2" accent3="accent3" accent4="accent4" accent5="accent5" accent6="accent6" hlink="hlink" folHlink="folHlink"/>
    </a:extraClrScheme>
    <a:extraClrScheme>
      <a:clrScheme name="3_Default Design 1">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3E8F0"/>
        </a:hlink>
        <a:folHlink>
          <a:srgbClr val="000000"/>
        </a:folHlink>
      </a:clrScheme>
      <a:clrMap bg1="lt1" tx1="dk1" bg2="lt2" tx2="dk2" accent1="accent1" accent2="accent2" accent3="accent3" accent4="accent4" accent5="accent5" accent6="accent6" hlink="hlink" folHlink="folHlink"/>
    </a:extraClrScheme>
    <a:extraClrScheme>
      <a:clrScheme name="3_Default Design 1">
        <a:dk1>
          <a:srgbClr val="000000"/>
        </a:dk1>
        <a:lt1>
          <a:srgbClr val="FFFFFF"/>
        </a:lt1>
        <a:dk2>
          <a:srgbClr val="1A7FBA"/>
        </a:dk2>
        <a:lt2>
          <a:srgbClr val="808080"/>
        </a:lt2>
        <a:accent1>
          <a:srgbClr val="EBA539"/>
        </a:accent1>
        <a:accent2>
          <a:srgbClr val="84C2EA"/>
        </a:accent2>
        <a:accent3>
          <a:srgbClr val="FFFFFF"/>
        </a:accent3>
        <a:accent4>
          <a:srgbClr val="000000"/>
        </a:accent4>
        <a:accent5>
          <a:srgbClr val="F3CFAE"/>
        </a:accent5>
        <a:accent6>
          <a:srgbClr val="77B0D4"/>
        </a:accent6>
        <a:hlink>
          <a:srgbClr val="D91355"/>
        </a:hlink>
        <a:folHlink>
          <a:srgbClr val="25AC6D"/>
        </a:folHlink>
      </a:clrScheme>
      <a:clrMap bg1="lt1" tx1="dk1" bg2="lt2" tx2="dk2" accent1="accent1" accent2="accent2" accent3="accent3" accent4="accent4" accent5="accent5" accent6="accent6" hlink="hlink" folHlink="folHlink"/>
    </a:extraClrScheme>
    <a:extraClrScheme>
      <a:clrScheme name="3_Default Design 2">
        <a:dk1>
          <a:srgbClr val="004675"/>
        </a:dk1>
        <a:lt1>
          <a:srgbClr val="1B7FBA"/>
        </a:lt1>
        <a:dk2>
          <a:srgbClr val="4B81A5"/>
        </a:dk2>
        <a:lt2>
          <a:srgbClr val="589DC6"/>
        </a:lt2>
        <a:accent1>
          <a:srgbClr val="87CAE0"/>
        </a:accent1>
        <a:accent2>
          <a:srgbClr val="50AEE2"/>
        </a:accent2>
        <a:accent3>
          <a:srgbClr val="ABC0D9"/>
        </a:accent3>
        <a:accent4>
          <a:srgbClr val="003A63"/>
        </a:accent4>
        <a:accent5>
          <a:srgbClr val="C3E1ED"/>
        </a:accent5>
        <a:accent6>
          <a:srgbClr val="489DCD"/>
        </a:accent6>
        <a:hlink>
          <a:srgbClr val="DDE8F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1_PutnamInstitute.pptx" id="{126B07C1-A604-4184-8EFE-D9AB4F594483}" vid="{6009FA7B-1CB0-4780-A20B-CCB3BC55D80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26d61f66-dd3e-4d17-a4a8-f8e23558747a" isdomainofvalue="False" dataSourceId="2e44b1b5-472c-45bf-80fd-764bdff2c66b"/>
</file>

<file path=customXml/item10.xml><?xml version="1.0" encoding="utf-8"?>
<VariableListDefinition name="System" displayName="System" id="2b49e6c8-c089-41fa-90e0-9dd854078fd2" isdomainofvalue="False" dataSourceId="b6b51c5b-3707-4e5c-9a4c-363670dfbb37"/>
</file>

<file path=customXml/item11.xml><?xml version="1.0" encoding="utf-8"?>
<VariableList UniqueId="2b49e6c8-c089-41fa-90e0-9dd854078fd2" Name="System" ContentType="XML" MajorVersion="0" MinorVersion="1" isLocalCopy="False" IsBaseObject="False" DataSourceId="b6b51c5b-3707-4e5c-9a4c-363670dfbb37" DataSourceMajorVersion="0" DataSourceMinorVersion="1"/>
</file>

<file path=customXml/item12.xml><?xml version="1.0" encoding="utf-8"?>
<DataSourceInfo>
  <Id>b6b51c5b-3707-4e5c-9a4c-363670dfbb37</Id>
  <MajorVersion>0</MajorVersion>
  <MinorVersion>1</MinorVersion>
  <DataSourceType>System</DataSourceType>
  <Name>System</Name>
  <Description/>
  <Filter/>
  <DataFields/>
</DataSourceInfo>
</file>

<file path=customXml/item13.xml><?xml version="1.0" encoding="utf-8"?>
<DataSourceMapping>
  <Id>3b76a7f3-e25d-4a77-8d55-8053b45541d4</Id>
  <Name>EXPRESSION_VARIABLE_MAPPING</Name>
  <TargetDataSource>b6b51c5b-3707-4e5c-9a4c-363670dfbb37</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4.xml><?xml version="1.0" encoding="utf-8"?>
<VariableListDefinition name="SectionSelectionDs" displayName="SectionSelectionDs" id="65cf5a4f-2df7-4dce-9311-df0a88a5a006"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15.xml><?xml version="1.0" encoding="utf-8"?>
<VariableList UniqueId="65cf5a4f-2df7-4dce-9311-df0a88a5a006" Name="SectionSelectionDs" ContentType="XML" MajorVersion="0" MinorVersion="1" isLocalCopy="False" IsBaseObject="False" DataSourceId="103" DataSourceMajorVersion="1" DataSourceMinorVersion="0"/>
</file>

<file path=customXml/item16.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7.xml><?xml version="1.0" encoding="utf-8"?>
<DataSourceMapping>
  <Id>5c375207-4163-43cf-b3f8-23f56e75d755</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18.xml><?xml version="1.0" encoding="utf-8"?>
<VariableListCustXmlRels>
  <VariableListCustXmlRel variableListName="AD_HOC">
    <VariableListDefCustXmlId>{30F1F589-2DEB-4307-8F68-8BA201415C7D}</VariableListDefCustXmlId>
    <LibraryMetadataCustXmlId>{0C822043-F71F-4329-92FD-AD21B925A13F}</LibraryMetadataCustXmlId>
    <DataSourceInfoCustXmlId>{F924BAF5-A0B0-4B21-87FE-79F94C02B1D3}</DataSourceInfoCustXmlId>
    <DataSourceMappingCustXmlId>{B37327D4-6572-44FB-98A4-4B423E1C5511}</DataSourceMappingCustXmlId>
    <SdmcCustXmlId>{C4F21996-0664-4385-B29C-A19220D33D52}</SdmcCustXmlId>
  </VariableListCustXmlRel>
  <VariableListCustXmlRel variableListName="Computed">
    <VariableListDefCustXmlId>{55A7466F-9D0C-44F5-A568-30440E5F1CB3}</VariableListDefCustXmlId>
    <LibraryMetadataCustXmlId>{744B758D-7267-48AE-B301-3C2F6356AA6F}</LibraryMetadataCustXmlId>
    <DataSourceInfoCustXmlId>{2AA265A1-52FE-4053-9B6B-FE4ECF402EC3}</DataSourceInfoCustXmlId>
    <DataSourceMappingCustXmlId>{4394C9FE-6DF1-4346-9C80-5FD24519CE30}</DataSourceMappingCustXmlId>
  </VariableListCustXmlRel>
  <VariableListCustXmlRel variableListName="System">
    <VariableListDefCustXmlId>{0B33E407-4BAE-4489-83DE-E36DF9F620C8}</VariableListDefCustXmlId>
    <LibraryMetadataCustXmlId>{6B2D8188-F4B0-4874-9C6C-77572850996A}</LibraryMetadataCustXmlId>
    <DataSourceInfoCustXmlId>{1C044F6C-673B-4436-9EC1-03A0749987C0}</DataSourceInfoCustXmlId>
    <DataSourceMappingCustXmlId>{275B159D-A271-4A4F-9BE7-354FAE796A3E}</DataSourceMappingCustXmlId>
  </VariableListCustXmlRel>
  <VariableListCustXmlRel variableListName="SectionSelectionDs">
    <VariableListDefCustXmlId>{46FDFBC7-CF6C-4D03-8658-02F850C30952}</VariableListDefCustXmlId>
    <LibraryMetadataCustXmlId>{EF6E8F96-06E6-4A34-9E9E-848D9420A6FF}</LibraryMetadataCustXmlId>
    <DataSourceInfoCustXmlId>{BC38C95C-AC65-480C-AC8D-C64F0C8B54D6}</DataSourceInfoCustXmlId>
    <DataSourceMappingCustXmlId>{AA188798-74D3-4C90-92F3-205F8860A1D1}</DataSourceMappingCustXmlId>
  </VariableListCustXmlRel>
</VariableListCustXmlRels>
</file>

<file path=customXml/item19.xml><?xml version="1.0" encoding="utf-8"?>
<AllExternalAdhocVariableMappings/>
</file>

<file path=customXml/item2.xml><?xml version="1.0" encoding="utf-8"?>
<VariableList UniqueId="26d61f66-dd3e-4d17-a4a8-f8e23558747a" Name="AD_HOC" ContentType="XML" MajorVersion="0" MinorVersion="1" isLocalCopy="False" IsBaseObject="False" DataSourceId="2e44b1b5-472c-45bf-80fd-764bdff2c66b" DataSourceMajorVersion="0" DataSourceMinorVersion="1"/>
</file>

<file path=customXml/item3.xml><?xml version="1.0" encoding="utf-8"?>
<DataSourceInfo>
  <Id>2e44b1b5-472c-45bf-80fd-764bdff2c66b</Id>
  <MajorVersion>0</MajorVersion>
  <MinorVersion>1</MinorVersion>
  <DataSourceType>Ad_Hoc</DataSourceType>
  <Name>AD_HOC</Name>
  <Description/>
  <Filter/>
  <DataFields/>
</DataSourceInfo>
</file>

<file path=customXml/item4.xml><?xml version="1.0" encoding="utf-8"?>
<DataSourceMapping>
  <Id>011dee0d-fe5d-49f9-b876-2b635bdb6524</Id>
  <Name>AD_HOC_MAPPING</Name>
  <TargetDataSource>2e44b1b5-472c-45bf-80fd-764bdff2c66b</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5.xml><?xml version="1.0" encoding="utf-8"?>
<SourceDataModel Name="AD_HOC" TargetDataSourceId="2e44b1b5-472c-45bf-80fd-764bdff2c66b"/>
</file>

<file path=customXml/item6.xml><?xml version="1.0" encoding="utf-8"?>
<VariableListDefinition name="Computed" displayName="Computed" id="18b9cc72-0d60-42db-b060-cdcb0d4dfd16" isdomainofvalue="False" dataSourceId="1b5dbfd6-5906-416b-a2b1-db5f7426517f"/>
</file>

<file path=customXml/item7.xml><?xml version="1.0" encoding="utf-8"?>
<VariableList UniqueId="18b9cc72-0d60-42db-b060-cdcb0d4dfd16" Name="Computed" ContentType="XML" MajorVersion="0" MinorVersion="1" isLocalCopy="False" IsBaseObject="False" DataSourceId="1b5dbfd6-5906-416b-a2b1-db5f7426517f" DataSourceMajorVersion="0" DataSourceMinorVersion="1"/>
</file>

<file path=customXml/item8.xml><?xml version="1.0" encoding="utf-8"?>
<DataSourceInfo>
  <Id>1b5dbfd6-5906-416b-a2b1-db5f7426517f</Id>
  <MajorVersion>0</MajorVersion>
  <MinorVersion>1</MinorVersion>
  <DataSourceType>Expression</DataSourceType>
  <Name>Computed</Name>
  <Description/>
  <Filter/>
  <DataFields/>
</DataSourceInfo>
</file>

<file path=customXml/item9.xml><?xml version="1.0" encoding="utf-8"?>
<DataSourceMapping>
  <Id>db6c1201-68db-4a12-b173-330e155bf039</Id>
  <Name>EXPRESSION_VARIABLE_MAPPING</Name>
  <TargetDataSource>1b5dbfd6-5906-416b-a2b1-db5f7426517f</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Props1.xml><?xml version="1.0" encoding="utf-8"?>
<ds:datastoreItem xmlns:ds="http://schemas.openxmlformats.org/officeDocument/2006/customXml" ds:itemID="{30F1F589-2DEB-4307-8F68-8BA201415C7D}">
  <ds:schemaRefs/>
</ds:datastoreItem>
</file>

<file path=customXml/itemProps10.xml><?xml version="1.0" encoding="utf-8"?>
<ds:datastoreItem xmlns:ds="http://schemas.openxmlformats.org/officeDocument/2006/customXml" ds:itemID="{0B33E407-4BAE-4489-83DE-E36DF9F620C8}">
  <ds:schemaRefs/>
</ds:datastoreItem>
</file>

<file path=customXml/itemProps11.xml><?xml version="1.0" encoding="utf-8"?>
<ds:datastoreItem xmlns:ds="http://schemas.openxmlformats.org/officeDocument/2006/customXml" ds:itemID="{6B2D8188-F4B0-4874-9C6C-77572850996A}">
  <ds:schemaRefs/>
</ds:datastoreItem>
</file>

<file path=customXml/itemProps12.xml><?xml version="1.0" encoding="utf-8"?>
<ds:datastoreItem xmlns:ds="http://schemas.openxmlformats.org/officeDocument/2006/customXml" ds:itemID="{1C044F6C-673B-4436-9EC1-03A0749987C0}">
  <ds:schemaRefs/>
</ds:datastoreItem>
</file>

<file path=customXml/itemProps13.xml><?xml version="1.0" encoding="utf-8"?>
<ds:datastoreItem xmlns:ds="http://schemas.openxmlformats.org/officeDocument/2006/customXml" ds:itemID="{275B159D-A271-4A4F-9BE7-354FAE796A3E}">
  <ds:schemaRefs/>
</ds:datastoreItem>
</file>

<file path=customXml/itemProps14.xml><?xml version="1.0" encoding="utf-8"?>
<ds:datastoreItem xmlns:ds="http://schemas.openxmlformats.org/officeDocument/2006/customXml" ds:itemID="{46FDFBC7-CF6C-4D03-8658-02F850C30952}">
  <ds:schemaRefs/>
</ds:datastoreItem>
</file>

<file path=customXml/itemProps15.xml><?xml version="1.0" encoding="utf-8"?>
<ds:datastoreItem xmlns:ds="http://schemas.openxmlformats.org/officeDocument/2006/customXml" ds:itemID="{EF6E8F96-06E6-4A34-9E9E-848D9420A6FF}">
  <ds:schemaRefs/>
</ds:datastoreItem>
</file>

<file path=customXml/itemProps16.xml><?xml version="1.0" encoding="utf-8"?>
<ds:datastoreItem xmlns:ds="http://schemas.openxmlformats.org/officeDocument/2006/customXml" ds:itemID="{BC38C95C-AC65-480C-AC8D-C64F0C8B54D6}">
  <ds:schemaRefs/>
</ds:datastoreItem>
</file>

<file path=customXml/itemProps17.xml><?xml version="1.0" encoding="utf-8"?>
<ds:datastoreItem xmlns:ds="http://schemas.openxmlformats.org/officeDocument/2006/customXml" ds:itemID="{AA188798-74D3-4C90-92F3-205F8860A1D1}">
  <ds:schemaRefs/>
</ds:datastoreItem>
</file>

<file path=customXml/itemProps18.xml><?xml version="1.0" encoding="utf-8"?>
<ds:datastoreItem xmlns:ds="http://schemas.openxmlformats.org/officeDocument/2006/customXml" ds:itemID="{2A403E43-DE3F-49AD-AD8D-91B4C961EC48}">
  <ds:schemaRefs/>
</ds:datastoreItem>
</file>

<file path=customXml/itemProps19.xml><?xml version="1.0" encoding="utf-8"?>
<ds:datastoreItem xmlns:ds="http://schemas.openxmlformats.org/officeDocument/2006/customXml" ds:itemID="{40C2E336-3DB2-4B34-AF8C-B67B2D10A57F}">
  <ds:schemaRefs/>
</ds:datastoreItem>
</file>

<file path=customXml/itemProps2.xml><?xml version="1.0" encoding="utf-8"?>
<ds:datastoreItem xmlns:ds="http://schemas.openxmlformats.org/officeDocument/2006/customXml" ds:itemID="{0C822043-F71F-4329-92FD-AD21B925A13F}">
  <ds:schemaRefs/>
</ds:datastoreItem>
</file>

<file path=customXml/itemProps3.xml><?xml version="1.0" encoding="utf-8"?>
<ds:datastoreItem xmlns:ds="http://schemas.openxmlformats.org/officeDocument/2006/customXml" ds:itemID="{F924BAF5-A0B0-4B21-87FE-79F94C02B1D3}">
  <ds:schemaRefs/>
</ds:datastoreItem>
</file>

<file path=customXml/itemProps4.xml><?xml version="1.0" encoding="utf-8"?>
<ds:datastoreItem xmlns:ds="http://schemas.openxmlformats.org/officeDocument/2006/customXml" ds:itemID="{B37327D4-6572-44FB-98A4-4B423E1C5511}">
  <ds:schemaRefs/>
</ds:datastoreItem>
</file>

<file path=customXml/itemProps5.xml><?xml version="1.0" encoding="utf-8"?>
<ds:datastoreItem xmlns:ds="http://schemas.openxmlformats.org/officeDocument/2006/customXml" ds:itemID="{C4F21996-0664-4385-B29C-A19220D33D52}">
  <ds:schemaRefs/>
</ds:datastoreItem>
</file>

<file path=customXml/itemProps6.xml><?xml version="1.0" encoding="utf-8"?>
<ds:datastoreItem xmlns:ds="http://schemas.openxmlformats.org/officeDocument/2006/customXml" ds:itemID="{55A7466F-9D0C-44F5-A568-30440E5F1CB3}">
  <ds:schemaRefs/>
</ds:datastoreItem>
</file>

<file path=customXml/itemProps7.xml><?xml version="1.0" encoding="utf-8"?>
<ds:datastoreItem xmlns:ds="http://schemas.openxmlformats.org/officeDocument/2006/customXml" ds:itemID="{744B758D-7267-48AE-B301-3C2F6356AA6F}">
  <ds:schemaRefs/>
</ds:datastoreItem>
</file>

<file path=customXml/itemProps8.xml><?xml version="1.0" encoding="utf-8"?>
<ds:datastoreItem xmlns:ds="http://schemas.openxmlformats.org/officeDocument/2006/customXml" ds:itemID="{2AA265A1-52FE-4053-9B6B-FE4ECF402EC3}">
  <ds:schemaRefs/>
</ds:datastoreItem>
</file>

<file path=customXml/itemProps9.xml><?xml version="1.0" encoding="utf-8"?>
<ds:datastoreItem xmlns:ds="http://schemas.openxmlformats.org/officeDocument/2006/customXml" ds:itemID="{4394C9FE-6DF1-4346-9C80-5FD24519CE30}">
  <ds:schemaRefs/>
</ds:datastoreItem>
</file>

<file path=docProps/app.xml><?xml version="1.0" encoding="utf-8"?>
<Properties xmlns="http://schemas.openxmlformats.org/officeDocument/2006/extended-properties" xmlns:vt="http://schemas.openxmlformats.org/officeDocument/2006/docPropsVTypes">
  <Template>2021_PutnamInstitute</Template>
  <TotalTime>4830</TotalTime>
  <Words>7432</Words>
  <Application>Microsoft Office PowerPoint</Application>
  <PresentationFormat>Custom</PresentationFormat>
  <Paragraphs>345</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Black</vt:lpstr>
      <vt:lpstr>Gotham C1 Head</vt:lpstr>
      <vt:lpstr>Gotham C2 Text</vt:lpstr>
      <vt:lpstr>8.5x11_template</vt:lpstr>
      <vt:lpstr>Distribution planning under the SECURE Act: </vt:lpstr>
      <vt:lpstr>Topics for today </vt:lpstr>
      <vt:lpstr>Review of RMDs and the SECURE Act</vt:lpstr>
      <vt:lpstr>Understanding RMDs</vt:lpstr>
      <vt:lpstr>Calculating distributions – what table to use?</vt:lpstr>
      <vt:lpstr>Refresher on the repeal of “stretch” distributions  under the SECURE Act</vt:lpstr>
      <vt:lpstr>Beneficiaries after the SECURE Act</vt:lpstr>
      <vt:lpstr>A look at the proposed regulations</vt:lpstr>
      <vt:lpstr>Proposed regulations released — Key takeaways</vt:lpstr>
      <vt:lpstr>Options for beneficiaries post-SECURE</vt:lpstr>
      <vt:lpstr>More detail on distributions for EDBs</vt:lpstr>
      <vt:lpstr>Case examples</vt:lpstr>
      <vt:lpstr>Scenario #1: IRA owner died before SECURE,  and beneficiary died after SECURE</vt:lpstr>
      <vt:lpstr>Scenario #2: IRA owner died after SECURE (pre-RBD)</vt:lpstr>
      <vt:lpstr>Scenario #3: IRA owner died after SECURE (post-RBD)</vt:lpstr>
      <vt:lpstr>Scenario #4: IRA owner died after SECURE and leaves IRA to spouse (who opts to remain as a beneficiary)</vt:lpstr>
      <vt:lpstr>Scenario #5: Roth IRA left to beneficiary</vt:lpstr>
      <vt:lpstr>Trust arrangements under SECURE</vt:lpstr>
      <vt:lpstr>What are the qualifications for a “see through” trust?</vt:lpstr>
      <vt:lpstr>Types of trusts  </vt:lpstr>
      <vt:lpstr>Proposed regulations — Impact on trusts</vt:lpstr>
      <vt:lpstr>Planning considerations</vt:lpstr>
      <vt:lpstr>Key planning challenges with repeal of “stretch”</vt:lpstr>
      <vt:lpstr>SECURE Act accelerates beneficiary distributions</vt:lpstr>
      <vt:lpstr>Planning considerations</vt:lpstr>
      <vt:lpstr>Rethink beneficiary designations</vt:lpstr>
      <vt:lpstr>Review existing trust arrangements</vt:lpstr>
      <vt:lpstr>Consider Roth conversions</vt:lpstr>
      <vt:lpstr>Consider charitable trusts to recreate “stretch” distributions</vt:lpstr>
      <vt:lpstr>Use QCDs to spend down IRA assets</vt:lpstr>
      <vt:lpstr>Leverage permanent life insurance to create a legacy</vt:lpstr>
      <vt:lpstr>Tax-efficient timing of distributions</vt:lpstr>
      <vt:lpstr>Resources designed to help you engage clients and prospects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Actionable tax planning strategies  for the current landscape</dc:title>
  <dc:creator>Jackie Miller</dc:creator>
  <cp:lastModifiedBy>Jackie Miller</cp:lastModifiedBy>
  <cp:revision>63</cp:revision>
  <cp:lastPrinted>2015-10-19T20:29:10Z</cp:lastPrinted>
  <dcterms:created xsi:type="dcterms:W3CDTF">2022-01-25T15:26:12Z</dcterms:created>
  <dcterms:modified xsi:type="dcterms:W3CDTF">2022-05-25T15:26:58Z</dcterms:modified>
</cp:coreProperties>
</file>