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8"/>
  </p:sldMasterIdLst>
  <p:notesMasterIdLst>
    <p:notesMasterId r:id="rId26"/>
  </p:notesMasterIdLst>
  <p:handoutMasterIdLst>
    <p:handoutMasterId r:id="rId27"/>
  </p:handoutMasterIdLst>
  <p:sldIdLst>
    <p:sldId id="916" r:id="rId9"/>
    <p:sldId id="919" r:id="rId10"/>
    <p:sldId id="258" r:id="rId11"/>
    <p:sldId id="260" r:id="rId12"/>
    <p:sldId id="921" r:id="rId13"/>
    <p:sldId id="263" r:id="rId14"/>
    <p:sldId id="918" r:id="rId15"/>
    <p:sldId id="265" r:id="rId16"/>
    <p:sldId id="266" r:id="rId17"/>
    <p:sldId id="267" r:id="rId18"/>
    <p:sldId id="268" r:id="rId19"/>
    <p:sldId id="922" r:id="rId20"/>
    <p:sldId id="271" r:id="rId21"/>
    <p:sldId id="894" r:id="rId22"/>
    <p:sldId id="273" r:id="rId23"/>
    <p:sldId id="276" r:id="rId24"/>
    <p:sldId id="915" r:id="rId25"/>
  </p:sldIdLst>
  <p:sldSz cx="9144000" cy="6858000" type="screen4x3"/>
  <p:notesSz cx="7010400" cy="9372600"/>
  <p:custDataLst>
    <p:custData r:id="rId6"/>
    <p:custData r:id="rId1"/>
    <p:custData r:id="rId2"/>
    <p:custData r:id="rId3"/>
    <p:custData r:id="rId5"/>
    <p:custData r:id="rId7"/>
    <p:custData r:id="rId4"/>
  </p:custDataLst>
  <p:defaultTex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p:defaultTextStyle>
  <p:extLst>
    <p:ext uri="{EFAFB233-063F-42B5-8137-9DF3F51BA10A}">
      <p15:sldGuideLst xmlns:p15="http://schemas.microsoft.com/office/powerpoint/2012/main">
        <p15:guide id="1" orient="horz" pos="4074" userDrawn="1">
          <p15:clr>
            <a:srgbClr val="A4A3A4"/>
          </p15:clr>
        </p15:guide>
        <p15:guide id="2" orient="horz" pos="3935" userDrawn="1">
          <p15:clr>
            <a:srgbClr val="A4A3A4"/>
          </p15:clr>
        </p15:guide>
        <p15:guide id="3" orient="horz" pos="4152" userDrawn="1">
          <p15:clr>
            <a:srgbClr val="A4A3A4"/>
          </p15:clr>
        </p15:guide>
        <p15:guide id="4" orient="horz" pos="3888" userDrawn="1">
          <p15:clr>
            <a:srgbClr val="A4A3A4"/>
          </p15:clr>
        </p15:guide>
        <p15:guide id="5" orient="horz" pos="384" userDrawn="1">
          <p15:clr>
            <a:srgbClr val="A4A3A4"/>
          </p15:clr>
        </p15:guide>
        <p15:guide id="6" orient="horz" pos="1017" userDrawn="1">
          <p15:clr>
            <a:srgbClr val="A4A3A4"/>
          </p15:clr>
        </p15:guide>
        <p15:guide id="7" orient="horz" pos="1466" userDrawn="1">
          <p15:clr>
            <a:srgbClr val="A4A3A4"/>
          </p15:clr>
        </p15:guide>
        <p15:guide id="8" orient="horz" pos="2784" userDrawn="1">
          <p15:clr>
            <a:srgbClr val="A4A3A4"/>
          </p15:clr>
        </p15:guide>
        <p15:guide id="9" orient="horz" pos="1224" userDrawn="1">
          <p15:clr>
            <a:srgbClr val="A4A3A4"/>
          </p15:clr>
        </p15:guide>
        <p15:guide id="10" pos="508" userDrawn="1">
          <p15:clr>
            <a:srgbClr val="A4A3A4"/>
          </p15:clr>
        </p15:guide>
        <p15:guide id="11" pos="5760" userDrawn="1">
          <p15:clr>
            <a:srgbClr val="A4A3A4"/>
          </p15:clr>
        </p15:guide>
        <p15:guide id="12" pos="4560" userDrawn="1">
          <p15:clr>
            <a:srgbClr val="A4A3A4"/>
          </p15:clr>
        </p15:guide>
        <p15:guide id="13" pos="5232" userDrawn="1">
          <p15:clr>
            <a:srgbClr val="A4A3A4"/>
          </p15:clr>
        </p15:guide>
        <p15:guide id="14" pos="2448" userDrawn="1">
          <p15:clr>
            <a:srgbClr val="A4A3A4"/>
          </p15:clr>
        </p15:guide>
        <p15:guide id="15" pos="1745" userDrawn="1">
          <p15:clr>
            <a:srgbClr val="A4A3A4"/>
          </p15:clr>
        </p15:guide>
        <p15:guide id="16" pos="5112" userDrawn="1">
          <p15:clr>
            <a:srgbClr val="A4A3A4"/>
          </p15:clr>
        </p15:guide>
        <p15:guide id="17" pos="912" userDrawn="1">
          <p15:clr>
            <a:srgbClr val="A4A3A4"/>
          </p15:clr>
        </p15:guide>
        <p15:guide id="18" orient="horz" pos="1680" userDrawn="1">
          <p15:clr>
            <a:srgbClr val="A4A3A4"/>
          </p15:clr>
        </p15:guide>
      </p15:sldGuideLst>
    </p:ext>
    <p:ext uri="{2D200454-40CA-4A62-9FC3-DE9A4176ACB9}">
      <p15:notesGuideLst xmlns:p15="http://schemas.microsoft.com/office/powerpoint/2012/main">
        <p15:guide id="1" orient="horz" pos="5575" userDrawn="1">
          <p15:clr>
            <a:srgbClr val="A4A3A4"/>
          </p15:clr>
        </p15:guide>
        <p15:guide id="2" orient="horz" pos="295" userDrawn="1">
          <p15:clr>
            <a:srgbClr val="A4A3A4"/>
          </p15:clr>
        </p15:guide>
        <p15:guide id="3" pos="4072" userDrawn="1">
          <p15:clr>
            <a:srgbClr val="A4A3A4"/>
          </p15:clr>
        </p15:guide>
        <p15:guide id="4" pos="3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343635"/>
    <a:srgbClr val="004751"/>
    <a:srgbClr val="004675"/>
    <a:srgbClr val="FFFFFF"/>
    <a:srgbClr val="CDDDE9"/>
    <a:srgbClr val="007B89"/>
    <a:srgbClr val="0072BC"/>
    <a:srgbClr val="C8804D"/>
    <a:srgbClr val="6C4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78" autoAdjust="0"/>
    <p:restoredTop sz="79914" autoAdjust="0"/>
  </p:normalViewPr>
  <p:slideViewPr>
    <p:cSldViewPr snapToGrid="0">
      <p:cViewPr varScale="1">
        <p:scale>
          <a:sx n="161" d="100"/>
          <a:sy n="161" d="100"/>
        </p:scale>
        <p:origin x="4218" y="138"/>
      </p:cViewPr>
      <p:guideLst>
        <p:guide orient="horz" pos="4074"/>
        <p:guide orient="horz" pos="3935"/>
        <p:guide orient="horz" pos="4152"/>
        <p:guide orient="horz" pos="3888"/>
        <p:guide orient="horz" pos="384"/>
        <p:guide orient="horz" pos="1017"/>
        <p:guide orient="horz" pos="1466"/>
        <p:guide orient="horz" pos="2784"/>
        <p:guide orient="horz" pos="1224"/>
        <p:guide pos="508"/>
        <p:guide pos="5760"/>
        <p:guide pos="4560"/>
        <p:guide pos="5232"/>
        <p:guide pos="2448"/>
        <p:guide pos="1745"/>
        <p:guide pos="5112"/>
        <p:guide pos="912"/>
        <p:guide orient="horz" pos="16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50" d="100"/>
          <a:sy n="150" d="100"/>
        </p:scale>
        <p:origin x="6156" y="120"/>
      </p:cViewPr>
      <p:guideLst>
        <p:guide orient="horz" pos="5575"/>
        <p:guide orient="horz" pos="295"/>
        <p:guide pos="4072"/>
        <p:guide pos="3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150" name="Group 30"/>
          <p:cNvGraphicFramePr>
            <a:graphicFrameLocks noGrp="1"/>
          </p:cNvGraphicFramePr>
          <p:nvPr>
            <p:custDataLst>
              <p:tags r:id="rId2"/>
            </p:custDataLst>
            <p:extLst>
              <p:ext uri="{D42A27DB-BD31-4B8C-83A1-F6EECF244321}">
                <p14:modId xmlns:p14="http://schemas.microsoft.com/office/powerpoint/2010/main" val="57715989"/>
              </p:ext>
            </p:extLst>
          </p:nvPr>
        </p:nvGraphicFramePr>
        <p:xfrm>
          <a:off x="2880857" y="8749255"/>
          <a:ext cx="3582847" cy="249339"/>
        </p:xfrm>
        <a:graphic>
          <a:graphicData uri="http://schemas.openxmlformats.org/drawingml/2006/table">
            <a:tbl>
              <a:tblPr/>
              <a:tblGrid>
                <a:gridCol w="3582847">
                  <a:extLst>
                    <a:ext uri="{9D8B030D-6E8A-4147-A177-3AD203B41FA5}">
                      <a16:colId xmlns:a16="http://schemas.microsoft.com/office/drawing/2014/main" val="20000"/>
                    </a:ext>
                  </a:extLst>
                </a:gridCol>
              </a:tblGrid>
              <a:tr h="249339">
                <a:tc>
                  <a:txBody>
                    <a:bodyPr/>
                    <a:lstStyle/>
                    <a:p>
                      <a:pPr algn="r" defTabSz="1019175"/>
                      <a:r>
                        <a:rPr lang="en-US" sz="800" dirty="0">
                          <a:solidFill>
                            <a:srgbClr val="000000"/>
                          </a:solidFill>
                          <a:latin typeface="Source Sans Pro Light" panose="020B0403030403020204" pitchFamily="34" charset="0"/>
                          <a:cs typeface="Arial" panose="020B0604020202020204" pitchFamily="34" charset="0"/>
                        </a:rPr>
                        <a:t>329832  4/22</a:t>
                      </a:r>
                    </a:p>
                  </a:txBody>
                  <a:tcPr marL="74302" marR="74302" marT="0" marB="0" anchor="ctr" horzOverflow="overflow">
                    <a:lnL>
                      <a:noFill/>
                    </a:lnL>
                    <a:lnR w="12700" cap="flat" cmpd="sng" algn="ctr">
                      <a:solidFill>
                        <a:srgbClr val="1A7FBA"/>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146" name="Text Box 26"/>
          <p:cNvSpPr txBox="1">
            <a:spLocks noChangeArrowheads="1"/>
          </p:cNvSpPr>
          <p:nvPr/>
        </p:nvSpPr>
        <p:spPr bwMode="auto">
          <a:xfrm>
            <a:off x="443697" y="8699708"/>
            <a:ext cx="1177916" cy="21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3503" tIns="46754" rIns="93503" bIns="46754">
            <a:spAutoFit/>
          </a:bodyPr>
          <a:lstStyle>
            <a:lvl1pPr defTabSz="955675" eaLnBrk="0" hangingPunct="0">
              <a:defRPr sz="2000">
                <a:solidFill>
                  <a:schemeClr val="tx1"/>
                </a:solidFill>
                <a:latin typeface="Gotham C2 Text" charset="0"/>
                <a:ea typeface="ＭＳ Ｐゴシック" charset="0"/>
                <a:cs typeface="ＭＳ Ｐゴシック" charset="0"/>
              </a:defRPr>
            </a:lvl1pPr>
            <a:lvl2pPr marL="719138" indent="-276225" defTabSz="955675" eaLnBrk="0" hangingPunct="0">
              <a:defRPr sz="2000">
                <a:solidFill>
                  <a:schemeClr val="tx1"/>
                </a:solidFill>
                <a:latin typeface="Gotham C2 Text" charset="0"/>
                <a:ea typeface="ＭＳ Ｐゴシック" charset="0"/>
              </a:defRPr>
            </a:lvl2pPr>
            <a:lvl3pPr marL="1106488" indent="-220663" defTabSz="955675" eaLnBrk="0" hangingPunct="0">
              <a:defRPr sz="2000">
                <a:solidFill>
                  <a:schemeClr val="tx1"/>
                </a:solidFill>
                <a:latin typeface="Gotham C2 Text" charset="0"/>
                <a:ea typeface="ＭＳ Ｐゴシック" charset="0"/>
              </a:defRPr>
            </a:lvl3pPr>
            <a:lvl4pPr marL="1549400" indent="-220663" defTabSz="955675" eaLnBrk="0" hangingPunct="0">
              <a:defRPr sz="2000">
                <a:solidFill>
                  <a:schemeClr val="tx1"/>
                </a:solidFill>
                <a:latin typeface="Gotham C2 Text" charset="0"/>
                <a:ea typeface="ＭＳ Ｐゴシック" charset="0"/>
              </a:defRPr>
            </a:lvl4pPr>
            <a:lvl5pPr marL="1992313" indent="-220663" defTabSz="955675" eaLnBrk="0" hangingPunct="0">
              <a:defRPr sz="2000">
                <a:solidFill>
                  <a:schemeClr val="tx1"/>
                </a:solidFill>
                <a:latin typeface="Gotham C2 Text" charset="0"/>
                <a:ea typeface="ＭＳ Ｐゴシック" charset="0"/>
              </a:defRPr>
            </a:lvl5pPr>
            <a:lvl6pPr marL="2449513" indent="-220663" defTabSz="955675" eaLnBrk="0" fontAlgn="base" hangingPunct="0">
              <a:spcBef>
                <a:spcPct val="0"/>
              </a:spcBef>
              <a:spcAft>
                <a:spcPct val="0"/>
              </a:spcAft>
              <a:defRPr sz="2000">
                <a:solidFill>
                  <a:schemeClr val="tx1"/>
                </a:solidFill>
                <a:latin typeface="Gotham C2 Text" charset="0"/>
                <a:ea typeface="ＭＳ Ｐゴシック" charset="0"/>
              </a:defRPr>
            </a:lvl6pPr>
            <a:lvl7pPr marL="2906713" indent="-220663" defTabSz="955675" eaLnBrk="0" fontAlgn="base" hangingPunct="0">
              <a:spcBef>
                <a:spcPct val="0"/>
              </a:spcBef>
              <a:spcAft>
                <a:spcPct val="0"/>
              </a:spcAft>
              <a:defRPr sz="2000">
                <a:solidFill>
                  <a:schemeClr val="tx1"/>
                </a:solidFill>
                <a:latin typeface="Gotham C2 Text" charset="0"/>
                <a:ea typeface="ＭＳ Ｐゴシック" charset="0"/>
              </a:defRPr>
            </a:lvl7pPr>
            <a:lvl8pPr marL="3363913" indent="-220663" defTabSz="955675" eaLnBrk="0" fontAlgn="base" hangingPunct="0">
              <a:spcBef>
                <a:spcPct val="0"/>
              </a:spcBef>
              <a:spcAft>
                <a:spcPct val="0"/>
              </a:spcAft>
              <a:defRPr sz="2000">
                <a:solidFill>
                  <a:schemeClr val="tx1"/>
                </a:solidFill>
                <a:latin typeface="Gotham C2 Text" charset="0"/>
                <a:ea typeface="ＭＳ Ｐゴシック" charset="0"/>
              </a:defRPr>
            </a:lvl8pPr>
            <a:lvl9pPr marL="3821113" indent="-220663" defTabSz="955675" eaLnBrk="0" fontAlgn="base" hangingPunct="0">
              <a:spcBef>
                <a:spcPct val="0"/>
              </a:spcBef>
              <a:spcAft>
                <a:spcPct val="0"/>
              </a:spcAft>
              <a:defRPr sz="2000">
                <a:solidFill>
                  <a:schemeClr val="tx1"/>
                </a:solidFill>
                <a:latin typeface="Gotham C2 Text" charset="0"/>
                <a:ea typeface="ＭＳ Ｐゴシック" charset="0"/>
              </a:defRPr>
            </a:lvl9pPr>
          </a:lstStyle>
          <a:p>
            <a:pPr algn="l" eaLnBrk="1" hangingPunct="1">
              <a:defRPr/>
            </a:pPr>
            <a:r>
              <a:rPr lang="en-US" sz="800" b="1" dirty="0">
                <a:latin typeface="Source Sans Pro Light" panose="020B0403030403020204" pitchFamily="34" charset="0"/>
              </a:rPr>
              <a:t>PUTNAM INVESTMENTS</a:t>
            </a:r>
          </a:p>
        </p:txBody>
      </p:sp>
      <p:sp>
        <p:nvSpPr>
          <p:cNvPr id="41990" name="Rectangle 27"/>
          <p:cNvSpPr>
            <a:spLocks noChangeArrowheads="1"/>
          </p:cNvSpPr>
          <p:nvPr/>
        </p:nvSpPr>
        <p:spPr bwMode="auto">
          <a:xfrm>
            <a:off x="6446274" y="8768436"/>
            <a:ext cx="290284" cy="21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1338" tIns="45671" rIns="91338" bIns="45671">
            <a:spAutoFit/>
          </a:bodyPr>
          <a:lstStyle/>
          <a:p>
            <a:pPr algn="l" defTabSz="923554">
              <a:buClr>
                <a:schemeClr val="tx2"/>
              </a:buClr>
            </a:pPr>
            <a:fld id="{1A797CE9-049D-415B-B10C-828B86054992}" type="slidenum">
              <a:rPr lang="en-US" sz="800">
                <a:latin typeface="Source Sans Pro Light" panose="020B0403030403020204" pitchFamily="34" charset="0"/>
              </a:rPr>
              <a:pPr algn="l" defTabSz="923554">
                <a:buClr>
                  <a:schemeClr val="tx2"/>
                </a:buClr>
              </a:pPr>
              <a:t>‹#›</a:t>
            </a:fld>
            <a:endParaRPr lang="en-US" sz="800" dirty="0">
              <a:latin typeface="Source Sans Pro Light" panose="020B0403030403020204" pitchFamily="34" charset="0"/>
            </a:endParaRPr>
          </a:p>
        </p:txBody>
      </p:sp>
    </p:spTree>
    <p:extLst>
      <p:ext uri="{BB962C8B-B14F-4D97-AF65-F5344CB8AC3E}">
        <p14:creationId xmlns:p14="http://schemas.microsoft.com/office/powerpoint/2010/main" val="375341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theme" Target="../theme/theme2.xml"/><Relationship Id="rId5" Type="http://schemas.openxmlformats.org/officeDocument/2006/relationships/tags" Target="../tags/tag4.xml"/><Relationship Id="rId4" Type="http://schemas.openxmlformats.org/officeDocument/2006/relationships/tags" Target="../tags/tag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4"/>
          <p:cNvSpPr>
            <a:spLocks noGrp="1" noRot="1" noChangeAspect="1" noChangeArrowheads="1" noTextEdit="1"/>
          </p:cNvSpPr>
          <p:nvPr>
            <p:ph type="sldImg" idx="2"/>
          </p:nvPr>
        </p:nvSpPr>
        <p:spPr bwMode="auto">
          <a:xfrm>
            <a:off x="1438275" y="468313"/>
            <a:ext cx="4140200" cy="31067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custDataLst>
              <p:tags r:id="rId2"/>
            </p:custDataLst>
          </p:nvPr>
        </p:nvSpPr>
        <p:spPr bwMode="auto">
          <a:xfrm>
            <a:off x="545117" y="3983037"/>
            <a:ext cx="5920175" cy="437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503" tIns="46754" rIns="93503" bIns="4675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84" name="Text Box 16"/>
          <p:cNvSpPr txBox="1">
            <a:spLocks noChangeArrowheads="1"/>
          </p:cNvSpPr>
          <p:nvPr>
            <p:custDataLst>
              <p:tags r:id="rId3"/>
            </p:custDataLst>
          </p:nvPr>
        </p:nvSpPr>
        <p:spPr bwMode="auto">
          <a:xfrm>
            <a:off x="443697" y="8699708"/>
            <a:ext cx="1177916" cy="21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3503" tIns="46754" rIns="93503" bIns="46754">
            <a:spAutoFit/>
          </a:bodyPr>
          <a:lstStyle>
            <a:lvl1pPr defTabSz="955675" eaLnBrk="0" hangingPunct="0">
              <a:defRPr sz="2000">
                <a:solidFill>
                  <a:schemeClr val="tx1"/>
                </a:solidFill>
                <a:latin typeface="Gotham C2 Text" charset="0"/>
                <a:ea typeface="ＭＳ Ｐゴシック" charset="0"/>
                <a:cs typeface="ＭＳ Ｐゴシック" charset="0"/>
              </a:defRPr>
            </a:lvl1pPr>
            <a:lvl2pPr marL="719138" indent="-276225" defTabSz="955675" eaLnBrk="0" hangingPunct="0">
              <a:defRPr sz="2000">
                <a:solidFill>
                  <a:schemeClr val="tx1"/>
                </a:solidFill>
                <a:latin typeface="Gotham C2 Text" charset="0"/>
                <a:ea typeface="ＭＳ Ｐゴシック" charset="0"/>
              </a:defRPr>
            </a:lvl2pPr>
            <a:lvl3pPr marL="1106488" indent="-220663" defTabSz="955675" eaLnBrk="0" hangingPunct="0">
              <a:defRPr sz="2000">
                <a:solidFill>
                  <a:schemeClr val="tx1"/>
                </a:solidFill>
                <a:latin typeface="Gotham C2 Text" charset="0"/>
                <a:ea typeface="ＭＳ Ｐゴシック" charset="0"/>
              </a:defRPr>
            </a:lvl3pPr>
            <a:lvl4pPr marL="1549400" indent="-220663" defTabSz="955675" eaLnBrk="0" hangingPunct="0">
              <a:defRPr sz="2000">
                <a:solidFill>
                  <a:schemeClr val="tx1"/>
                </a:solidFill>
                <a:latin typeface="Gotham C2 Text" charset="0"/>
                <a:ea typeface="ＭＳ Ｐゴシック" charset="0"/>
              </a:defRPr>
            </a:lvl4pPr>
            <a:lvl5pPr marL="1992313" indent="-220663" defTabSz="955675" eaLnBrk="0" hangingPunct="0">
              <a:defRPr sz="2000">
                <a:solidFill>
                  <a:schemeClr val="tx1"/>
                </a:solidFill>
                <a:latin typeface="Gotham C2 Text" charset="0"/>
                <a:ea typeface="ＭＳ Ｐゴシック" charset="0"/>
              </a:defRPr>
            </a:lvl5pPr>
            <a:lvl6pPr marL="2449513" indent="-220663" defTabSz="955675" eaLnBrk="0" fontAlgn="base" hangingPunct="0">
              <a:spcBef>
                <a:spcPct val="0"/>
              </a:spcBef>
              <a:spcAft>
                <a:spcPct val="0"/>
              </a:spcAft>
              <a:defRPr sz="2000">
                <a:solidFill>
                  <a:schemeClr val="tx1"/>
                </a:solidFill>
                <a:latin typeface="Gotham C2 Text" charset="0"/>
                <a:ea typeface="ＭＳ Ｐゴシック" charset="0"/>
              </a:defRPr>
            </a:lvl6pPr>
            <a:lvl7pPr marL="2906713" indent="-220663" defTabSz="955675" eaLnBrk="0" fontAlgn="base" hangingPunct="0">
              <a:spcBef>
                <a:spcPct val="0"/>
              </a:spcBef>
              <a:spcAft>
                <a:spcPct val="0"/>
              </a:spcAft>
              <a:defRPr sz="2000">
                <a:solidFill>
                  <a:schemeClr val="tx1"/>
                </a:solidFill>
                <a:latin typeface="Gotham C2 Text" charset="0"/>
                <a:ea typeface="ＭＳ Ｐゴシック" charset="0"/>
              </a:defRPr>
            </a:lvl7pPr>
            <a:lvl8pPr marL="3363913" indent="-220663" defTabSz="955675" eaLnBrk="0" fontAlgn="base" hangingPunct="0">
              <a:spcBef>
                <a:spcPct val="0"/>
              </a:spcBef>
              <a:spcAft>
                <a:spcPct val="0"/>
              </a:spcAft>
              <a:defRPr sz="2000">
                <a:solidFill>
                  <a:schemeClr val="tx1"/>
                </a:solidFill>
                <a:latin typeface="Gotham C2 Text" charset="0"/>
                <a:ea typeface="ＭＳ Ｐゴシック" charset="0"/>
              </a:defRPr>
            </a:lvl8pPr>
            <a:lvl9pPr marL="3821113" indent="-220663" defTabSz="955675" eaLnBrk="0" fontAlgn="base" hangingPunct="0">
              <a:spcBef>
                <a:spcPct val="0"/>
              </a:spcBef>
              <a:spcAft>
                <a:spcPct val="0"/>
              </a:spcAft>
              <a:defRPr sz="2000">
                <a:solidFill>
                  <a:schemeClr val="tx1"/>
                </a:solidFill>
                <a:latin typeface="Gotham C2 Text" charset="0"/>
                <a:ea typeface="ＭＳ Ｐゴシック" charset="0"/>
              </a:defRPr>
            </a:lvl9pPr>
          </a:lstStyle>
          <a:p>
            <a:pPr algn="l" eaLnBrk="1" hangingPunct="1">
              <a:defRPr/>
            </a:pPr>
            <a:r>
              <a:rPr lang="en-US" sz="800" b="1" dirty="0">
                <a:latin typeface="Source Sans Pro Light" panose="020B0403030403020204" pitchFamily="34" charset="0"/>
              </a:rPr>
              <a:t>PUTNAM INVESTMENTS</a:t>
            </a:r>
          </a:p>
        </p:txBody>
      </p:sp>
      <p:graphicFrame>
        <p:nvGraphicFramePr>
          <p:cNvPr id="7192" name="Group 24"/>
          <p:cNvGraphicFramePr>
            <a:graphicFrameLocks noGrp="1"/>
          </p:cNvGraphicFramePr>
          <p:nvPr>
            <p:custDataLst>
              <p:tags r:id="rId4"/>
            </p:custDataLst>
            <p:extLst>
              <p:ext uri="{D42A27DB-BD31-4B8C-83A1-F6EECF244321}">
                <p14:modId xmlns:p14="http://schemas.microsoft.com/office/powerpoint/2010/main" val="3091573703"/>
              </p:ext>
            </p:extLst>
          </p:nvPr>
        </p:nvGraphicFramePr>
        <p:xfrm>
          <a:off x="2880857" y="8749255"/>
          <a:ext cx="3582847" cy="249339"/>
        </p:xfrm>
        <a:graphic>
          <a:graphicData uri="http://schemas.openxmlformats.org/drawingml/2006/table">
            <a:tbl>
              <a:tblPr/>
              <a:tblGrid>
                <a:gridCol w="3582847">
                  <a:extLst>
                    <a:ext uri="{9D8B030D-6E8A-4147-A177-3AD203B41FA5}">
                      <a16:colId xmlns:a16="http://schemas.microsoft.com/office/drawing/2014/main" val="20000"/>
                    </a:ext>
                  </a:extLst>
                </a:gridCol>
              </a:tblGrid>
              <a:tr h="249339">
                <a:tc>
                  <a:txBody>
                    <a:bodyPr/>
                    <a:lstStyle/>
                    <a:p>
                      <a:pPr algn="r" defTabSz="1019175"/>
                      <a:r>
                        <a:rPr lang="en-US" sz="800" dirty="0">
                          <a:solidFill>
                            <a:srgbClr val="000000"/>
                          </a:solidFill>
                          <a:latin typeface="Source Sans Pro Light" panose="020B0403030403020204" pitchFamily="34" charset="0"/>
                          <a:cs typeface="Arial" panose="020B0604020202020204" pitchFamily="34" charset="0"/>
                        </a:rPr>
                        <a:t>329832  4/22</a:t>
                      </a:r>
                    </a:p>
                  </a:txBody>
                  <a:tcPr marL="74302" marR="74302" marT="0" marB="0" anchor="ctr" horzOverflow="overflow">
                    <a:lnL>
                      <a:noFill/>
                    </a:lnL>
                    <a:lnR w="12700" cap="flat" cmpd="sng" algn="ctr">
                      <a:solidFill>
                        <a:srgbClr val="1A7FBA"/>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3560" name="Rectangle 30"/>
          <p:cNvSpPr>
            <a:spLocks noChangeArrowheads="1"/>
          </p:cNvSpPr>
          <p:nvPr>
            <p:custDataLst>
              <p:tags r:id="rId5"/>
            </p:custDataLst>
          </p:nvPr>
        </p:nvSpPr>
        <p:spPr bwMode="auto">
          <a:xfrm>
            <a:off x="6446274" y="8768436"/>
            <a:ext cx="290284" cy="21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1338" tIns="45671" rIns="91338" bIns="45671">
            <a:spAutoFit/>
          </a:bodyPr>
          <a:lstStyle/>
          <a:p>
            <a:pPr algn="l" defTabSz="923554">
              <a:buClr>
                <a:schemeClr val="tx2"/>
              </a:buClr>
            </a:pPr>
            <a:fld id="{B25AA5A6-AEB3-4D94-8E34-E1A3F4EB3ADA}" type="slidenum">
              <a:rPr lang="en-US" sz="800">
                <a:latin typeface="Source Sans Pro Light" panose="020B0403030403020204" pitchFamily="34" charset="0"/>
              </a:rPr>
              <a:pPr algn="l" defTabSz="923554">
                <a:buClr>
                  <a:schemeClr val="tx2"/>
                </a:buClr>
              </a:pPr>
              <a:t>‹#›</a:t>
            </a:fld>
            <a:endParaRPr lang="en-US" sz="800" dirty="0">
              <a:latin typeface="Source Sans Pro Light" panose="020B0403030403020204" pitchFamily="34" charset="0"/>
            </a:endParaRPr>
          </a:p>
        </p:txBody>
      </p:sp>
    </p:spTree>
    <p:extLst>
      <p:ext uri="{BB962C8B-B14F-4D97-AF65-F5344CB8AC3E}">
        <p14:creationId xmlns:p14="http://schemas.microsoft.com/office/powerpoint/2010/main" val="2977285979"/>
      </p:ext>
    </p:extLst>
  </p:cSld>
  <p:clrMap bg1="lt1" tx1="dk1" bg2="lt2" tx2="dk2" accent1="accent1" accent2="accent2" accent3="accent3" accent4="accent4" accent5="accent5" accent6="accent6" hlink="hlink" folHlink="folHlink"/>
  <p:notesStyle>
    <a:lvl1pPr algn="l" rtl="0" eaLnBrk="0" fontAlgn="base" hangingPunct="0">
      <a:lnSpc>
        <a:spcPct val="110000"/>
      </a:lnSpc>
      <a:spcBef>
        <a:spcPct val="0"/>
      </a:spcBef>
      <a:spcAft>
        <a:spcPct val="0"/>
      </a:spcAft>
      <a:defRPr sz="882" kern="1200">
        <a:solidFill>
          <a:schemeClr val="tx1"/>
        </a:solidFill>
        <a:latin typeface="Source Sans Pro Light" panose="020B0403030403020204" pitchFamily="34" charset="0"/>
        <a:ea typeface="ＭＳ Ｐゴシック" charset="-128"/>
        <a:cs typeface="MS PGothic" charset="0"/>
      </a:defRPr>
    </a:lvl1pPr>
    <a:lvl2pPr marL="198892" indent="-98046" algn="l" rtl="0" eaLnBrk="0" fontAlgn="base" hangingPunct="0">
      <a:lnSpc>
        <a:spcPct val="110000"/>
      </a:lnSpc>
      <a:spcBef>
        <a:spcPct val="0"/>
      </a:spcBef>
      <a:spcAft>
        <a:spcPct val="0"/>
      </a:spcAft>
      <a:buClr>
        <a:srgbClr val="1A7FBA"/>
      </a:buClr>
      <a:buChar char="•"/>
      <a:defRPr sz="882" kern="1200">
        <a:solidFill>
          <a:schemeClr val="tx1"/>
        </a:solidFill>
        <a:latin typeface="Source Sans Pro Light" panose="020B0403030403020204" pitchFamily="34" charset="0"/>
        <a:ea typeface="ＭＳ Ｐゴシック" charset="-128"/>
        <a:cs typeface="MS PGothic" charset="0"/>
      </a:defRPr>
    </a:lvl2pPr>
    <a:lvl3pPr marL="397785" indent="-98046" algn="l" rtl="0" eaLnBrk="0" fontAlgn="base" hangingPunct="0">
      <a:lnSpc>
        <a:spcPct val="110000"/>
      </a:lnSpc>
      <a:spcBef>
        <a:spcPct val="0"/>
      </a:spcBef>
      <a:spcAft>
        <a:spcPct val="0"/>
      </a:spcAft>
      <a:buClr>
        <a:srgbClr val="1A7FBA"/>
      </a:buClr>
      <a:buFont typeface="Gotham C2 Text" pitchFamily="50" charset="0"/>
      <a:buChar char="–"/>
      <a:defRPr sz="794" kern="1200">
        <a:solidFill>
          <a:schemeClr val="tx1"/>
        </a:solidFill>
        <a:latin typeface="Source Sans Pro Light" panose="020B0403030403020204" pitchFamily="34" charset="0"/>
        <a:ea typeface="ＭＳ Ｐゴシック" charset="-128"/>
        <a:cs typeface="MS PGothic" charset="0"/>
      </a:defRPr>
    </a:lvl3pPr>
    <a:lvl4pPr marL="605081" indent="-106449" algn="l" rtl="0" eaLnBrk="0" fontAlgn="base" hangingPunct="0">
      <a:lnSpc>
        <a:spcPct val="110000"/>
      </a:lnSpc>
      <a:spcBef>
        <a:spcPct val="0"/>
      </a:spcBef>
      <a:spcAft>
        <a:spcPct val="0"/>
      </a:spcAft>
      <a:buClr>
        <a:srgbClr val="1A7FBA"/>
      </a:buClr>
      <a:buChar char="•"/>
      <a:defRPr sz="706" kern="1200">
        <a:solidFill>
          <a:schemeClr val="tx1"/>
        </a:solidFill>
        <a:latin typeface="Source Sans Pro Light" panose="020B0403030403020204" pitchFamily="34" charset="0"/>
        <a:ea typeface="ＭＳ Ｐゴシック" charset="-128"/>
        <a:cs typeface="MS PGothic" charset="0"/>
      </a:defRPr>
    </a:lvl4pPr>
    <a:lvl5pPr marL="806775" indent="-98046" algn="l" rtl="0" eaLnBrk="0" fontAlgn="base" hangingPunct="0">
      <a:lnSpc>
        <a:spcPct val="110000"/>
      </a:lnSpc>
      <a:spcBef>
        <a:spcPct val="0"/>
      </a:spcBef>
      <a:spcAft>
        <a:spcPct val="0"/>
      </a:spcAft>
      <a:buClr>
        <a:srgbClr val="1A7FBA"/>
      </a:buClr>
      <a:buChar char="•"/>
      <a:defRPr sz="706" kern="1200">
        <a:solidFill>
          <a:schemeClr val="tx1"/>
        </a:solidFill>
        <a:latin typeface="Source Sans Pro Light" panose="020B0403030403020204" pitchFamily="34" charset="0"/>
        <a:ea typeface="ＭＳ Ｐゴシック" charset="-128"/>
        <a:cs typeface="MS PGothic" charset="0"/>
      </a:defRPr>
    </a:lvl5pPr>
    <a:lvl6pPr marL="2016938" algn="l" defTabSz="806775" rtl="0" eaLnBrk="1" latinLnBrk="0" hangingPunct="1">
      <a:defRPr sz="1059" kern="1200">
        <a:solidFill>
          <a:schemeClr val="tx1"/>
        </a:solidFill>
        <a:latin typeface="+mn-lt"/>
        <a:ea typeface="+mn-ea"/>
        <a:cs typeface="+mn-cs"/>
      </a:defRPr>
    </a:lvl6pPr>
    <a:lvl7pPr marL="2420325" algn="l" defTabSz="806775" rtl="0" eaLnBrk="1" latinLnBrk="0" hangingPunct="1">
      <a:defRPr sz="1059" kern="1200">
        <a:solidFill>
          <a:schemeClr val="tx1"/>
        </a:solidFill>
        <a:latin typeface="+mn-lt"/>
        <a:ea typeface="+mn-ea"/>
        <a:cs typeface="+mn-cs"/>
      </a:defRPr>
    </a:lvl7pPr>
    <a:lvl8pPr marL="2823713" algn="l" defTabSz="806775" rtl="0" eaLnBrk="1" latinLnBrk="0" hangingPunct="1">
      <a:defRPr sz="1059" kern="1200">
        <a:solidFill>
          <a:schemeClr val="tx1"/>
        </a:solidFill>
        <a:latin typeface="+mn-lt"/>
        <a:ea typeface="+mn-ea"/>
        <a:cs typeface="+mn-cs"/>
      </a:defRPr>
    </a:lvl8pPr>
    <a:lvl9pPr marL="3227100" algn="l" defTabSz="806775" rtl="0" eaLnBrk="1" latinLnBrk="0" hangingPunct="1">
      <a:defRPr sz="10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Notes Placeholder 2"/>
          <p:cNvSpPr>
            <a:spLocks noGrp="1"/>
          </p:cNvSpPr>
          <p:nvPr>
            <p:ph type="body" idx="1"/>
          </p:nvPr>
        </p:nvSpPr>
        <p:spPr/>
        <p:txBody>
          <a:bodyPr/>
          <a:lstStyle/>
          <a:p>
            <a:r>
              <a:rPr lang="en-US" altLang="en-US" dirty="0"/>
              <a:t>Thanks for taking the time today to listen to the benefits that LinkedIn can provide to its newest age group. </a:t>
            </a:r>
            <a:r>
              <a:rPr lang="en-US" dirty="0"/>
              <a:t>Today, we'll discuss some</a:t>
            </a:r>
            <a:r>
              <a:rPr lang="en-US" altLang="en-US" dirty="0"/>
              <a:t> great tools that can help jump-start a young professional’s career development. These tools can also be used by adults. They can help you find post-bachelor’s degree opportunities, research peers, and discover business connections. </a:t>
            </a:r>
          </a:p>
          <a:p>
            <a:endParaRPr lang="en-US" altLang="en-US" dirty="0"/>
          </a:p>
          <a:p>
            <a:r>
              <a:rPr lang="en-US" altLang="en-US" dirty="0"/>
              <a:t>Be sure to always check the LinkedIn blog for exciting news announcements about the site. Social networks are always changing, and being on the forefront can lead to new opportunities. If you have any additional questions about getting the most out of LinkedIn, please contact me or your Putnam internal wholesalers. Using LinkedIn significantly improves my business, and I’m always happy to share tips, tricks, and best practices with you and your peers.</a:t>
            </a:r>
          </a:p>
          <a:p>
            <a:endParaRPr lang="en-US" altLang="en-US" dirty="0"/>
          </a:p>
          <a:p>
            <a:r>
              <a:rPr lang="en-US" altLang="en-US" dirty="0"/>
              <a:t>Thanks for your time and have a great day.</a:t>
            </a:r>
          </a:p>
          <a:p>
            <a:endParaRPr lang="en-US" altLang="en-US" dirty="0"/>
          </a:p>
        </p:txBody>
      </p:sp>
      <p:sp>
        <p:nvSpPr>
          <p:cNvPr id="3" name="Slide Image Placeholder 2">
            <a:extLst>
              <a:ext uri="{FF2B5EF4-FFF2-40B4-BE49-F238E27FC236}">
                <a16:creationId xmlns:a16="http://schemas.microsoft.com/office/drawing/2014/main" id="{DD73ABBC-24D6-4A8B-8DF5-D8871BCEB3CC}"/>
              </a:ext>
            </a:extLst>
          </p:cNvPr>
          <p:cNvSpPr>
            <a:spLocks noGrp="1" noRot="1" noChangeAspect="1"/>
          </p:cNvSpPr>
          <p:nvPr>
            <p:ph type="sldImg"/>
          </p:nvPr>
        </p:nvSpPr>
        <p:spPr/>
      </p:sp>
    </p:spTree>
    <p:extLst>
      <p:ext uri="{BB962C8B-B14F-4D97-AF65-F5344CB8AC3E}">
        <p14:creationId xmlns:p14="http://schemas.microsoft.com/office/powerpoint/2010/main" val="2146612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Career Insights tool lets you filter alumni data from each university you select. You can search through alumni by the year they graduated, you can narrow your results by searching for a title, keyword, or company, and you can identify the best alumni to connect with to help you accomplish your career goals.</a:t>
            </a:r>
          </a:p>
          <a:p>
            <a:endParaRPr lang="en-US" dirty="0"/>
          </a:p>
          <a:p>
            <a:r>
              <a:rPr lang="en-US" dirty="0"/>
              <a:t>This section is meant to help you determine how to break into your field of choice and suggest people to connect with that can help you on your journey.</a:t>
            </a:r>
          </a:p>
        </p:txBody>
      </p:sp>
      <p:sp>
        <p:nvSpPr>
          <p:cNvPr id="5" name="Slide Image Placeholder 4">
            <a:extLst>
              <a:ext uri="{FF2B5EF4-FFF2-40B4-BE49-F238E27FC236}">
                <a16:creationId xmlns:a16="http://schemas.microsoft.com/office/drawing/2014/main" id="{E80256EA-5E53-4405-87F1-8E03429FF9DC}"/>
              </a:ext>
            </a:extLst>
          </p:cNvPr>
          <p:cNvSpPr>
            <a:spLocks noGrp="1" noRot="1" noChangeAspect="1"/>
          </p:cNvSpPr>
          <p:nvPr>
            <p:ph type="sldImg"/>
          </p:nvPr>
        </p:nvSpPr>
        <p:spPr/>
      </p:sp>
    </p:spTree>
    <p:extLst>
      <p:ext uri="{BB962C8B-B14F-4D97-AF65-F5344CB8AC3E}">
        <p14:creationId xmlns:p14="http://schemas.microsoft.com/office/powerpoint/2010/main" val="67436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D2BD10C-60FB-4ABA-8267-3CC8F848BEED}"/>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15411164-1450-436D-AABC-E9B4EFF262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69088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job search feature lets you focus results with a few important filters:</a:t>
            </a:r>
          </a:p>
          <a:p>
            <a:pPr lvl="1"/>
            <a:r>
              <a:rPr lang="en-US" dirty="0"/>
              <a:t>Date posted: Brings up the newest posts first</a:t>
            </a:r>
          </a:p>
          <a:p>
            <a:pPr lvl="1"/>
            <a:r>
              <a:rPr lang="en-US" dirty="0"/>
              <a:t>LinkedIn features: Lets you search for jobs connected to people in your network, pulls in jobs that have under 10 applicants, and lets you narrow your results to only jobs that accept "LinkedIn easy apply"</a:t>
            </a:r>
          </a:p>
          <a:p>
            <a:endParaRPr lang="en-US" dirty="0"/>
          </a:p>
          <a:p>
            <a:r>
              <a:rPr lang="en-US" dirty="0"/>
              <a:t>The other filters are pretty self explanatory, but the key is to use these tools to find the jobs that are most relevant to your experience and career goals.</a:t>
            </a:r>
          </a:p>
        </p:txBody>
      </p:sp>
      <p:sp>
        <p:nvSpPr>
          <p:cNvPr id="5" name="Slide Image Placeholder 4">
            <a:extLst>
              <a:ext uri="{FF2B5EF4-FFF2-40B4-BE49-F238E27FC236}">
                <a16:creationId xmlns:a16="http://schemas.microsoft.com/office/drawing/2014/main" id="{F2A91F5C-91E9-4F4A-87CF-049DDE916891}"/>
              </a:ext>
            </a:extLst>
          </p:cNvPr>
          <p:cNvSpPr>
            <a:spLocks noGrp="1" noRot="1" noChangeAspect="1"/>
          </p:cNvSpPr>
          <p:nvPr>
            <p:ph type="sldImg"/>
          </p:nvPr>
        </p:nvSpPr>
        <p:spPr/>
      </p:sp>
    </p:spTree>
    <p:extLst>
      <p:ext uri="{BB962C8B-B14F-4D97-AF65-F5344CB8AC3E}">
        <p14:creationId xmlns:p14="http://schemas.microsoft.com/office/powerpoint/2010/main" val="329174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If you're looking for a new job or internship, be sure to turn on the "Let recruiters know you're open" to new opportunities button. This lets them know it's OK to message you about open positions.</a:t>
            </a:r>
          </a:p>
          <a:p>
            <a:endParaRPr lang="en-US" dirty="0"/>
          </a:p>
          <a:p>
            <a:r>
              <a:rPr lang="en-US" dirty="0"/>
              <a:t>When you flip this switch, it's important to also fill out your career interests so recruiters can reach out with the most relevant positions. You can tell them:</a:t>
            </a:r>
          </a:p>
          <a:p>
            <a:pPr lvl="1"/>
            <a:r>
              <a:rPr lang="en-US" dirty="0"/>
              <a:t>Where you are in your search</a:t>
            </a:r>
          </a:p>
          <a:p>
            <a:pPr lvl="1"/>
            <a:r>
              <a:rPr lang="en-US" dirty="0"/>
              <a:t>When you can start</a:t>
            </a:r>
          </a:p>
          <a:p>
            <a:pPr lvl="1"/>
            <a:r>
              <a:rPr lang="en-US" dirty="0"/>
              <a:t>Which titles are most appealing to you</a:t>
            </a:r>
          </a:p>
          <a:p>
            <a:pPr lvl="1"/>
            <a:r>
              <a:rPr lang="en-US" dirty="0"/>
              <a:t>Which locations you're considering</a:t>
            </a:r>
          </a:p>
          <a:p>
            <a:pPr lvl="1"/>
            <a:r>
              <a:rPr lang="en-US" dirty="0"/>
              <a:t>What type of job fits you best (full/part-time, internship)</a:t>
            </a:r>
          </a:p>
          <a:p>
            <a:pPr lvl="1"/>
            <a:r>
              <a:rPr lang="en-US" dirty="0"/>
              <a:t>Which industries you're focusing on</a:t>
            </a:r>
          </a:p>
          <a:p>
            <a:pPr lvl="1"/>
            <a:r>
              <a:rPr lang="en-US" dirty="0"/>
              <a:t>What size company fits you best</a:t>
            </a:r>
          </a:p>
          <a:p>
            <a:endParaRPr lang="en-US" dirty="0"/>
          </a:p>
          <a:p>
            <a:r>
              <a:rPr lang="en-US" dirty="0"/>
              <a:t>The more complete this section is, the more relevant your discussions (and the positions) will be.</a:t>
            </a:r>
          </a:p>
        </p:txBody>
      </p:sp>
      <p:sp>
        <p:nvSpPr>
          <p:cNvPr id="5" name="Slide Image Placeholder 4">
            <a:extLst>
              <a:ext uri="{FF2B5EF4-FFF2-40B4-BE49-F238E27FC236}">
                <a16:creationId xmlns:a16="http://schemas.microsoft.com/office/drawing/2014/main" id="{D7AA7512-0210-4FF5-93FD-BD43E4A09B57}"/>
              </a:ext>
            </a:extLst>
          </p:cNvPr>
          <p:cNvSpPr>
            <a:spLocks noGrp="1" noRot="1" noChangeAspect="1"/>
          </p:cNvSpPr>
          <p:nvPr>
            <p:ph type="sldImg"/>
          </p:nvPr>
        </p:nvSpPr>
        <p:spPr/>
      </p:sp>
    </p:spTree>
    <p:extLst>
      <p:ext uri="{BB962C8B-B14F-4D97-AF65-F5344CB8AC3E}">
        <p14:creationId xmlns:p14="http://schemas.microsoft.com/office/powerpoint/2010/main" val="181506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Notes Placeholder 2"/>
          <p:cNvSpPr>
            <a:spLocks noGrp="1"/>
          </p:cNvSpPr>
          <p:nvPr>
            <p:ph type="body" idx="1"/>
          </p:nvPr>
        </p:nvSpPr>
        <p:spPr/>
        <p:txBody>
          <a:bodyPr/>
          <a:lstStyle/>
          <a:p>
            <a:r>
              <a:rPr lang="en-US" dirty="0"/>
              <a:t>It's important to note that the minimum age to use LinkedIn is 16, and LinkedIn does not provide additional protections for minors beyond their general Terms of Service.</a:t>
            </a:r>
          </a:p>
          <a:p>
            <a:endParaRPr lang="en-US" dirty="0"/>
          </a:p>
          <a:p>
            <a:r>
              <a:rPr lang="en-US" dirty="0"/>
              <a:t>However, you do have the ability to apply settings to your profile that control what people can see about you when they're not logged into LinkedIn. These settings can help you control what information appears in search engines.</a:t>
            </a:r>
          </a:p>
        </p:txBody>
      </p:sp>
      <p:sp>
        <p:nvSpPr>
          <p:cNvPr id="3" name="Slide Image Placeholder 2">
            <a:extLst>
              <a:ext uri="{FF2B5EF4-FFF2-40B4-BE49-F238E27FC236}">
                <a16:creationId xmlns:a16="http://schemas.microsoft.com/office/drawing/2014/main" id="{BE9D2582-5196-4E83-B870-94B212069189}"/>
              </a:ext>
            </a:extLst>
          </p:cNvPr>
          <p:cNvSpPr>
            <a:spLocks noGrp="1" noRot="1" noChangeAspect="1"/>
          </p:cNvSpPr>
          <p:nvPr>
            <p:ph type="sldImg"/>
          </p:nvPr>
        </p:nvSpPr>
        <p:spPr/>
      </p:sp>
    </p:spTree>
    <p:extLst>
      <p:ext uri="{BB962C8B-B14F-4D97-AF65-F5344CB8AC3E}">
        <p14:creationId xmlns:p14="http://schemas.microsoft.com/office/powerpoint/2010/main" val="1013782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type="body" idx="1"/>
          </p:nvPr>
        </p:nvSpPr>
        <p:spPr/>
        <p:txBody>
          <a:bodyPr/>
          <a:lstStyle/>
          <a:p>
            <a:r>
              <a:rPr lang="en-US" dirty="0"/>
              <a:t>Next, start to make connections on LinkedIn and ask for targeted introductions to people you</a:t>
            </a:r>
            <a:r>
              <a:rPr lang="en-US" altLang="en-US" dirty="0"/>
              <a:t>’</a:t>
            </a:r>
            <a:r>
              <a:rPr lang="en-US" dirty="0"/>
              <a:t>d like to meet. </a:t>
            </a:r>
          </a:p>
          <a:p>
            <a:endParaRPr lang="en-US" dirty="0"/>
          </a:p>
          <a:p>
            <a:r>
              <a:rPr lang="en-US" dirty="0"/>
              <a:t>Use the advanced search tools to optimize your networking.</a:t>
            </a:r>
          </a:p>
          <a:p>
            <a:endParaRPr lang="en-US" dirty="0"/>
          </a:p>
          <a:p>
            <a:r>
              <a:rPr lang="en-US" dirty="0"/>
              <a:t>Uncover your clients’ beneficiary designations, and connect with them on LinkedIn. They are the next generation of individuals who will need your expertise.</a:t>
            </a:r>
          </a:p>
          <a:p>
            <a:endParaRPr lang="en-US" dirty="0"/>
          </a:p>
          <a:p>
            <a:r>
              <a:rPr lang="en-US" dirty="0"/>
              <a:t>Making connections may involve some creative thinking — try it and have fun. </a:t>
            </a:r>
          </a:p>
        </p:txBody>
      </p:sp>
      <p:sp>
        <p:nvSpPr>
          <p:cNvPr id="3" name="Slide Image Placeholder 2">
            <a:extLst>
              <a:ext uri="{FF2B5EF4-FFF2-40B4-BE49-F238E27FC236}">
                <a16:creationId xmlns:a16="http://schemas.microsoft.com/office/drawing/2014/main" id="{52CAD33A-3232-4A76-9F75-C50E1BCD8414}"/>
              </a:ext>
            </a:extLst>
          </p:cNvPr>
          <p:cNvSpPr>
            <a:spLocks noGrp="1" noRot="1" noChangeAspect="1"/>
          </p:cNvSpPr>
          <p:nvPr>
            <p:ph type="sldImg"/>
          </p:nvPr>
        </p:nvSpPr>
        <p:spPr/>
      </p:sp>
    </p:spTree>
    <p:extLst>
      <p:ext uri="{BB962C8B-B14F-4D97-AF65-F5344CB8AC3E}">
        <p14:creationId xmlns:p14="http://schemas.microsoft.com/office/powerpoint/2010/main" val="12131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B860AF65-FAE6-4871-8E52-6D297325CC52}"/>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F13CC490-81F6-4BE3-888F-E6706FB9BE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7445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53D32-ED9A-4CFF-BA31-CD6E8F450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5E3D2-42B0-4039-A785-C153F858A9F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531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These stats show why professionals need to be on LinkedIn. </a:t>
            </a:r>
          </a:p>
          <a:p>
            <a:endParaRPr lang="en-US" dirty="0"/>
          </a:p>
          <a:p>
            <a:r>
              <a:rPr lang="en-US" dirty="0"/>
              <a:t>If you don't utilize this platform, you could miss out on important opportunities in the future.</a:t>
            </a:r>
          </a:p>
        </p:txBody>
      </p:sp>
      <p:sp>
        <p:nvSpPr>
          <p:cNvPr id="5" name="Slide Image Placeholder 4">
            <a:extLst>
              <a:ext uri="{FF2B5EF4-FFF2-40B4-BE49-F238E27FC236}">
                <a16:creationId xmlns:a16="http://schemas.microsoft.com/office/drawing/2014/main" id="{549BCD98-3562-4620-9A64-141BF660F1CD}"/>
              </a:ext>
            </a:extLst>
          </p:cNvPr>
          <p:cNvSpPr>
            <a:spLocks noGrp="1" noRot="1" noChangeAspect="1"/>
          </p:cNvSpPr>
          <p:nvPr>
            <p:ph type="sldImg"/>
          </p:nvPr>
        </p:nvSpPr>
        <p:spPr/>
      </p:sp>
    </p:spTree>
    <p:extLst>
      <p:ext uri="{BB962C8B-B14F-4D97-AF65-F5344CB8AC3E}">
        <p14:creationId xmlns:p14="http://schemas.microsoft.com/office/powerpoint/2010/main" val="386943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a young professional just starting out, it's important to start creating your digital footprint. LinkedIn can help you:</a:t>
            </a:r>
          </a:p>
          <a:p>
            <a:pPr lvl="1"/>
            <a:r>
              <a:rPr lang="en-US" dirty="0"/>
              <a:t>Brand yourself online</a:t>
            </a:r>
          </a:p>
          <a:p>
            <a:pPr lvl="1"/>
            <a:r>
              <a:rPr lang="en-US" dirty="0"/>
              <a:t>Find a college</a:t>
            </a:r>
          </a:p>
          <a:p>
            <a:pPr lvl="1"/>
            <a:r>
              <a:rPr lang="en-US" dirty="0"/>
              <a:t>Build your professional network, and</a:t>
            </a:r>
          </a:p>
          <a:p>
            <a:pPr lvl="1"/>
            <a:r>
              <a:rPr lang="en-US" dirty="0"/>
              <a:t>Land your first job</a:t>
            </a:r>
          </a:p>
          <a:p>
            <a:endParaRPr lang="en-US" dirty="0"/>
          </a:p>
          <a:p>
            <a:r>
              <a:rPr lang="en-US" dirty="0"/>
              <a:t>Use the information available to you to research potential colleges and universities, get an internship, and eventually, lock down your first job.</a:t>
            </a:r>
          </a:p>
          <a:p>
            <a:endParaRPr lang="en-US" dirty="0"/>
          </a:p>
        </p:txBody>
      </p:sp>
      <p:sp>
        <p:nvSpPr>
          <p:cNvPr id="5" name="Slide Image Placeholder 4">
            <a:extLst>
              <a:ext uri="{FF2B5EF4-FFF2-40B4-BE49-F238E27FC236}">
                <a16:creationId xmlns:a16="http://schemas.microsoft.com/office/drawing/2014/main" id="{95BB9C16-DCEB-462B-A511-1DAE6D5F1D3C}"/>
              </a:ext>
            </a:extLst>
          </p:cNvPr>
          <p:cNvSpPr>
            <a:spLocks noGrp="1" noRot="1" noChangeAspect="1"/>
          </p:cNvSpPr>
          <p:nvPr>
            <p:ph type="sldImg"/>
          </p:nvPr>
        </p:nvSpPr>
        <p:spPr/>
      </p:sp>
    </p:spTree>
    <p:extLst>
      <p:ext uri="{BB962C8B-B14F-4D97-AF65-F5344CB8AC3E}">
        <p14:creationId xmlns:p14="http://schemas.microsoft.com/office/powerpoint/2010/main" val="37294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5E6AE93C-30F8-4FD5-A4B6-EE00E209204E}"/>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15EABBB5-62A5-438D-96BC-3D6E7322CE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190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p:txBody>
          <a:bodyPr/>
          <a:lstStyle/>
          <a:p>
            <a:r>
              <a:rPr lang="en-US" dirty="0">
                <a:sym typeface="Arial" pitchFamily="34" charset="0"/>
              </a:rPr>
              <a:t>An important first step for making the most of LinkedIn — Optimize your profile.</a:t>
            </a:r>
          </a:p>
          <a:p>
            <a:endParaRPr lang="en-US" dirty="0">
              <a:sym typeface="Arial" pitchFamily="34" charset="0"/>
            </a:endParaRPr>
          </a:p>
          <a:p>
            <a:r>
              <a:rPr lang="en-US" sz="900" dirty="0"/>
              <a:t>Doing this correctly </a:t>
            </a:r>
            <a:r>
              <a:rPr lang="en-US" dirty="0">
                <a:sym typeface="Arial" pitchFamily="34" charset="0"/>
              </a:rPr>
              <a:t>can make your profile more attractive to search engines — meaning it will be much easier for people to find you when conducting an online search. You also want to bring your profile in line with professional best practices. </a:t>
            </a:r>
          </a:p>
          <a:p>
            <a:endParaRPr lang="en-US" dirty="0">
              <a:sym typeface="Arial" pitchFamily="34" charset="0"/>
            </a:endParaRPr>
          </a:p>
          <a:p>
            <a:r>
              <a:rPr lang="en-US" b="1" dirty="0">
                <a:sym typeface="Arial" pitchFamily="34" charset="0"/>
              </a:rPr>
              <a:t>One item to focus on is your profile picture.</a:t>
            </a:r>
            <a:r>
              <a:rPr lang="en-US" dirty="0">
                <a:sym typeface="Arial" pitchFamily="34" charset="0"/>
              </a:rPr>
              <a:t> Pictures speak louder than words. </a:t>
            </a:r>
            <a:r>
              <a:rPr lang="en-US" dirty="0"/>
              <a:t>Choose an image that shows you in a professional setting, dressed appropriately. A professional headshot is best. Choose neutral, rather than bright colors. Not recommended: “Selfies” taken with your phone, or pictures in a casual setting.</a:t>
            </a:r>
            <a:endParaRPr lang="en-US" dirty="0">
              <a:sym typeface="Arial" pitchFamily="34" charset="0"/>
            </a:endParaRP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34284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p:txBody>
          <a:bodyPr/>
          <a:lstStyle/>
          <a:p>
            <a:r>
              <a:rPr lang="en-US" dirty="0"/>
              <a:t>Start to build your LinkedIn network by searching for people you already know. Chances are they’re already on LinkedIn.</a:t>
            </a:r>
          </a:p>
          <a:p>
            <a:endParaRPr lang="en-US" dirty="0"/>
          </a:p>
          <a:p>
            <a:r>
              <a:rPr lang="en-US" dirty="0"/>
              <a:t>Build your network around people you know and who will know you when you request to connect. </a:t>
            </a:r>
          </a:p>
          <a:p>
            <a:endParaRPr lang="en-US" dirty="0"/>
          </a:p>
          <a:p>
            <a:r>
              <a:rPr lang="en-US" dirty="0"/>
              <a:t>Specifically, connect with your friends' parents AND your parents' friends. Many people who start at Putnam have leveraged the referral networks of current employees. One of the best places to look for an internship or job is through your parents' network.</a:t>
            </a:r>
          </a:p>
          <a:p>
            <a:br>
              <a:rPr lang="en-US" dirty="0"/>
            </a:br>
            <a:r>
              <a:rPr lang="en-US" dirty="0"/>
              <a:t>The value of your LinkedIn network is only as rich as the connections you make.</a:t>
            </a:r>
          </a:p>
          <a:p>
            <a:endParaRPr lang="en-US" dirty="0"/>
          </a:p>
          <a:p>
            <a:r>
              <a:rPr lang="en-US" dirty="0"/>
              <a:t>Use LinkedIn’s “People you may know” feature to regularly build your network.</a:t>
            </a:r>
          </a:p>
          <a:p>
            <a:endParaRPr lang="en-US" dirty="0"/>
          </a:p>
          <a:p>
            <a:r>
              <a:rPr lang="en-US" dirty="0"/>
              <a:t>Make this a standard part of your LinkedIn practice, and check it at least once a week.</a:t>
            </a:r>
          </a:p>
        </p:txBody>
      </p:sp>
      <p:sp>
        <p:nvSpPr>
          <p:cNvPr id="3" name="Slide Image Placeholder 2">
            <a:extLst>
              <a:ext uri="{FF2B5EF4-FFF2-40B4-BE49-F238E27FC236}">
                <a16:creationId xmlns:a16="http://schemas.microsoft.com/office/drawing/2014/main" id="{7899204D-6C2A-4066-B85D-99E4E5BF0E16}"/>
              </a:ext>
            </a:extLst>
          </p:cNvPr>
          <p:cNvSpPr>
            <a:spLocks noGrp="1" noRot="1" noChangeAspect="1"/>
          </p:cNvSpPr>
          <p:nvPr>
            <p:ph type="sldImg"/>
          </p:nvPr>
        </p:nvSpPr>
        <p:spPr/>
      </p:sp>
    </p:spTree>
    <p:extLst>
      <p:ext uri="{BB962C8B-B14F-4D97-AF65-F5344CB8AC3E}">
        <p14:creationId xmlns:p14="http://schemas.microsoft.com/office/powerpoint/2010/main" val="214125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Start to build your LinkedIn network by searching for people you already know. Chances are they’re already on LinkedIn.</a:t>
            </a:r>
          </a:p>
          <a:p>
            <a:endParaRPr lang="en-US" dirty="0"/>
          </a:p>
          <a:p>
            <a:r>
              <a:rPr lang="en-US" dirty="0"/>
              <a:t>Build your network around people you know and who will know you when you request to connect. </a:t>
            </a:r>
          </a:p>
          <a:p>
            <a:br>
              <a:rPr lang="en-US" dirty="0"/>
            </a:br>
            <a:r>
              <a:rPr lang="en-US" dirty="0"/>
              <a:t>The value of your LinkedIn network is only as rich as the connections you make.</a:t>
            </a:r>
          </a:p>
          <a:p>
            <a:endParaRPr lang="en-US" dirty="0"/>
          </a:p>
          <a:p>
            <a:r>
              <a:rPr lang="en-US" dirty="0"/>
              <a:t>Use LinkedIn’s “People you may know” feature to regularly build your network.</a:t>
            </a:r>
          </a:p>
          <a:p>
            <a:endParaRPr lang="en-US" dirty="0"/>
          </a:p>
          <a:p>
            <a:r>
              <a:rPr lang="en-US" dirty="0"/>
              <a:t>Make this a standard part of your LinkedIn practice, and check it at least once a week.</a:t>
            </a:r>
          </a:p>
          <a:p>
            <a:endParaRPr lang="en-US" dirty="0"/>
          </a:p>
        </p:txBody>
      </p:sp>
      <p:sp>
        <p:nvSpPr>
          <p:cNvPr id="5" name="Slide Image Placeholder 4">
            <a:extLst>
              <a:ext uri="{FF2B5EF4-FFF2-40B4-BE49-F238E27FC236}">
                <a16:creationId xmlns:a16="http://schemas.microsoft.com/office/drawing/2014/main" id="{8C1411F5-5502-4358-9900-C1965C3AA94B}"/>
              </a:ext>
            </a:extLst>
          </p:cNvPr>
          <p:cNvSpPr>
            <a:spLocks noGrp="1" noRot="1" noChangeAspect="1"/>
          </p:cNvSpPr>
          <p:nvPr>
            <p:ph type="sldImg"/>
          </p:nvPr>
        </p:nvSpPr>
        <p:spPr/>
      </p:sp>
    </p:spTree>
    <p:extLst>
      <p:ext uri="{BB962C8B-B14F-4D97-AF65-F5344CB8AC3E}">
        <p14:creationId xmlns:p14="http://schemas.microsoft.com/office/powerpoint/2010/main" val="249393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14AFBA7-261D-4FBA-AD25-0B6D70C24578}"/>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5CB84010-6DCD-4EC7-BB35-3FC1D80AA2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1648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Use University Pages to get a feel for where each university can take you. On these pages, you can see high-level statistics like how many alumni are on LinkedIn, as well as dive deeper into potential career paths with the “Career Insights” tool.</a:t>
            </a:r>
          </a:p>
          <a:p>
            <a:endParaRPr lang="en-US" dirty="0"/>
          </a:p>
        </p:txBody>
      </p:sp>
      <p:sp>
        <p:nvSpPr>
          <p:cNvPr id="5" name="Slide Image Placeholder 4">
            <a:extLst>
              <a:ext uri="{FF2B5EF4-FFF2-40B4-BE49-F238E27FC236}">
                <a16:creationId xmlns:a16="http://schemas.microsoft.com/office/drawing/2014/main" id="{379E4B9D-B638-49E2-827D-CE1FA79EC086}"/>
              </a:ext>
            </a:extLst>
          </p:cNvPr>
          <p:cNvSpPr>
            <a:spLocks noGrp="1" noRot="1" noChangeAspect="1"/>
          </p:cNvSpPr>
          <p:nvPr>
            <p:ph type="sldImg"/>
          </p:nvPr>
        </p:nvSpPr>
        <p:spPr/>
      </p:sp>
    </p:spTree>
    <p:extLst>
      <p:ext uri="{BB962C8B-B14F-4D97-AF65-F5344CB8AC3E}">
        <p14:creationId xmlns:p14="http://schemas.microsoft.com/office/powerpoint/2010/main" val="406065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etail_cov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672"/>
          <a:stretch/>
        </p:blipFill>
        <p:spPr>
          <a:xfrm>
            <a:off x="-5938" y="0"/>
            <a:ext cx="9149938" cy="6858000"/>
          </a:xfrm>
          <a:prstGeom prst="rect">
            <a:avLst/>
          </a:prstGeom>
        </p:spPr>
      </p:pic>
      <p:sp>
        <p:nvSpPr>
          <p:cNvPr id="39938" name="Rectangle 2"/>
          <p:cNvSpPr>
            <a:spLocks noGrp="1" noChangeArrowheads="1"/>
          </p:cNvSpPr>
          <p:nvPr>
            <p:ph type="ctrTitle" hasCustomPrompt="1"/>
          </p:nvPr>
        </p:nvSpPr>
        <p:spPr>
          <a:xfrm>
            <a:off x="563833" y="2455577"/>
            <a:ext cx="7975330" cy="693364"/>
          </a:xfrm>
        </p:spPr>
        <p:txBody>
          <a:bodyPr lIns="91408" rIns="91408" anchor="b"/>
          <a:lstStyle>
            <a:lvl1pPr>
              <a:defRPr sz="4000" b="0" smtClean="0">
                <a:solidFill>
                  <a:srgbClr val="FFFFFF"/>
                </a:solidFill>
                <a:latin typeface="Source Sans Pro" panose="020B0503030403020204" pitchFamily="34" charset="0"/>
              </a:defRPr>
            </a:lvl1pPr>
          </a:lstStyle>
          <a:p>
            <a:pPr lvl="0"/>
            <a:r>
              <a:rPr lang="en-US" noProof="0" dirty="0"/>
              <a:t>LinkedIn for</a:t>
            </a:r>
            <a:br>
              <a:rPr lang="en-US" noProof="0" dirty="0"/>
            </a:br>
            <a:r>
              <a:rPr lang="en-US" noProof="0" dirty="0"/>
              <a:t>young professionals</a:t>
            </a:r>
          </a:p>
        </p:txBody>
      </p:sp>
      <p:sp>
        <p:nvSpPr>
          <p:cNvPr id="26" name="TextBox 25"/>
          <p:cNvSpPr txBox="1"/>
          <p:nvPr userDrawn="1"/>
        </p:nvSpPr>
        <p:spPr>
          <a:xfrm>
            <a:off x="691612" y="5745879"/>
            <a:ext cx="1202503" cy="568827"/>
          </a:xfrm>
          <a:prstGeom prst="rect">
            <a:avLst/>
          </a:prstGeom>
          <a:ln w="12700">
            <a:solidFill>
              <a:srgbClr val="FFFFFF"/>
            </a:solidFill>
          </a:ln>
        </p:spPr>
        <p:txBody>
          <a:bodyPr vert="horz" wrap="square" lIns="80682" tIns="80682" rIns="40341" bIns="80682" rtlCol="0" anchor="ctr">
            <a:noAutofit/>
          </a:bodyPr>
          <a:lstStyle/>
          <a:p>
            <a:pPr algn="l"/>
            <a:r>
              <a:rPr lang="en-US" sz="971" b="1" i="0" dirty="0">
                <a:solidFill>
                  <a:srgbClr val="FFFFFF"/>
                </a:solidFill>
                <a:latin typeface="Source Sans Pro" panose="020B0503030403020204" pitchFamily="34" charset="0"/>
                <a:ea typeface="Open Sans Semibold" charset="0"/>
                <a:cs typeface="Open Sans Semibold" charset="0"/>
              </a:rPr>
              <a:t>Not FDIC insured </a:t>
            </a:r>
          </a:p>
          <a:p>
            <a:pPr algn="l"/>
            <a:r>
              <a:rPr lang="en-US" sz="971" b="1" dirty="0">
                <a:solidFill>
                  <a:srgbClr val="FFFFFF"/>
                </a:solidFill>
                <a:latin typeface="Source Sans Pro" panose="020B0503030403020204" pitchFamily="34" charset="0"/>
                <a:ea typeface="Open Sans Semibold" charset="0"/>
                <a:cs typeface="Open Sans Semibold" charset="0"/>
              </a:rPr>
              <a:t>May lose value</a:t>
            </a:r>
          </a:p>
          <a:p>
            <a:pPr algn="l"/>
            <a:r>
              <a:rPr lang="en-US" sz="971" b="1" i="0" dirty="0">
                <a:solidFill>
                  <a:srgbClr val="FFFFFF"/>
                </a:solidFill>
                <a:latin typeface="Source Sans Pro" panose="020B0503030403020204" pitchFamily="34" charset="0"/>
                <a:ea typeface="Open Sans Semibold" charset="0"/>
                <a:cs typeface="Open Sans Semibold" charset="0"/>
              </a:rPr>
              <a:t>No bank guarantee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2850" y="489955"/>
            <a:ext cx="1725477" cy="421783"/>
          </a:xfrm>
          <a:prstGeom prst="rect">
            <a:avLst/>
          </a:prstGeom>
        </p:spPr>
      </p:pic>
    </p:spTree>
    <p:extLst>
      <p:ext uri="{BB962C8B-B14F-4D97-AF65-F5344CB8AC3E}">
        <p14:creationId xmlns:p14="http://schemas.microsoft.com/office/powerpoint/2010/main" val="40284610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5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osure ">
    <p:spTree>
      <p:nvGrpSpPr>
        <p:cNvPr id="1" name=""/>
        <p:cNvGrpSpPr/>
        <p:nvPr/>
      </p:nvGrpSpPr>
      <p:grpSpPr>
        <a:xfrm>
          <a:off x="0" y="0"/>
          <a:ext cx="0" cy="0"/>
          <a:chOff x="0" y="0"/>
          <a:chExt cx="0" cy="0"/>
        </a:xfrm>
      </p:grpSpPr>
      <p:sp>
        <p:nvSpPr>
          <p:cNvPr id="3" name="TextBox 2"/>
          <p:cNvSpPr txBox="1"/>
          <p:nvPr userDrawn="1"/>
        </p:nvSpPr>
        <p:spPr>
          <a:xfrm>
            <a:off x="594889" y="5605155"/>
            <a:ext cx="7772400" cy="461665"/>
          </a:xfrm>
          <a:prstGeom prst="rect">
            <a:avLst/>
          </a:prstGeom>
          <a:noFill/>
        </p:spPr>
        <p:txBody>
          <a:bodyPr wrap="square" rtlCol="0">
            <a:spAutoFit/>
          </a:bodyPr>
          <a:lstStyle/>
          <a:p>
            <a:pPr algn="l"/>
            <a:r>
              <a:rPr lang="en-US" sz="1200" dirty="0">
                <a:solidFill>
                  <a:schemeClr val="tx1"/>
                </a:solidFill>
                <a:latin typeface="+mj-lt"/>
              </a:rPr>
              <a:t>Putnam Retail</a:t>
            </a:r>
            <a:r>
              <a:rPr lang="en-US" sz="1200" baseline="0" dirty="0">
                <a:solidFill>
                  <a:schemeClr val="tx1"/>
                </a:solidFill>
                <a:latin typeface="+mj-lt"/>
              </a:rPr>
              <a:t> Management</a:t>
            </a:r>
          </a:p>
          <a:p>
            <a:pPr algn="l"/>
            <a:r>
              <a:rPr lang="en-US" sz="1200" baseline="0" dirty="0">
                <a:solidFill>
                  <a:schemeClr val="tx1"/>
                </a:solidFill>
                <a:latin typeface="+mj-lt"/>
              </a:rPr>
              <a:t>putnam.com</a:t>
            </a:r>
            <a:endParaRPr lang="en-US" sz="1200" dirty="0">
              <a:solidFill>
                <a:schemeClr val="tx1"/>
              </a:solidFill>
              <a:latin typeface="+mj-lt"/>
            </a:endParaRPr>
          </a:p>
        </p:txBody>
      </p:sp>
      <p:sp>
        <p:nvSpPr>
          <p:cNvPr id="6" name="Content Placeholder 5"/>
          <p:cNvSpPr>
            <a:spLocks noGrp="1"/>
          </p:cNvSpPr>
          <p:nvPr>
            <p:ph sz="quarter" idx="10"/>
          </p:nvPr>
        </p:nvSpPr>
        <p:spPr>
          <a:xfrm>
            <a:off x="575234" y="2416175"/>
            <a:ext cx="7882966" cy="2820988"/>
          </a:xfrm>
        </p:spPr>
        <p:txBody>
          <a:bodyPr anchor="b" anchorCtr="0"/>
          <a:lstStyle>
            <a:lvl1pPr marL="0" indent="0">
              <a:buNone/>
              <a:defRPr sz="1400">
                <a:solidFill>
                  <a:schemeClr val="accent4"/>
                </a:solidFill>
              </a:defRPr>
            </a:lvl1pPr>
            <a:lvl2pPr marL="253546" indent="0">
              <a:buNone/>
              <a:defRPr sz="1400">
                <a:solidFill>
                  <a:schemeClr val="accent4"/>
                </a:solidFill>
              </a:defRPr>
            </a:lvl2pPr>
            <a:lvl3pPr marL="504292" indent="0">
              <a:buNone/>
              <a:defRPr sz="1400">
                <a:solidFill>
                  <a:schemeClr val="accent4"/>
                </a:solidFill>
              </a:defRPr>
            </a:lvl3pPr>
            <a:lvl4pPr marL="756438" indent="0">
              <a:buNone/>
              <a:defRPr sz="1400">
                <a:solidFill>
                  <a:schemeClr val="accent4"/>
                </a:solidFill>
              </a:defRPr>
            </a:lvl4pPr>
            <a:lvl5pPr marL="1009984" indent="0">
              <a:buNone/>
              <a:defRPr sz="14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816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ogo slide">
    <p:bg>
      <p:bgPr>
        <a:solidFill>
          <a:srgbClr val="00467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2804" y="2806616"/>
            <a:ext cx="3778392" cy="923608"/>
          </a:xfrm>
          <a:prstGeom prst="rect">
            <a:avLst/>
          </a:prstGeom>
        </p:spPr>
      </p:pic>
    </p:spTree>
    <p:extLst>
      <p:ext uri="{BB962C8B-B14F-4D97-AF65-F5344CB8AC3E}">
        <p14:creationId xmlns:p14="http://schemas.microsoft.com/office/powerpoint/2010/main" val="2264081627"/>
      </p:ext>
    </p:extLst>
  </p:cSld>
  <p:clrMapOvr>
    <a:masterClrMapping/>
  </p:clrMapOvr>
  <p:extLst>
    <p:ext uri="{DCECCB84-F9BA-43D5-87BE-67443E8EF086}">
      <p15:sldGuideLst xmlns:p15="http://schemas.microsoft.com/office/powerpoint/2012/main">
        <p15:guide id="1" orient="horz" pos="2351" userDrawn="1">
          <p15:clr>
            <a:srgbClr val="FBAE40"/>
          </p15:clr>
        </p15:guide>
        <p15:guide id="2" orient="horz" pos="1948" userDrawn="1">
          <p15:clr>
            <a:srgbClr val="FBAE40"/>
          </p15:clr>
        </p15:guide>
        <p15:guide id="3" orient="horz" pos="2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934087"/>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2113" y="2035175"/>
            <a:ext cx="3981450" cy="3673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25963" y="2035175"/>
            <a:ext cx="3981450" cy="3673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011062"/>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line headlin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20148" y="1810480"/>
            <a:ext cx="7581034" cy="3889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728868" y="5910737"/>
            <a:ext cx="7604314" cy="198904"/>
          </a:xfrm>
        </p:spPr>
        <p:txBody>
          <a:bodyPr anchor="b" anchorCtr="0"/>
          <a:lstStyle>
            <a:lvl1pPr marL="0" indent="0">
              <a:lnSpc>
                <a:spcPct val="100000"/>
              </a:lnSpc>
              <a:spcBef>
                <a:spcPts val="0"/>
              </a:spcBef>
              <a:spcAft>
                <a:spcPts val="353"/>
              </a:spcAft>
              <a:buNone/>
              <a:defRPr sz="794"/>
            </a:lvl1pPr>
          </a:lstStyle>
          <a:p>
            <a:pPr lvl="0"/>
            <a:r>
              <a:rPr lang="en-US" dirty="0"/>
              <a:t>Click to add source/footnote.</a:t>
            </a:r>
          </a:p>
        </p:txBody>
      </p:sp>
    </p:spTree>
    <p:extLst>
      <p:ext uri="{BB962C8B-B14F-4D97-AF65-F5344CB8AC3E}">
        <p14:creationId xmlns:p14="http://schemas.microsoft.com/office/powerpoint/2010/main" val="11355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Retail_cov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1736"/>
          <a:stretch/>
        </p:blipFill>
        <p:spPr>
          <a:xfrm>
            <a:off x="0" y="0"/>
            <a:ext cx="9144000" cy="6858000"/>
          </a:xfrm>
          <a:prstGeom prst="rect">
            <a:avLst/>
          </a:prstGeom>
        </p:spPr>
      </p:pic>
      <p:sp>
        <p:nvSpPr>
          <p:cNvPr id="39938" name="Rectangle 2"/>
          <p:cNvSpPr>
            <a:spLocks noGrp="1" noChangeArrowheads="1"/>
          </p:cNvSpPr>
          <p:nvPr>
            <p:ph type="ctrTitle" hasCustomPrompt="1"/>
          </p:nvPr>
        </p:nvSpPr>
        <p:spPr>
          <a:xfrm>
            <a:off x="563833" y="2455577"/>
            <a:ext cx="7975330" cy="693364"/>
          </a:xfrm>
        </p:spPr>
        <p:txBody>
          <a:bodyPr lIns="91408" rIns="91408" anchor="b"/>
          <a:lstStyle>
            <a:lvl1pPr>
              <a:defRPr sz="4000" b="0" baseline="0" smtClean="0">
                <a:solidFill>
                  <a:srgbClr val="FFFFFF"/>
                </a:solidFill>
                <a:latin typeface="Source Sans Pro" panose="020B0503030403020204" pitchFamily="34" charset="0"/>
              </a:defRPr>
            </a:lvl1pPr>
          </a:lstStyle>
          <a:p>
            <a:pPr lvl="0"/>
            <a:r>
              <a:rPr lang="en-US" noProof="0" dirty="0"/>
              <a:t>LinkedIn for</a:t>
            </a:r>
            <a:br>
              <a:rPr lang="en-US" noProof="0" dirty="0"/>
            </a:br>
            <a:r>
              <a:rPr lang="en-US" noProof="0" dirty="0"/>
              <a:t>young professionals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2850" y="489955"/>
            <a:ext cx="1725477" cy="421783"/>
          </a:xfrm>
          <a:prstGeom prst="rect">
            <a:avLst/>
          </a:prstGeom>
        </p:spPr>
      </p:pic>
      <p:sp>
        <p:nvSpPr>
          <p:cNvPr id="6" name="TextBox 5"/>
          <p:cNvSpPr txBox="1"/>
          <p:nvPr userDrawn="1"/>
        </p:nvSpPr>
        <p:spPr>
          <a:xfrm>
            <a:off x="691612" y="5745879"/>
            <a:ext cx="1202503" cy="568827"/>
          </a:xfrm>
          <a:prstGeom prst="rect">
            <a:avLst/>
          </a:prstGeom>
          <a:ln w="12700">
            <a:solidFill>
              <a:srgbClr val="FFFFFF"/>
            </a:solidFill>
          </a:ln>
        </p:spPr>
        <p:txBody>
          <a:bodyPr vert="horz" wrap="square" lIns="80682" tIns="80682" rIns="40341" bIns="80682" rtlCol="0" anchor="ctr">
            <a:noAutofit/>
          </a:bodyPr>
          <a:lstStyle/>
          <a:p>
            <a:pPr algn="l"/>
            <a:r>
              <a:rPr lang="en-US" sz="971" b="1" i="0" dirty="0">
                <a:solidFill>
                  <a:srgbClr val="FFFFFF"/>
                </a:solidFill>
                <a:latin typeface="Source Sans Pro" panose="020B0503030403020204" pitchFamily="34" charset="0"/>
                <a:ea typeface="Open Sans Semibold" charset="0"/>
                <a:cs typeface="Open Sans Semibold" charset="0"/>
              </a:rPr>
              <a:t>Not FDIC insured </a:t>
            </a:r>
          </a:p>
          <a:p>
            <a:pPr algn="l"/>
            <a:r>
              <a:rPr lang="en-US" sz="971" b="1" dirty="0">
                <a:solidFill>
                  <a:srgbClr val="FFFFFF"/>
                </a:solidFill>
                <a:latin typeface="Source Sans Pro" panose="020B0503030403020204" pitchFamily="34" charset="0"/>
                <a:ea typeface="Open Sans Semibold" charset="0"/>
                <a:cs typeface="Open Sans Semibold" charset="0"/>
              </a:rPr>
              <a:t>May lose value</a:t>
            </a:r>
          </a:p>
          <a:p>
            <a:pPr algn="l"/>
            <a:r>
              <a:rPr lang="en-US" sz="971" b="1" i="0" dirty="0">
                <a:solidFill>
                  <a:srgbClr val="FFFFFF"/>
                </a:solidFill>
                <a:latin typeface="Source Sans Pro" panose="020B0503030403020204" pitchFamily="34" charset="0"/>
                <a:ea typeface="Open Sans Semibold" charset="0"/>
                <a:cs typeface="Open Sans Semibold" charset="0"/>
              </a:rPr>
              <a:t>No bank guarantee</a:t>
            </a:r>
          </a:p>
        </p:txBody>
      </p:sp>
    </p:spTree>
    <p:extLst>
      <p:ext uri="{BB962C8B-B14F-4D97-AF65-F5344CB8AC3E}">
        <p14:creationId xmlns:p14="http://schemas.microsoft.com/office/powerpoint/2010/main" val="642308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3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004675"/>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575290" y="2573313"/>
            <a:ext cx="7882909" cy="69336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1408" tIns="50835" rIns="91408" bIns="50835" numCol="1" anchor="b" anchorCtr="0" compatLnSpc="1">
            <a:prstTxWarp prst="textNoShape">
              <a:avLst/>
            </a:prstTxWarp>
          </a:bodyPr>
          <a:lstStyle>
            <a:lvl1pPr>
              <a:defRPr lang="en-US" sz="4400" noProof="0" dirty="0" smtClean="0">
                <a:solidFill>
                  <a:srgbClr val="FFFFFF"/>
                </a:solidFill>
              </a:defRPr>
            </a:lvl1pPr>
          </a:lstStyle>
          <a:p>
            <a:pPr lvl="0"/>
            <a:r>
              <a:rPr lang="en-US" noProof="0" dirty="0"/>
              <a:t>Click to edit Master title style</a:t>
            </a:r>
          </a:p>
        </p:txBody>
      </p:sp>
      <p:sp>
        <p:nvSpPr>
          <p:cNvPr id="7" name="Rectangle 6"/>
          <p:cNvSpPr>
            <a:spLocks noChangeArrowheads="1"/>
          </p:cNvSpPr>
          <p:nvPr userDrawn="1"/>
        </p:nvSpPr>
        <p:spPr bwMode="auto">
          <a:xfrm>
            <a:off x="594360" y="6199632"/>
            <a:ext cx="637940" cy="1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89666" tIns="44834" rIns="89666" bIns="44834">
            <a:spAutoFit/>
          </a:bodyPr>
          <a:lstStyle/>
          <a:p>
            <a:pPr algn="l" defTabSz="899320"/>
            <a:r>
              <a:rPr lang="en-US" sz="706" dirty="0">
                <a:solidFill>
                  <a:srgbClr val="FFFFFF"/>
                </a:solidFill>
                <a:latin typeface="Source Sans Pro Light" panose="020B0403030403020204" pitchFamily="34" charset="0"/>
                <a:cs typeface="Arial" panose="020B0604020202020204" pitchFamily="34" charset="0"/>
              </a:rPr>
              <a:t>329832  4/22</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2850" y="341512"/>
            <a:ext cx="1726033" cy="421919"/>
          </a:xfrm>
          <a:prstGeom prst="rect">
            <a:avLst/>
          </a:prstGeom>
        </p:spPr>
      </p:pic>
    </p:spTree>
    <p:extLst>
      <p:ext uri="{BB962C8B-B14F-4D97-AF65-F5344CB8AC3E}">
        <p14:creationId xmlns:p14="http://schemas.microsoft.com/office/powerpoint/2010/main" val="4365542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line headline/Bullets">
    <p:spTree>
      <p:nvGrpSpPr>
        <p:cNvPr id="1" name=""/>
        <p:cNvGrpSpPr/>
        <p:nvPr/>
      </p:nvGrpSpPr>
      <p:grpSpPr>
        <a:xfrm>
          <a:off x="0" y="0"/>
          <a:ext cx="0" cy="0"/>
          <a:chOff x="0" y="0"/>
          <a:chExt cx="0" cy="0"/>
        </a:xfrm>
      </p:grpSpPr>
      <p:sp>
        <p:nvSpPr>
          <p:cNvPr id="2" name="Title 1"/>
          <p:cNvSpPr>
            <a:spLocks noGrp="1"/>
          </p:cNvSpPr>
          <p:nvPr>
            <p:ph type="title"/>
          </p:nvPr>
        </p:nvSpPr>
        <p:spPr>
          <a:xfrm>
            <a:off x="575234" y="1503002"/>
            <a:ext cx="7882966" cy="278746"/>
          </a:xfrm>
        </p:spPr>
        <p:txBody>
          <a:bodyPr/>
          <a:lstStyle>
            <a:lvl1pPr>
              <a:defRPr>
                <a:latin typeface="Source Sans Pro" panose="020B0503030403020204" pitchFamily="34" charset="0"/>
              </a:defRPr>
            </a:lvl1pPr>
          </a:lstStyle>
          <a:p>
            <a:r>
              <a:rPr lang="en-US" dirty="0"/>
              <a:t>Click to edit Master title style</a:t>
            </a:r>
          </a:p>
        </p:txBody>
      </p:sp>
      <p:sp>
        <p:nvSpPr>
          <p:cNvPr id="3" name="Content Placeholder 2"/>
          <p:cNvSpPr>
            <a:spLocks noGrp="1"/>
          </p:cNvSpPr>
          <p:nvPr>
            <p:ph idx="1"/>
          </p:nvPr>
        </p:nvSpPr>
        <p:spPr>
          <a:xfrm>
            <a:off x="575234" y="1953304"/>
            <a:ext cx="7882966" cy="37989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575234" y="5910738"/>
            <a:ext cx="7882966" cy="198904"/>
          </a:xfrm>
        </p:spPr>
        <p:txBody>
          <a:bodyPr anchor="b" anchorCtr="0"/>
          <a:lstStyle>
            <a:lvl1pPr marL="0" indent="0">
              <a:lnSpc>
                <a:spcPct val="100000"/>
              </a:lnSpc>
              <a:spcBef>
                <a:spcPts val="0"/>
              </a:spcBef>
              <a:spcAft>
                <a:spcPts val="353"/>
              </a:spcAft>
              <a:buNone/>
              <a:defRPr sz="800">
                <a:solidFill>
                  <a:schemeClr val="accent4"/>
                </a:solidFill>
              </a:defRPr>
            </a:lvl1pPr>
          </a:lstStyle>
          <a:p>
            <a:pPr lvl="0"/>
            <a:r>
              <a:rPr lang="en-US" dirty="0"/>
              <a:t>Click to add source/footnote.</a:t>
            </a:r>
          </a:p>
        </p:txBody>
      </p:sp>
    </p:spTree>
    <p:extLst>
      <p:ext uri="{BB962C8B-B14F-4D97-AF65-F5344CB8AC3E}">
        <p14:creationId xmlns:p14="http://schemas.microsoft.com/office/powerpoint/2010/main" val="31682162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404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line headline/Bold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575234" y="1504800"/>
            <a:ext cx="7882966" cy="27874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575234" y="1952857"/>
            <a:ext cx="7882966" cy="3615428"/>
          </a:xfrm>
        </p:spPr>
        <p:txBody>
          <a:bodyPr/>
          <a:lstStyle>
            <a:lvl1pPr marL="0" indent="0">
              <a:buFont typeface="Arial" panose="020B0604020202020204" pitchFamily="34" charset="0"/>
              <a:buNone/>
              <a:defRPr b="0">
                <a:solidFill>
                  <a:srgbClr val="0072BC"/>
                </a:solidFill>
                <a:latin typeface="Source Sans Pro" panose="020B0503030403020204" pitchFamily="34"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575234" y="5910738"/>
            <a:ext cx="7882966"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marL="200316" indent="-200316">
              <a:buNone/>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207309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line headline/2 columns">
    <p:spTree>
      <p:nvGrpSpPr>
        <p:cNvPr id="1" name=""/>
        <p:cNvGrpSpPr/>
        <p:nvPr/>
      </p:nvGrpSpPr>
      <p:grpSpPr>
        <a:xfrm>
          <a:off x="0" y="0"/>
          <a:ext cx="0" cy="0"/>
          <a:chOff x="0" y="0"/>
          <a:chExt cx="0" cy="0"/>
        </a:xfrm>
      </p:grpSpPr>
      <p:sp>
        <p:nvSpPr>
          <p:cNvPr id="2" name="Title 1"/>
          <p:cNvSpPr>
            <a:spLocks noGrp="1"/>
          </p:cNvSpPr>
          <p:nvPr>
            <p:ph type="title"/>
          </p:nvPr>
        </p:nvSpPr>
        <p:spPr>
          <a:xfrm>
            <a:off x="576072" y="1504206"/>
            <a:ext cx="7882128" cy="278746"/>
          </a:xfrm>
        </p:spPr>
        <p:txBody>
          <a:bodyPr/>
          <a:lstStyle>
            <a:lvl1pPr>
              <a:defRPr b="0">
                <a:latin typeface="Source Sans Pro" panose="020B0503030403020204" pitchFamily="34" charset="0"/>
              </a:defRPr>
            </a:lvl1pPr>
          </a:lstStyle>
          <a:p>
            <a:r>
              <a:rPr lang="en-US" dirty="0"/>
              <a:t>Click to edit Master title style</a:t>
            </a:r>
          </a:p>
        </p:txBody>
      </p:sp>
      <p:sp>
        <p:nvSpPr>
          <p:cNvPr id="3" name="Content Placeholder 2"/>
          <p:cNvSpPr>
            <a:spLocks noGrp="1"/>
          </p:cNvSpPr>
          <p:nvPr>
            <p:ph sz="half" idx="1"/>
          </p:nvPr>
        </p:nvSpPr>
        <p:spPr>
          <a:xfrm>
            <a:off x="567210" y="1952262"/>
            <a:ext cx="3767439" cy="374381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solidFill>
                  <a:schemeClr val="accent4"/>
                </a:solidFill>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85845" y="1952262"/>
            <a:ext cx="3672355" cy="374381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solidFill>
                  <a:schemeClr val="accent4"/>
                </a:solidFill>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567210" y="5910738"/>
            <a:ext cx="7890989"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2989089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line headline/2 columns bold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576072" y="1504209"/>
            <a:ext cx="7882128" cy="278746"/>
          </a:xfrm>
        </p:spPr>
        <p:txBody>
          <a:bodyPr/>
          <a:lstStyle>
            <a:lvl1pPr>
              <a:defRPr>
                <a:latin typeface="Source Sans Pro" panose="020B0503030403020204" pitchFamily="34" charset="0"/>
              </a:defRPr>
            </a:lvl1pPr>
          </a:lstStyle>
          <a:p>
            <a:r>
              <a:rPr lang="en-US" dirty="0"/>
              <a:t>Click to edit Master title style</a:t>
            </a:r>
          </a:p>
        </p:txBody>
      </p:sp>
      <p:sp>
        <p:nvSpPr>
          <p:cNvPr id="3" name="Content Placeholder 2"/>
          <p:cNvSpPr>
            <a:spLocks noGrp="1"/>
          </p:cNvSpPr>
          <p:nvPr>
            <p:ph sz="half" idx="1"/>
          </p:nvPr>
        </p:nvSpPr>
        <p:spPr>
          <a:xfrm>
            <a:off x="566928" y="1952265"/>
            <a:ext cx="3767328" cy="37398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0" indent="0">
              <a:buFont typeface="Arial" panose="020B0604020202020204" pitchFamily="34" charset="0"/>
              <a:buNone/>
              <a:defRPr lang="en-US" b="0" smtClean="0">
                <a:solidFill>
                  <a:srgbClr val="0072BC"/>
                </a:solidFill>
                <a:latin typeface="Source Sans Pro" panose="020B0503030403020204" pitchFamily="34" charset="0"/>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82312" y="1952265"/>
            <a:ext cx="3675888" cy="37398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0" indent="0">
              <a:buFont typeface="Arial" panose="020B0604020202020204" pitchFamily="34" charset="0"/>
              <a:buNone/>
              <a:defRPr lang="en-US" sz="2400" b="0" dirty="0" smtClean="0">
                <a:solidFill>
                  <a:srgbClr val="0072BC"/>
                </a:solidFill>
                <a:latin typeface="Source Sans Pro" panose="020B0503030403020204" pitchFamily="34" charset="0"/>
                <a:ea typeface="ＭＳ Ｐゴシック" charset="-128"/>
                <a:cs typeface="Arial" panose="020B0604020202020204" pitchFamily="34" charset="0"/>
              </a:defRPr>
            </a:lvl1pPr>
            <a:lvl2pPr marL="847192" indent="-342900">
              <a:defRPr lang="en-US" sz="2000" dirty="0">
                <a:solidFill>
                  <a:schemeClr val="accent4"/>
                </a:solidFill>
                <a:latin typeface="Source Sans Pro Light" panose="020B0403030403020204" pitchFamily="34" charset="0"/>
                <a:ea typeface="ＭＳ Ｐゴシック" charset="-128"/>
                <a:cs typeface="Arial" panose="020B0604020202020204" pitchFamily="34" charset="0"/>
              </a:defRPr>
            </a:lvl2pPr>
            <a:lvl3pPr marL="790042" indent="-285750">
              <a:defRPr lang="en-US" sz="1800" dirty="0" smtClean="0">
                <a:solidFill>
                  <a:schemeClr val="accent4"/>
                </a:solidFill>
                <a:latin typeface="Source Sans Pro Light" panose="020B0403030403020204" pitchFamily="34" charset="0"/>
                <a:ea typeface="ＭＳ Ｐゴシック" charset="-128"/>
                <a:cs typeface="Arial" panose="020B0604020202020204" pitchFamily="34" charset="0"/>
              </a:defRPr>
            </a:lvl3pPr>
            <a:lvl4pPr marL="1295734" indent="-285750">
              <a:defRPr lang="en-US" sz="1400" dirty="0">
                <a:solidFill>
                  <a:schemeClr val="accent4"/>
                </a:solidFill>
                <a:latin typeface="Source Sans Pro Light" panose="020B0403030403020204" pitchFamily="34" charset="0"/>
                <a:ea typeface="ＭＳ Ｐゴシック" charset="-128"/>
                <a:cs typeface="Arial" panose="020B0604020202020204" pitchFamily="34" charset="0"/>
              </a:defRPr>
            </a:lvl4pPr>
            <a:lvl5pPr marL="453862" indent="-200316">
              <a:defRPr lang="en-US" sz="1400" dirty="0">
                <a:solidFill>
                  <a:schemeClr val="accent4"/>
                </a:solidFill>
                <a:latin typeface="Source Sans Pro Light" panose="020B0403030403020204" pitchFamily="34" charset="0"/>
                <a:ea typeface="ＭＳ Ｐゴシック" charset="-128"/>
                <a:cs typeface="Arial" panose="020B0604020202020204" pitchFamily="34" charset="0"/>
              </a:defRPr>
            </a:lvl5pPr>
          </a:lstStyle>
          <a:p>
            <a:pPr marL="0" lvl="0" indent="0" algn="l" defTabSz="899320" rtl="0" eaLnBrk="1" fontAlgn="base" hangingPunct="1">
              <a:lnSpc>
                <a:spcPct val="110000"/>
              </a:lnSpc>
              <a:spcBef>
                <a:spcPct val="80000"/>
              </a:spcBef>
              <a:spcAft>
                <a:spcPct val="0"/>
              </a:spcAft>
              <a:buClr>
                <a:srgbClr val="0072BC"/>
              </a:buClr>
              <a:buFont typeface="Arial" panose="020B0604020202020204" pitchFamily="34" charset="0"/>
              <a:buNone/>
            </a:pPr>
            <a:r>
              <a:rPr lang="en-US" dirty="0"/>
              <a:t>Click to edit Master text styles</a:t>
            </a:r>
          </a:p>
          <a:p>
            <a:pPr marL="453862" lvl="1" indent="-200316" algn="l" defTabSz="899320" rtl="0" eaLnBrk="1" fontAlgn="base" hangingPunct="1">
              <a:lnSpc>
                <a:spcPct val="110000"/>
              </a:lnSpc>
              <a:spcBef>
                <a:spcPct val="0"/>
              </a:spcBef>
              <a:spcAft>
                <a:spcPct val="0"/>
              </a:spcAft>
              <a:buClr>
                <a:srgbClr val="0072BC"/>
              </a:buClr>
              <a:buFont typeface="Arial Black" pitchFamily="34" charset="0"/>
              <a:buChar char="–"/>
            </a:pPr>
            <a:r>
              <a:rPr lang="en-US" dirty="0"/>
              <a:t>Second level</a:t>
            </a:r>
          </a:p>
          <a:p>
            <a:pPr marL="617758" lvl="2" indent="-113466" algn="l" defTabSz="899320" rtl="0" eaLnBrk="1" fontAlgn="base" hangingPunct="1">
              <a:lnSpc>
                <a:spcPct val="110000"/>
              </a:lnSpc>
              <a:spcBef>
                <a:spcPct val="0"/>
              </a:spcBef>
              <a:spcAft>
                <a:spcPct val="0"/>
              </a:spcAft>
              <a:buClr>
                <a:srgbClr val="0072BC"/>
              </a:buClr>
              <a:buFont typeface="Arial Black" pitchFamily="34" charset="0"/>
              <a:buChar char="•"/>
            </a:pPr>
            <a:r>
              <a:rPr lang="en-US" dirty="0"/>
              <a:t>Third level</a:t>
            </a:r>
          </a:p>
          <a:p>
            <a:pPr marL="907725" lvl="3" indent="-151287" algn="l" defTabSz="899320" rtl="0" eaLnBrk="1" fontAlgn="base" hangingPunct="1">
              <a:lnSpc>
                <a:spcPct val="110000"/>
              </a:lnSpc>
              <a:spcBef>
                <a:spcPct val="0"/>
              </a:spcBef>
              <a:spcAft>
                <a:spcPct val="0"/>
              </a:spcAft>
              <a:buClr>
                <a:srgbClr val="0072BC"/>
              </a:buClr>
              <a:buFont typeface="Arial" charset="0"/>
              <a:buChar char="–"/>
            </a:pPr>
            <a:r>
              <a:rPr lang="en-US" dirty="0"/>
              <a:t>Fourth level</a:t>
            </a:r>
          </a:p>
          <a:p>
            <a:pPr marL="1157069" lvl="4" indent="-147085" algn="l" defTabSz="899320" rtl="0" eaLnBrk="1" fontAlgn="base" hangingPunct="1">
              <a:lnSpc>
                <a:spcPct val="110000"/>
              </a:lnSpc>
              <a:spcBef>
                <a:spcPct val="0"/>
              </a:spcBef>
              <a:spcAft>
                <a:spcPct val="0"/>
              </a:spcAft>
              <a:buClr>
                <a:srgbClr val="0072BC"/>
              </a:buClr>
              <a:buFont typeface="Arial" charset="0"/>
              <a:buChar char="•"/>
            </a:pPr>
            <a:r>
              <a:rPr lang="en-US" dirty="0"/>
              <a:t>Fifth level</a:t>
            </a:r>
          </a:p>
        </p:txBody>
      </p:sp>
      <p:sp>
        <p:nvSpPr>
          <p:cNvPr id="6" name="Text Placeholder 4"/>
          <p:cNvSpPr>
            <a:spLocks noGrp="1"/>
          </p:cNvSpPr>
          <p:nvPr>
            <p:ph type="body" sz="quarter" idx="10" hasCustomPrompt="1"/>
          </p:nvPr>
        </p:nvSpPr>
        <p:spPr>
          <a:xfrm>
            <a:off x="576072" y="5910738"/>
            <a:ext cx="7882128"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772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234" y="1503639"/>
            <a:ext cx="7882966" cy="278746"/>
          </a:xfrm>
        </p:spPr>
        <p:txBody>
          <a:bodyPr/>
          <a:lstStyle>
            <a:lvl1pPr>
              <a:defRPr>
                <a:latin typeface="Source Sans Pro" panose="020B0503030403020204" pitchFamily="34" charset="0"/>
              </a:defRPr>
            </a:lvl1pPr>
          </a:lstStyle>
          <a:p>
            <a:r>
              <a:rPr lang="en-US" dirty="0"/>
              <a:t>Click to edit Master title style</a:t>
            </a:r>
          </a:p>
        </p:txBody>
      </p:sp>
      <p:sp>
        <p:nvSpPr>
          <p:cNvPr id="3" name="Text Placeholder 4"/>
          <p:cNvSpPr>
            <a:spLocks noGrp="1"/>
          </p:cNvSpPr>
          <p:nvPr>
            <p:ph type="body" sz="quarter" idx="10" hasCustomPrompt="1"/>
          </p:nvPr>
        </p:nvSpPr>
        <p:spPr>
          <a:xfrm>
            <a:off x="575234" y="5910738"/>
            <a:ext cx="7882966"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48299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75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575234" y="1489990"/>
            <a:ext cx="7882966" cy="27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73792" y="1923300"/>
            <a:ext cx="7884408" cy="350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ChangeArrowheads="1"/>
          </p:cNvSpPr>
          <p:nvPr/>
        </p:nvSpPr>
        <p:spPr bwMode="auto">
          <a:xfrm>
            <a:off x="591606" y="6195967"/>
            <a:ext cx="637940" cy="1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89666" tIns="44834" rIns="89666" bIns="44834">
            <a:spAutoFit/>
          </a:bodyPr>
          <a:lstStyle/>
          <a:p>
            <a:pPr algn="l" defTabSz="899320"/>
            <a:r>
              <a:rPr lang="en-US" sz="706" baseline="0" dirty="0">
                <a:solidFill>
                  <a:srgbClr val="000000"/>
                </a:solidFill>
                <a:latin typeface="Source Sans Pro Light" panose="020B0403030403020204" pitchFamily="34" charset="0"/>
                <a:cs typeface="Arial" panose="020B0604020202020204" pitchFamily="34" charset="0"/>
              </a:rPr>
              <a:t>329832  4/22</a:t>
            </a:r>
            <a:endParaRPr lang="en-US" sz="706" dirty="0">
              <a:solidFill>
                <a:srgbClr val="000000"/>
              </a:solidFill>
              <a:latin typeface="Source Sans Pro Light" panose="020B0403030403020204" pitchFamily="34" charset="0"/>
              <a:cs typeface="Arial" panose="020B0604020202020204" pitchFamily="34" charset="0"/>
            </a:endParaRPr>
          </a:p>
        </p:txBody>
      </p:sp>
      <p:sp>
        <p:nvSpPr>
          <p:cNvPr id="6" name="Rectangle 4"/>
          <p:cNvSpPr>
            <a:spLocks noChangeArrowheads="1"/>
          </p:cNvSpPr>
          <p:nvPr userDrawn="1"/>
        </p:nvSpPr>
        <p:spPr bwMode="auto">
          <a:xfrm>
            <a:off x="8458199" y="6222387"/>
            <a:ext cx="458851" cy="192269"/>
          </a:xfrm>
          <a:prstGeom prst="rect">
            <a:avLst/>
          </a:prstGeom>
          <a:noFill/>
          <a:ln w="9525">
            <a:noFill/>
            <a:miter lim="800000"/>
            <a:headEnd/>
            <a:tailEnd/>
          </a:ln>
          <a:effectLst/>
        </p:spPr>
        <p:txBody>
          <a:bodyPr wrap="square" lIns="118872" tIns="40341" rIns="40327" bIns="40341">
            <a:spAutoFit/>
          </a:bodyPr>
          <a:lstStyle/>
          <a:p>
            <a:pPr algn="l" defTabSz="899320">
              <a:lnSpc>
                <a:spcPct val="90000"/>
              </a:lnSpc>
            </a:pPr>
            <a:fld id="{83CC7474-DF72-47AC-A062-3527B7E588CB}" type="slidenum">
              <a:rPr lang="en-US" sz="800" b="0" i="0">
                <a:solidFill>
                  <a:schemeClr val="tx1"/>
                </a:solidFill>
                <a:latin typeface="Source Sans Pro Light" charset="0"/>
                <a:ea typeface="Source Sans Pro Light" charset="0"/>
                <a:cs typeface="Source Sans Pro Light" charset="0"/>
              </a:rPr>
              <a:pPr algn="l" defTabSz="899320">
                <a:lnSpc>
                  <a:spcPct val="90000"/>
                </a:lnSpc>
              </a:pPr>
              <a:t>‹#›</a:t>
            </a:fld>
            <a:endParaRPr lang="en-US" sz="800" b="0" i="0" dirty="0">
              <a:solidFill>
                <a:schemeClr val="tx1"/>
              </a:solidFill>
              <a:latin typeface="Source Sans Pro Light" charset="0"/>
              <a:ea typeface="Source Sans Pro Light" charset="0"/>
              <a:cs typeface="Source Sans Pro Light" charset="0"/>
            </a:endParaRPr>
          </a:p>
        </p:txBody>
      </p:sp>
      <p:sp>
        <p:nvSpPr>
          <p:cNvPr id="8" name="Text Placeholder 8"/>
          <p:cNvSpPr txBox="1">
            <a:spLocks/>
          </p:cNvSpPr>
          <p:nvPr userDrawn="1"/>
        </p:nvSpPr>
        <p:spPr>
          <a:xfrm>
            <a:off x="0" y="0"/>
            <a:ext cx="9144000" cy="457200"/>
          </a:xfrm>
          <a:prstGeom prst="rect">
            <a:avLst/>
          </a:prstGeom>
          <a:solidFill>
            <a:srgbClr val="004675"/>
          </a:solidFill>
        </p:spPr>
        <p:txBody>
          <a:bodyPr lIns="685800" tIns="0" rIns="201706"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smtClean="0">
                <a:solidFill>
                  <a:srgbClr val="FFFFFF"/>
                </a:solidFill>
                <a:effectLst/>
                <a:latin typeface="Source Sans Pro" panose="020B0503030403020204" pitchFamily="34" charset="0"/>
                <a:ea typeface="ＭＳ Ｐゴシック" charset="-128"/>
                <a:cs typeface="Arial" panose="020B0604020202020204" pitchFamily="34" charset="0"/>
              </a:defRPr>
            </a:lvl1pPr>
            <a:lvl2pPr marL="457200" indent="0" algn="l" defTabSz="1019175" rtl="0" eaLnBrk="1" fontAlgn="base" hangingPunct="1">
              <a:lnSpc>
                <a:spcPct val="110000"/>
              </a:lnSpc>
              <a:spcBef>
                <a:spcPct val="0"/>
              </a:spcBef>
              <a:spcAft>
                <a:spcPct val="0"/>
              </a:spcAft>
              <a:buClr>
                <a:schemeClr val="bg2"/>
              </a:buClr>
              <a:buFont typeface="Arial Black" pitchFamily="34"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2pPr>
            <a:lvl3pPr marL="914400" indent="0" algn="l" defTabSz="1019175" rtl="0" eaLnBrk="1" fontAlgn="base" hangingPunct="1">
              <a:lnSpc>
                <a:spcPct val="110000"/>
              </a:lnSpc>
              <a:spcBef>
                <a:spcPct val="0"/>
              </a:spcBef>
              <a:spcAft>
                <a:spcPct val="0"/>
              </a:spcAft>
              <a:buClr>
                <a:schemeClr val="bg2"/>
              </a:buClr>
              <a:buNone/>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1371600" indent="0" algn="l" defTabSz="1019175" rtl="0" eaLnBrk="1" fontAlgn="base" hangingPunct="1">
              <a:lnSpc>
                <a:spcPct val="110000"/>
              </a:lnSpc>
              <a:spcBef>
                <a:spcPct val="0"/>
              </a:spcBef>
              <a:spcAft>
                <a:spcPct val="0"/>
              </a:spcAft>
              <a:buClr>
                <a:schemeClr val="bg2"/>
              </a:buClr>
              <a:buFont typeface="Arial"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4pPr>
            <a:lvl5pPr marL="1828800" indent="0" algn="l" defTabSz="1019175" rtl="0" eaLnBrk="1" fontAlgn="base" hangingPunct="1">
              <a:lnSpc>
                <a:spcPct val="110000"/>
              </a:lnSpc>
              <a:spcBef>
                <a:spcPct val="0"/>
              </a:spcBef>
              <a:spcAft>
                <a:spcPct val="0"/>
              </a:spcAft>
              <a:buClr>
                <a:schemeClr val="bg2"/>
              </a:buClr>
              <a:buFont typeface="Arial"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5pPr>
            <a:lvl6pPr marL="16176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pPr marL="0" indent="0">
              <a:tabLst/>
              <a:defRPr/>
            </a:pPr>
            <a:r>
              <a:rPr lang="en-US" sz="1235" b="0" i="0" dirty="0">
                <a:latin typeface="Source Sans Pro" panose="020B0503030403020204" pitchFamily="34" charset="0"/>
                <a:ea typeface="Source Sans Pro Semibold" charset="0"/>
                <a:cs typeface="Source Sans Pro Semibold" charset="0"/>
              </a:rPr>
              <a:t>LinkedIn for students and young</a:t>
            </a:r>
            <a:r>
              <a:rPr lang="en-US" sz="1235" b="0" i="0" baseline="0" dirty="0">
                <a:latin typeface="Source Sans Pro" panose="020B0503030403020204" pitchFamily="34" charset="0"/>
                <a:ea typeface="Source Sans Pro Semibold" charset="0"/>
                <a:cs typeface="Source Sans Pro Semibold" charset="0"/>
              </a:rPr>
              <a:t> professionals</a:t>
            </a:r>
            <a:endParaRPr lang="en-US" sz="1235" b="0" i="0" kern="0" dirty="0">
              <a:latin typeface="Source Sans Pro" panose="020B0503030403020204" pitchFamily="34" charset="0"/>
              <a:ea typeface="Source Sans Pro Semibold" charset="0"/>
              <a:cs typeface="Source Sans Pro Semibold" charset="0"/>
            </a:endParaRPr>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21648" y="6216277"/>
            <a:ext cx="836552" cy="204491"/>
          </a:xfrm>
          <a:prstGeom prst="rect">
            <a:avLst/>
          </a:prstGeom>
        </p:spPr>
      </p:pic>
    </p:spTree>
  </p:cSld>
  <p:clrMap bg1="lt1" tx1="dk1" bg2="lt2" tx2="dk2" accent1="accent1" accent2="accent2" accent3="accent3" accent4="accent4" accent5="accent5" accent6="accent6" hlink="hlink" folHlink="folHlink"/>
  <p:sldLayoutIdLst>
    <p:sldLayoutId id="2147483794" r:id="rId1"/>
    <p:sldLayoutId id="2147483814" r:id="rId2"/>
    <p:sldLayoutId id="2147483795" r:id="rId3"/>
    <p:sldLayoutId id="2147483788" r:id="rId4"/>
    <p:sldLayoutId id="2147483797" r:id="rId5"/>
    <p:sldLayoutId id="2147483790" r:id="rId6"/>
    <p:sldLayoutId id="2147483798" r:id="rId7"/>
    <p:sldLayoutId id="2147483792" r:id="rId8"/>
    <p:sldLayoutId id="2147483793" r:id="rId9"/>
    <p:sldLayoutId id="2147483810" r:id="rId10"/>
    <p:sldLayoutId id="2147483809" r:id="rId11"/>
    <p:sldLayoutId id="2147483812" r:id="rId12"/>
    <p:sldLayoutId id="2147483813" r:id="rId13"/>
    <p:sldLayoutId id="2147483816" r:id="rId14"/>
  </p:sldLayoutIdLst>
  <p:txStyles>
    <p:titleStyle>
      <a:lvl1pPr algn="l" defTabSz="899320" rtl="0" eaLnBrk="1" fontAlgn="base" hangingPunct="1">
        <a:lnSpc>
          <a:spcPct val="90000"/>
        </a:lnSpc>
        <a:spcBef>
          <a:spcPct val="0"/>
        </a:spcBef>
        <a:spcAft>
          <a:spcPct val="0"/>
        </a:spcAft>
        <a:defRPr sz="3600" b="0">
          <a:solidFill>
            <a:srgbClr val="0072BC"/>
          </a:solidFill>
          <a:latin typeface="Source Sans Pro" panose="020B0503030403020204" pitchFamily="34" charset="0"/>
          <a:ea typeface="ＭＳ Ｐゴシック" charset="-128"/>
          <a:cs typeface="Arial" panose="020B0604020202020204" pitchFamily="34" charset="0"/>
        </a:defRPr>
      </a:lvl1pPr>
      <a:lvl2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2pPr>
      <a:lvl3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3pPr>
      <a:lvl4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4pPr>
      <a:lvl5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5pPr>
      <a:lvl6pPr marL="403433" algn="l" defTabSz="899320" rtl="0" eaLnBrk="1" fontAlgn="base" hangingPunct="1">
        <a:spcBef>
          <a:spcPct val="0"/>
        </a:spcBef>
        <a:spcAft>
          <a:spcPct val="0"/>
        </a:spcAft>
        <a:defRPr>
          <a:solidFill>
            <a:schemeClr val="folHlink"/>
          </a:solidFill>
          <a:latin typeface="Gotham C1 Head" charset="0"/>
          <a:ea typeface="ＭＳ Ｐゴシック" charset="0"/>
        </a:defRPr>
      </a:lvl6pPr>
      <a:lvl7pPr marL="806867" algn="l" defTabSz="899320" rtl="0" eaLnBrk="1" fontAlgn="base" hangingPunct="1">
        <a:spcBef>
          <a:spcPct val="0"/>
        </a:spcBef>
        <a:spcAft>
          <a:spcPct val="0"/>
        </a:spcAft>
        <a:defRPr>
          <a:solidFill>
            <a:schemeClr val="folHlink"/>
          </a:solidFill>
          <a:latin typeface="Gotham C1 Head" charset="0"/>
          <a:ea typeface="ＭＳ Ｐゴシック" charset="0"/>
        </a:defRPr>
      </a:lvl7pPr>
      <a:lvl8pPr marL="1210300" algn="l" defTabSz="899320" rtl="0" eaLnBrk="1" fontAlgn="base" hangingPunct="1">
        <a:spcBef>
          <a:spcPct val="0"/>
        </a:spcBef>
        <a:spcAft>
          <a:spcPct val="0"/>
        </a:spcAft>
        <a:defRPr>
          <a:solidFill>
            <a:schemeClr val="folHlink"/>
          </a:solidFill>
          <a:latin typeface="Gotham C1 Head" charset="0"/>
          <a:ea typeface="ＭＳ Ｐゴシック" charset="0"/>
        </a:defRPr>
      </a:lvl8pPr>
      <a:lvl9pPr marL="1613733" algn="l" defTabSz="899320" rtl="0" eaLnBrk="1" fontAlgn="base" hangingPunct="1">
        <a:spcBef>
          <a:spcPct val="0"/>
        </a:spcBef>
        <a:spcAft>
          <a:spcPct val="0"/>
        </a:spcAft>
        <a:defRPr>
          <a:solidFill>
            <a:schemeClr val="folHlink"/>
          </a:solidFill>
          <a:latin typeface="Gotham C1 Head" charset="0"/>
          <a:ea typeface="ＭＳ Ｐゴシック" charset="0"/>
        </a:defRPr>
      </a:lvl9pPr>
    </p:titleStyle>
    <p:bodyStyle>
      <a:lvl1pPr marL="200316" indent="-200316" algn="l" defTabSz="899320" rtl="0" eaLnBrk="1" fontAlgn="base" hangingPunct="1">
        <a:lnSpc>
          <a:spcPct val="110000"/>
        </a:lnSpc>
        <a:spcBef>
          <a:spcPct val="80000"/>
        </a:spcBef>
        <a:spcAft>
          <a:spcPct val="0"/>
        </a:spcAft>
        <a:buClr>
          <a:srgbClr val="0072BC"/>
        </a:buClr>
        <a:buChar char="•"/>
        <a:defRPr sz="2400">
          <a:solidFill>
            <a:schemeClr val="tx1"/>
          </a:solidFill>
          <a:latin typeface="Source Sans Pro Light" panose="020B0403030403020204" pitchFamily="34" charset="0"/>
          <a:ea typeface="ＭＳ Ｐゴシック" charset="-128"/>
          <a:cs typeface="Arial" panose="020B0604020202020204" pitchFamily="34" charset="0"/>
        </a:defRPr>
      </a:lvl1pPr>
      <a:lvl2pPr marL="453862" indent="-200316" algn="l" defTabSz="899320" rtl="0" eaLnBrk="1" fontAlgn="base" hangingPunct="1">
        <a:lnSpc>
          <a:spcPct val="110000"/>
        </a:lnSpc>
        <a:spcBef>
          <a:spcPct val="0"/>
        </a:spcBef>
        <a:spcAft>
          <a:spcPct val="0"/>
        </a:spcAft>
        <a:buClr>
          <a:srgbClr val="0072BC"/>
        </a:buClr>
        <a:buFont typeface="Arial Black" pitchFamily="34" charset="0"/>
        <a:buChar char="–"/>
        <a:defRPr sz="2000">
          <a:solidFill>
            <a:schemeClr val="tx1"/>
          </a:solidFill>
          <a:latin typeface="Source Sans Pro Light" panose="020B0403030403020204" pitchFamily="34" charset="0"/>
          <a:ea typeface="ＭＳ Ｐゴシック" charset="-128"/>
          <a:cs typeface="Arial" panose="020B0604020202020204" pitchFamily="34" charset="0"/>
        </a:defRPr>
      </a:lvl2pPr>
      <a:lvl3pPr marL="617758" indent="-113466" algn="l" defTabSz="899320" rtl="0" eaLnBrk="1" fontAlgn="base" hangingPunct="1">
        <a:lnSpc>
          <a:spcPct val="110000"/>
        </a:lnSpc>
        <a:spcBef>
          <a:spcPct val="0"/>
        </a:spcBef>
        <a:spcAft>
          <a:spcPct val="0"/>
        </a:spcAft>
        <a:buClr>
          <a:srgbClr val="0072BC"/>
        </a:buClr>
        <a:buChar char="•"/>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907725" indent="-151287"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4pPr>
      <a:lvl5pPr marL="1157069" indent="-147085"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5pPr>
      <a:lvl6pPr marL="14274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6pPr>
      <a:lvl7pPr marL="1830859"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7pPr>
      <a:lvl8pPr marL="2234292"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8pPr>
      <a:lvl9pPr marL="26377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9pPr>
    </p:bodyStyle>
    <p:otherStyle>
      <a:defPPr>
        <a:defRPr lang="en-US"/>
      </a:defPPr>
      <a:lvl1pPr marL="0" algn="l" defTabSz="403433" rtl="0" eaLnBrk="1" latinLnBrk="0" hangingPunct="1">
        <a:defRPr sz="1588" kern="1200">
          <a:solidFill>
            <a:schemeClr val="tx1"/>
          </a:solidFill>
          <a:latin typeface="+mn-lt"/>
          <a:ea typeface="+mn-ea"/>
          <a:cs typeface="+mn-cs"/>
        </a:defRPr>
      </a:lvl1pPr>
      <a:lvl2pPr marL="403433" algn="l" defTabSz="403433" rtl="0" eaLnBrk="1" latinLnBrk="0" hangingPunct="1">
        <a:defRPr sz="1588" kern="1200">
          <a:solidFill>
            <a:schemeClr val="tx1"/>
          </a:solidFill>
          <a:latin typeface="+mn-lt"/>
          <a:ea typeface="+mn-ea"/>
          <a:cs typeface="+mn-cs"/>
        </a:defRPr>
      </a:lvl2pPr>
      <a:lvl3pPr marL="806867" algn="l" defTabSz="403433" rtl="0" eaLnBrk="1" latinLnBrk="0" hangingPunct="1">
        <a:defRPr sz="1588" kern="1200">
          <a:solidFill>
            <a:schemeClr val="tx1"/>
          </a:solidFill>
          <a:latin typeface="+mn-lt"/>
          <a:ea typeface="+mn-ea"/>
          <a:cs typeface="+mn-cs"/>
        </a:defRPr>
      </a:lvl3pPr>
      <a:lvl4pPr marL="1210300" algn="l" defTabSz="403433" rtl="0" eaLnBrk="1" latinLnBrk="0" hangingPunct="1">
        <a:defRPr sz="1588" kern="1200">
          <a:solidFill>
            <a:schemeClr val="tx1"/>
          </a:solidFill>
          <a:latin typeface="+mn-lt"/>
          <a:ea typeface="+mn-ea"/>
          <a:cs typeface="+mn-cs"/>
        </a:defRPr>
      </a:lvl4pPr>
      <a:lvl5pPr marL="1613733" algn="l" defTabSz="403433" rtl="0" eaLnBrk="1" latinLnBrk="0" hangingPunct="1">
        <a:defRPr sz="1588" kern="1200">
          <a:solidFill>
            <a:schemeClr val="tx1"/>
          </a:solidFill>
          <a:latin typeface="+mn-lt"/>
          <a:ea typeface="+mn-ea"/>
          <a:cs typeface="+mn-cs"/>
        </a:defRPr>
      </a:lvl5pPr>
      <a:lvl6pPr marL="2017166" algn="l" defTabSz="403433" rtl="0" eaLnBrk="1" latinLnBrk="0" hangingPunct="1">
        <a:defRPr sz="1588" kern="1200">
          <a:solidFill>
            <a:schemeClr val="tx1"/>
          </a:solidFill>
          <a:latin typeface="+mn-lt"/>
          <a:ea typeface="+mn-ea"/>
          <a:cs typeface="+mn-cs"/>
        </a:defRPr>
      </a:lvl6pPr>
      <a:lvl7pPr marL="2420600" algn="l" defTabSz="403433" rtl="0" eaLnBrk="1" latinLnBrk="0" hangingPunct="1">
        <a:defRPr sz="1588" kern="1200">
          <a:solidFill>
            <a:schemeClr val="tx1"/>
          </a:solidFill>
          <a:latin typeface="+mn-lt"/>
          <a:ea typeface="+mn-ea"/>
          <a:cs typeface="+mn-cs"/>
        </a:defRPr>
      </a:lvl7pPr>
      <a:lvl8pPr marL="2824033" algn="l" defTabSz="403433" rtl="0" eaLnBrk="1" latinLnBrk="0" hangingPunct="1">
        <a:defRPr sz="1588" kern="1200">
          <a:solidFill>
            <a:schemeClr val="tx1"/>
          </a:solidFill>
          <a:latin typeface="+mn-lt"/>
          <a:ea typeface="+mn-ea"/>
          <a:cs typeface="+mn-cs"/>
        </a:defRPr>
      </a:lvl8pPr>
      <a:lvl9pPr marL="3227466" algn="l" defTabSz="403433"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3" orient="horz" pos="1522" userDrawn="1">
          <p15:clr>
            <a:srgbClr val="F26B43"/>
          </p15:clr>
        </p15:guide>
        <p15:guide id="5" orient="horz" pos="3800" userDrawn="1">
          <p15:clr>
            <a:srgbClr val="F26B43"/>
          </p15:clr>
        </p15:guide>
        <p15:guide id="6" pos="2880" userDrawn="1">
          <p15:clr>
            <a:srgbClr val="F26B43"/>
          </p15:clr>
        </p15:guide>
        <p15:guide id="7" pos="432" userDrawn="1">
          <p15:clr>
            <a:srgbClr val="F26B43"/>
          </p15:clr>
        </p15:guide>
        <p15:guide id="8" pos="53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LinkedIn for Students and </a:t>
            </a:r>
            <a:br>
              <a:rPr lang="en-US" dirty="0"/>
            </a:br>
            <a:r>
              <a:rPr lang="en-US" dirty="0"/>
              <a:t>Young Professionals</a:t>
            </a:r>
          </a:p>
        </p:txBody>
      </p:sp>
    </p:spTree>
    <p:extLst>
      <p:ext uri="{BB962C8B-B14F-4D97-AF65-F5344CB8AC3E}">
        <p14:creationId xmlns:p14="http://schemas.microsoft.com/office/powerpoint/2010/main" val="925194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Utilize the Career Insights tool</a:t>
            </a:r>
          </a:p>
        </p:txBody>
      </p:sp>
      <p:sp>
        <p:nvSpPr>
          <p:cNvPr id="3" name="Content Placeholder 2"/>
          <p:cNvSpPr>
            <a:spLocks noGrp="1"/>
          </p:cNvSpPr>
          <p:nvPr>
            <p:ph sz="half" idx="1"/>
          </p:nvPr>
        </p:nvSpPr>
        <p:spPr/>
        <p:txBody>
          <a:bodyPr/>
          <a:lstStyle/>
          <a:p>
            <a:r>
              <a:rPr lang="en-US" dirty="0"/>
              <a:t>Search alumni to see which universities’ alumni achievements align with your career goals</a:t>
            </a:r>
          </a:p>
          <a:p>
            <a:r>
              <a:rPr lang="en-US" dirty="0"/>
              <a:t>Connect with students and alumni who can open doors to educational and professional success</a:t>
            </a:r>
          </a:p>
          <a:p>
            <a:endParaRPr lang="en-US" dirty="0"/>
          </a:p>
        </p:txBody>
      </p:sp>
      <p:sp>
        <p:nvSpPr>
          <p:cNvPr id="11" name="Text Placeholder 10"/>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A52EA86A-3E12-0440-9114-56CF5CC55987}"/>
              </a:ext>
            </a:extLst>
          </p:cNvPr>
          <p:cNvPicPr>
            <a:picLocks noChangeAspect="1"/>
          </p:cNvPicPr>
          <p:nvPr/>
        </p:nvPicPr>
        <p:blipFill>
          <a:blip r:embed="rId3"/>
          <a:srcRect/>
          <a:stretch/>
        </p:blipFill>
        <p:spPr>
          <a:xfrm>
            <a:off x="4485136" y="2213711"/>
            <a:ext cx="3915397" cy="268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ular Callout 19">
            <a:extLst>
              <a:ext uri="{FF2B5EF4-FFF2-40B4-BE49-F238E27FC236}">
                <a16:creationId xmlns:a16="http://schemas.microsoft.com/office/drawing/2014/main" id="{EF05E395-276D-724D-87FC-FCDEF1DA3CDF}"/>
              </a:ext>
            </a:extLst>
          </p:cNvPr>
          <p:cNvSpPr/>
          <p:nvPr/>
        </p:nvSpPr>
        <p:spPr bwMode="auto">
          <a:xfrm>
            <a:off x="7072952" y="2509726"/>
            <a:ext cx="1307583" cy="390713"/>
          </a:xfrm>
          <a:prstGeom prst="wedgeRectCallout">
            <a:avLst>
              <a:gd name="adj1" fmla="val -130268"/>
              <a:gd name="adj2" fmla="val 20497"/>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FILTER BY UNIVERSITY AND DATES ATTENDED</a:t>
            </a:r>
          </a:p>
        </p:txBody>
      </p:sp>
      <p:sp>
        <p:nvSpPr>
          <p:cNvPr id="21" name="Rectangular Callout 20">
            <a:extLst>
              <a:ext uri="{FF2B5EF4-FFF2-40B4-BE49-F238E27FC236}">
                <a16:creationId xmlns:a16="http://schemas.microsoft.com/office/drawing/2014/main" id="{FFC212FE-DE65-2745-A158-F70B2A1CEFAE}"/>
              </a:ext>
            </a:extLst>
          </p:cNvPr>
          <p:cNvSpPr/>
          <p:nvPr/>
        </p:nvSpPr>
        <p:spPr bwMode="auto">
          <a:xfrm>
            <a:off x="5890567" y="1878905"/>
            <a:ext cx="1462910" cy="482814"/>
          </a:xfrm>
          <a:prstGeom prst="wedgeRectCallout">
            <a:avLst>
              <a:gd name="adj1" fmla="val -53163"/>
              <a:gd name="adj2" fmla="val 77662"/>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NARROW SEARCH BY TITLE, KEYWORD, OR COMPANY</a:t>
            </a:r>
          </a:p>
        </p:txBody>
      </p:sp>
      <p:sp>
        <p:nvSpPr>
          <p:cNvPr id="22" name="Rectangular Callout 21">
            <a:extLst>
              <a:ext uri="{FF2B5EF4-FFF2-40B4-BE49-F238E27FC236}">
                <a16:creationId xmlns:a16="http://schemas.microsoft.com/office/drawing/2014/main" id="{B11E96CC-0F42-664D-869B-C2B5B4D11342}"/>
              </a:ext>
            </a:extLst>
          </p:cNvPr>
          <p:cNvSpPr/>
          <p:nvPr/>
        </p:nvSpPr>
        <p:spPr bwMode="auto">
          <a:xfrm>
            <a:off x="6995289" y="5169481"/>
            <a:ext cx="1462910" cy="469562"/>
          </a:xfrm>
          <a:prstGeom prst="wedgeRectCallout">
            <a:avLst>
              <a:gd name="adj1" fmla="val -21944"/>
              <a:gd name="adj2" fmla="val -100673"/>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GROW YOUR NETWORK BY CONNECTING WITH ALUMNI AND STUDENTS</a:t>
            </a:r>
          </a:p>
        </p:txBody>
      </p:sp>
    </p:spTree>
    <p:extLst>
      <p:ext uri="{BB962C8B-B14F-4D97-AF65-F5344CB8AC3E}">
        <p14:creationId xmlns:p14="http://schemas.microsoft.com/office/powerpoint/2010/main" val="2174082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Finding and landing an internship or first job</a:t>
            </a:r>
          </a:p>
        </p:txBody>
      </p:sp>
    </p:spTree>
    <p:extLst>
      <p:ext uri="{BB962C8B-B14F-4D97-AF65-F5344CB8AC3E}">
        <p14:creationId xmlns:p14="http://schemas.microsoft.com/office/powerpoint/2010/main" val="1654774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A1C74B00-0256-024D-9D77-3D846B3C4F8A}"/>
              </a:ext>
            </a:extLst>
          </p:cNvPr>
          <p:cNvPicPr>
            <a:picLocks noChangeAspect="1"/>
          </p:cNvPicPr>
          <p:nvPr/>
        </p:nvPicPr>
        <p:blipFill>
          <a:blip r:embed="rId3"/>
          <a:stretch>
            <a:fillRect/>
          </a:stretch>
        </p:blipFill>
        <p:spPr>
          <a:xfrm>
            <a:off x="3745623" y="2251670"/>
            <a:ext cx="5002592" cy="281974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Search jobs</a:t>
            </a:r>
          </a:p>
        </p:txBody>
      </p:sp>
      <p:sp>
        <p:nvSpPr>
          <p:cNvPr id="3" name="Content Placeholder 2"/>
          <p:cNvSpPr>
            <a:spLocks noGrp="1"/>
          </p:cNvSpPr>
          <p:nvPr>
            <p:ph sz="half" idx="1"/>
          </p:nvPr>
        </p:nvSpPr>
        <p:spPr>
          <a:xfrm>
            <a:off x="567210" y="1952262"/>
            <a:ext cx="3231067" cy="3743815"/>
          </a:xfrm>
        </p:spPr>
        <p:txBody>
          <a:bodyPr/>
          <a:lstStyle/>
          <a:p>
            <a:r>
              <a:rPr lang="en-US" dirty="0"/>
              <a:t>Click the briefcase </a:t>
            </a:r>
            <a:br>
              <a:rPr lang="en-US" dirty="0"/>
            </a:br>
            <a:r>
              <a:rPr lang="en-US" dirty="0"/>
              <a:t>icon on the top toolbar</a:t>
            </a:r>
          </a:p>
          <a:p>
            <a:r>
              <a:rPr lang="en-US" dirty="0"/>
              <a:t>Quickly search for entry-level jobs and internships</a:t>
            </a:r>
          </a:p>
        </p:txBody>
      </p:sp>
      <p:sp>
        <p:nvSpPr>
          <p:cNvPr id="13" name="Text Placeholder 12"/>
          <p:cNvSpPr>
            <a:spLocks noGrp="1"/>
          </p:cNvSpPr>
          <p:nvPr>
            <p:ph type="body" sz="quarter" idx="10"/>
          </p:nvPr>
        </p:nvSpPr>
        <p:spPr/>
        <p:txBody>
          <a:bodyPr/>
          <a:lstStyle/>
          <a:p>
            <a:endParaRPr lang="en-US" dirty="0"/>
          </a:p>
        </p:txBody>
      </p:sp>
      <p:sp>
        <p:nvSpPr>
          <p:cNvPr id="15" name="Rectangular Callout 14">
            <a:extLst>
              <a:ext uri="{FF2B5EF4-FFF2-40B4-BE49-F238E27FC236}">
                <a16:creationId xmlns:a16="http://schemas.microsoft.com/office/drawing/2014/main" id="{710E75A0-2E82-ED45-A326-08B893632FC0}"/>
              </a:ext>
            </a:extLst>
          </p:cNvPr>
          <p:cNvSpPr/>
          <p:nvPr/>
        </p:nvSpPr>
        <p:spPr bwMode="auto">
          <a:xfrm>
            <a:off x="7174178" y="1491272"/>
            <a:ext cx="1461893" cy="583359"/>
          </a:xfrm>
          <a:prstGeom prst="wedgeRectCallout">
            <a:avLst>
              <a:gd name="adj1" fmla="val 3305"/>
              <a:gd name="adj2" fmla="val 111559"/>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FILTERS LET YOU SEARCH BY DATE, COMPANY, AND EXPERIENCE</a:t>
            </a:r>
          </a:p>
        </p:txBody>
      </p:sp>
      <p:sp>
        <p:nvSpPr>
          <p:cNvPr id="17" name="Rectangular Callout 16">
            <a:extLst>
              <a:ext uri="{FF2B5EF4-FFF2-40B4-BE49-F238E27FC236}">
                <a16:creationId xmlns:a16="http://schemas.microsoft.com/office/drawing/2014/main" id="{AF9683E2-6FF3-1D40-A63C-FE0771A7A849}"/>
              </a:ext>
            </a:extLst>
          </p:cNvPr>
          <p:cNvSpPr/>
          <p:nvPr/>
        </p:nvSpPr>
        <p:spPr bwMode="auto">
          <a:xfrm>
            <a:off x="3973744" y="5156073"/>
            <a:ext cx="1196511" cy="480844"/>
          </a:xfrm>
          <a:prstGeom prst="wedgeRectCallout">
            <a:avLst>
              <a:gd name="adj1" fmla="val 24289"/>
              <a:gd name="adj2" fmla="val -83944"/>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NARROW YOUR SEARCH TO GET THE BEST RESULTS</a:t>
            </a:r>
          </a:p>
        </p:txBody>
      </p:sp>
    </p:spTree>
    <p:extLst>
      <p:ext uri="{BB962C8B-B14F-4D97-AF65-F5344CB8AC3E}">
        <p14:creationId xmlns:p14="http://schemas.microsoft.com/office/powerpoint/2010/main" val="783976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97F00-FBAB-314E-BA64-D4765824D33C}"/>
              </a:ext>
            </a:extLst>
          </p:cNvPr>
          <p:cNvPicPr>
            <a:picLocks noChangeAspect="1"/>
          </p:cNvPicPr>
          <p:nvPr/>
        </p:nvPicPr>
        <p:blipFill>
          <a:blip r:embed="rId3"/>
          <a:stretch>
            <a:fillRect/>
          </a:stretch>
        </p:blipFill>
        <p:spPr>
          <a:xfrm>
            <a:off x="5081724" y="2151121"/>
            <a:ext cx="3837700" cy="3403340"/>
          </a:xfrm>
          <a:prstGeom prst="rect">
            <a:avLst/>
          </a:prstGeom>
        </p:spPr>
      </p:pic>
      <p:sp>
        <p:nvSpPr>
          <p:cNvPr id="2" name="Title 1"/>
          <p:cNvSpPr>
            <a:spLocks noGrp="1"/>
          </p:cNvSpPr>
          <p:nvPr>
            <p:ph type="title"/>
          </p:nvPr>
        </p:nvSpPr>
        <p:spPr/>
        <p:txBody>
          <a:bodyPr/>
          <a:lstStyle/>
          <a:p>
            <a:r>
              <a:rPr lang="en-US" dirty="0"/>
              <a:t>Edit job preferences</a:t>
            </a:r>
          </a:p>
        </p:txBody>
      </p:sp>
      <p:sp>
        <p:nvSpPr>
          <p:cNvPr id="3" name="Content Placeholder 2"/>
          <p:cNvSpPr>
            <a:spLocks noGrp="1"/>
          </p:cNvSpPr>
          <p:nvPr>
            <p:ph idx="1"/>
          </p:nvPr>
        </p:nvSpPr>
        <p:spPr>
          <a:xfrm>
            <a:off x="575234" y="1953304"/>
            <a:ext cx="4133124" cy="3798974"/>
          </a:xfrm>
        </p:spPr>
        <p:txBody>
          <a:bodyPr/>
          <a:lstStyle/>
          <a:p>
            <a:pPr>
              <a:spcBef>
                <a:spcPts val="900"/>
              </a:spcBef>
            </a:pPr>
            <a:r>
              <a:rPr lang="en-US" dirty="0"/>
              <a:t>Let recruiters know if you’re </a:t>
            </a:r>
            <a:br>
              <a:rPr lang="en-US" dirty="0"/>
            </a:br>
            <a:r>
              <a:rPr lang="en-US" dirty="0"/>
              <a:t>open to new opportunities</a:t>
            </a:r>
          </a:p>
          <a:p>
            <a:pPr>
              <a:spcBef>
                <a:spcPts val="900"/>
              </a:spcBef>
            </a:pPr>
            <a:r>
              <a:rPr lang="en-US" dirty="0"/>
              <a:t>Select the titles of jobs you’re interested in</a:t>
            </a:r>
          </a:p>
          <a:p>
            <a:pPr>
              <a:spcBef>
                <a:spcPts val="900"/>
              </a:spcBef>
            </a:pPr>
            <a:r>
              <a:rPr lang="en-US" dirty="0"/>
              <a:t>Define a location</a:t>
            </a:r>
          </a:p>
          <a:p>
            <a:pPr>
              <a:spcBef>
                <a:spcPts val="900"/>
              </a:spcBef>
            </a:pPr>
            <a:r>
              <a:rPr lang="en-US" dirty="0"/>
              <a:t>Choose some industries</a:t>
            </a:r>
          </a:p>
          <a:p>
            <a:pPr>
              <a:spcBef>
                <a:spcPts val="900"/>
              </a:spcBef>
            </a:pPr>
            <a:r>
              <a:rPr lang="en-US" dirty="0"/>
              <a:t>Determine the right company size</a:t>
            </a:r>
          </a:p>
        </p:txBody>
      </p:sp>
      <p:sp>
        <p:nvSpPr>
          <p:cNvPr id="7" name="Text Placeholder 6"/>
          <p:cNvSpPr>
            <a:spLocks noGrp="1"/>
          </p:cNvSpPr>
          <p:nvPr>
            <p:ph type="body" sz="quarter" idx="10"/>
          </p:nvPr>
        </p:nvSpPr>
        <p:spPr/>
        <p:txBody>
          <a:bodyPr/>
          <a:lstStyle/>
          <a:p>
            <a:endParaRPr lang="en-US"/>
          </a:p>
        </p:txBody>
      </p:sp>
      <p:sp>
        <p:nvSpPr>
          <p:cNvPr id="13" name="Rectangular Callout 12">
            <a:extLst>
              <a:ext uri="{FF2B5EF4-FFF2-40B4-BE49-F238E27FC236}">
                <a16:creationId xmlns:a16="http://schemas.microsoft.com/office/drawing/2014/main" id="{458E5CC7-B2AE-7643-945B-EBF0D26B4AF4}"/>
              </a:ext>
            </a:extLst>
          </p:cNvPr>
          <p:cNvSpPr/>
          <p:nvPr/>
        </p:nvSpPr>
        <p:spPr bwMode="auto">
          <a:xfrm>
            <a:off x="7602597" y="985389"/>
            <a:ext cx="1196511" cy="1066823"/>
          </a:xfrm>
          <a:prstGeom prst="wedgeRectCallout">
            <a:avLst>
              <a:gd name="adj1" fmla="val -34734"/>
              <a:gd name="adj2" fmla="val 138309"/>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t"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ACTIVATE  EITHER FEATURE SO RECRUITERS KNOW THEY CAN MESSAGE YOU ABOUT RELEVANT OPPORTUNITIES</a:t>
            </a:r>
          </a:p>
          <a:p>
            <a:pPr marL="6350" lvl="1" algn="l" eaLnBrk="0" hangingPunct="0">
              <a:spcBef>
                <a:spcPct val="50000"/>
              </a:spcBef>
            </a:pPr>
            <a:endParaRPr lang="en-US" sz="900" b="1" dirty="0">
              <a:solidFill>
                <a:schemeClr val="bg2"/>
              </a:solidFill>
              <a:latin typeface="+mj-lt"/>
              <a:cs typeface="Arial" pitchFamily="34" charset="0"/>
            </a:endParaRPr>
          </a:p>
        </p:txBody>
      </p:sp>
    </p:spTree>
    <p:extLst>
      <p:ext uri="{BB962C8B-B14F-4D97-AF65-F5344CB8AC3E}">
        <p14:creationId xmlns:p14="http://schemas.microsoft.com/office/powerpoint/2010/main" val="355915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LinkedIn Terms of Service</a:t>
            </a:r>
            <a:endParaRPr lang="en-US" altLang="en-US" dirty="0"/>
          </a:p>
        </p:txBody>
      </p:sp>
      <p:sp>
        <p:nvSpPr>
          <p:cNvPr id="3" name="Content Placeholder 2"/>
          <p:cNvSpPr>
            <a:spLocks noGrp="1"/>
          </p:cNvSpPr>
          <p:nvPr>
            <p:ph sz="half" idx="1"/>
          </p:nvPr>
        </p:nvSpPr>
        <p:spPr>
          <a:xfrm>
            <a:off x="567210" y="1952262"/>
            <a:ext cx="5825352" cy="3743815"/>
          </a:xfrm>
        </p:spPr>
        <p:txBody>
          <a:bodyPr/>
          <a:lstStyle/>
          <a:p>
            <a:r>
              <a:rPr lang="en-US" sz="2000" dirty="0"/>
              <a:t>The minimum age to use LinkedIn is 16</a:t>
            </a:r>
          </a:p>
          <a:p>
            <a:r>
              <a:rPr lang="en-US" sz="2000" dirty="0"/>
              <a:t>LinkedIn offers no additional protections for minors beyond the general Terms of Service</a:t>
            </a:r>
          </a:p>
          <a:p>
            <a:r>
              <a:rPr lang="en-US" sz="2000" dirty="0"/>
              <a:t>You control your profile’s appearance for viewers who are not logged-in members. Limits you set here affect how your profile appears on search engines, profile badges, and permitted services like Outlook.</a:t>
            </a:r>
          </a:p>
          <a:p>
            <a:endParaRPr lang="en-US" sz="2000" dirty="0"/>
          </a:p>
          <a:p>
            <a:pPr lvl="1"/>
            <a:endParaRPr lang="en-US" sz="1800" dirty="0"/>
          </a:p>
        </p:txBody>
      </p:sp>
      <p:sp>
        <p:nvSpPr>
          <p:cNvPr id="9" name="Text Placeholder 8"/>
          <p:cNvSpPr>
            <a:spLocks noGrp="1"/>
          </p:cNvSpPr>
          <p:nvPr>
            <p:ph type="body" sz="quarter" idx="10"/>
          </p:nvPr>
        </p:nvSpPr>
        <p:spPr/>
        <p:txBody>
          <a:bodyPr/>
          <a:lstStyle/>
          <a:p>
            <a:pPr marL="0" indent="0">
              <a:buNone/>
            </a:pPr>
            <a:r>
              <a:rPr lang="en-US" altLang="en-US" dirty="0"/>
              <a:t>Source: LinkedIn.</a:t>
            </a:r>
          </a:p>
        </p:txBody>
      </p:sp>
      <p:pic>
        <p:nvPicPr>
          <p:cNvPr id="4" name="Picture 3">
            <a:extLst>
              <a:ext uri="{FF2B5EF4-FFF2-40B4-BE49-F238E27FC236}">
                <a16:creationId xmlns:a16="http://schemas.microsoft.com/office/drawing/2014/main" id="{F245C069-0366-439C-81C0-C0B4F4B2F9B4}"/>
              </a:ext>
            </a:extLst>
          </p:cNvPr>
          <p:cNvPicPr>
            <a:picLocks noChangeAspect="1"/>
          </p:cNvPicPr>
          <p:nvPr/>
        </p:nvPicPr>
        <p:blipFill>
          <a:blip r:embed="rId3"/>
          <a:stretch>
            <a:fillRect/>
          </a:stretch>
        </p:blipFill>
        <p:spPr>
          <a:xfrm>
            <a:off x="6622613" y="656396"/>
            <a:ext cx="1835586" cy="535379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074EA28A-96E3-4E26-BD30-37BFB9300830}"/>
              </a:ext>
            </a:extLst>
          </p:cNvPr>
          <p:cNvSpPr/>
          <p:nvPr/>
        </p:nvSpPr>
        <p:spPr>
          <a:xfrm>
            <a:off x="685800" y="5009359"/>
            <a:ext cx="4832683" cy="738664"/>
          </a:xfrm>
          <a:prstGeom prst="rect">
            <a:avLst/>
          </a:prstGeom>
          <a:solidFill>
            <a:schemeClr val="accent5">
              <a:lumMod val="20000"/>
              <a:lumOff val="80000"/>
            </a:schemeClr>
          </a:solidFill>
        </p:spPr>
        <p:txBody>
          <a:bodyPr wrap="square" rIns="91440">
            <a:spAutoFit/>
          </a:bodyPr>
          <a:lstStyle/>
          <a:p>
            <a:pPr algn="l"/>
            <a:r>
              <a:rPr lang="en-US" sz="1400" dirty="0">
                <a:solidFill>
                  <a:srgbClr val="004675"/>
                </a:solidFill>
                <a:latin typeface="+mj-lt"/>
                <a:cs typeface="Arial" pitchFamily="34" charset="0"/>
              </a:rPr>
              <a:t>RECOMMENDATION:</a:t>
            </a:r>
          </a:p>
          <a:p>
            <a:pPr algn="l"/>
            <a:r>
              <a:rPr lang="en-US" sz="1400" dirty="0">
                <a:solidFill>
                  <a:srgbClr val="004675"/>
                </a:solidFill>
                <a:latin typeface="+mn-lt"/>
                <a:cs typeface="Arial" pitchFamily="34" charset="0"/>
              </a:rPr>
              <a:t>Those under the age of 18 should adjust their privacy settings to keep their information visible only to 1st level connections.</a:t>
            </a:r>
          </a:p>
        </p:txBody>
      </p:sp>
    </p:spTree>
    <p:extLst>
      <p:ext uri="{BB962C8B-B14F-4D97-AF65-F5344CB8AC3E}">
        <p14:creationId xmlns:p14="http://schemas.microsoft.com/office/powerpoint/2010/main" val="603043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Rectangle 6"/>
          <p:cNvSpPr>
            <a:spLocks noGrp="1" noChangeArrowheads="1"/>
          </p:cNvSpPr>
          <p:nvPr>
            <p:ph type="title"/>
          </p:nvPr>
        </p:nvSpPr>
        <p:spPr/>
        <p:txBody>
          <a:bodyPr/>
          <a:lstStyle/>
          <a:p>
            <a:r>
              <a:rPr lang="en-US"/>
              <a:t>Closing thoughts: Getting started</a:t>
            </a:r>
            <a:endParaRPr lang="en-US" dirty="0"/>
          </a:p>
        </p:txBody>
      </p:sp>
      <p:sp>
        <p:nvSpPr>
          <p:cNvPr id="131079" name="Rectangle 7"/>
          <p:cNvSpPr>
            <a:spLocks noGrp="1" noChangeArrowheads="1"/>
          </p:cNvSpPr>
          <p:nvPr>
            <p:ph idx="1"/>
          </p:nvPr>
        </p:nvSpPr>
        <p:spPr>
          <a:xfrm>
            <a:off x="575234" y="1953304"/>
            <a:ext cx="7882966" cy="3798974"/>
          </a:xfrm>
        </p:spPr>
        <p:txBody>
          <a:bodyPr/>
          <a:lstStyle/>
          <a:p>
            <a:r>
              <a:rPr lang="en-US" sz="2000" dirty="0"/>
              <a:t>Optimize your LinkedIn profile</a:t>
            </a:r>
          </a:p>
          <a:p>
            <a:r>
              <a:rPr lang="en-US" sz="2000" dirty="0"/>
              <a:t>Start to make valuable connections</a:t>
            </a:r>
          </a:p>
          <a:p>
            <a:r>
              <a:rPr lang="en-US" sz="2000" dirty="0"/>
              <a:t>Ask for targeted recommendations and endorsements</a:t>
            </a:r>
          </a:p>
          <a:p>
            <a:r>
              <a:rPr lang="en-US" sz="2000" dirty="0"/>
              <a:t>Use the search tool for research on universities, companies and jobs</a:t>
            </a:r>
          </a:p>
          <a:p>
            <a:r>
              <a:rPr lang="en-US" sz="2000" dirty="0"/>
              <a:t>Switch your profile to “open to” if you’re actively searching for jobs</a:t>
            </a:r>
          </a:p>
          <a:p>
            <a:r>
              <a:rPr lang="en-US" sz="2000" dirty="0"/>
              <a:t>Continually enhance your social brand</a:t>
            </a:r>
          </a:p>
        </p:txBody>
      </p:sp>
      <p:sp>
        <p:nvSpPr>
          <p:cNvPr id="9" name="Text Placeholder 2"/>
          <p:cNvSpPr txBox="1">
            <a:spLocks/>
          </p:cNvSpPr>
          <p:nvPr/>
        </p:nvSpPr>
        <p:spPr bwMode="auto">
          <a:xfrm>
            <a:off x="1954595" y="5333446"/>
            <a:ext cx="5372684" cy="14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65302" tIns="32651" rIns="65302" bIns="32651" numCol="1" anchor="b" anchorCtr="0" compatLnSpc="1">
            <a:prstTxWarp prst="textNoShape">
              <a:avLst/>
            </a:prstTxWarp>
          </a:bodyPr>
          <a:lstStyle>
            <a:lvl1pPr marL="0" indent="0" algn="l" defTabSz="1019175" rtl="0" eaLnBrk="1" fontAlgn="base" hangingPunct="1">
              <a:lnSpc>
                <a:spcPct val="100000"/>
              </a:lnSpc>
              <a:spcBef>
                <a:spcPts val="0"/>
              </a:spcBef>
              <a:spcAft>
                <a:spcPts val="400"/>
              </a:spcAft>
              <a:buClr>
                <a:srgbClr val="808080"/>
              </a:buClr>
              <a:buNone/>
              <a:defRPr sz="900">
                <a:solidFill>
                  <a:srgbClr val="000000"/>
                </a:solidFill>
                <a:latin typeface="Arial" panose="020B0604020202020204" pitchFamily="34" charset="0"/>
                <a:ea typeface="ＭＳ Ｐゴシック" charset="-128"/>
                <a:cs typeface="Arial" panose="020B0604020202020204" pitchFamily="34" charset="0"/>
              </a:defRPr>
            </a:lvl1pPr>
            <a:lvl2pPr marL="436563" indent="-149225" algn="l" defTabSz="1019175" rtl="0" eaLnBrk="1" fontAlgn="base" hangingPunct="1">
              <a:lnSpc>
                <a:spcPct val="110000"/>
              </a:lnSpc>
              <a:spcBef>
                <a:spcPct val="0"/>
              </a:spcBef>
              <a:spcAft>
                <a:spcPct val="0"/>
              </a:spcAft>
              <a:buClr>
                <a:srgbClr val="808080"/>
              </a:buClr>
              <a:buFont typeface="Arial Black" pitchFamily="34" charset="0"/>
              <a:buChar char="–"/>
              <a:defRPr sz="1400">
                <a:solidFill>
                  <a:srgbClr val="000000"/>
                </a:solidFill>
                <a:latin typeface="Arial" panose="020B0604020202020204" pitchFamily="34" charset="0"/>
                <a:ea typeface="ＭＳ Ｐゴシック" charset="-128"/>
                <a:cs typeface="Arial" panose="020B0604020202020204" pitchFamily="34" charset="0"/>
              </a:defRPr>
            </a:lvl2pPr>
            <a:lvl3pPr marL="700088" indent="-128588" algn="l" defTabSz="1019175" rtl="0" eaLnBrk="1" fontAlgn="base" hangingPunct="1">
              <a:lnSpc>
                <a:spcPct val="110000"/>
              </a:lnSpc>
              <a:spcBef>
                <a:spcPct val="0"/>
              </a:spcBef>
              <a:spcAft>
                <a:spcPct val="0"/>
              </a:spcAft>
              <a:buClr>
                <a:srgbClr val="808080"/>
              </a:buClr>
              <a:buChar char="•"/>
              <a:defRPr sz="1400">
                <a:solidFill>
                  <a:srgbClr val="000000"/>
                </a:solidFill>
                <a:latin typeface="Arial" panose="020B0604020202020204" pitchFamily="34" charset="0"/>
                <a:ea typeface="ＭＳ Ｐゴシック" charset="-128"/>
                <a:cs typeface="Arial" panose="020B0604020202020204" pitchFamily="34" charset="0"/>
              </a:defRPr>
            </a:lvl3pPr>
            <a:lvl4pPr marL="1028700" indent="-171450" algn="l" defTabSz="1019175" rtl="0" eaLnBrk="1" fontAlgn="base" hangingPunct="1">
              <a:lnSpc>
                <a:spcPct val="110000"/>
              </a:lnSpc>
              <a:spcBef>
                <a:spcPct val="0"/>
              </a:spcBef>
              <a:spcAft>
                <a:spcPct val="0"/>
              </a:spcAft>
              <a:buClr>
                <a:srgbClr val="808080"/>
              </a:buClr>
              <a:buFont typeface="Arial" charset="0"/>
              <a:buChar char="–"/>
              <a:defRPr sz="1400">
                <a:solidFill>
                  <a:srgbClr val="000000"/>
                </a:solidFill>
                <a:latin typeface="Arial" panose="020B0604020202020204" pitchFamily="34" charset="0"/>
                <a:ea typeface="ＭＳ Ｐゴシック" charset="-128"/>
                <a:cs typeface="Arial" panose="020B0604020202020204" pitchFamily="34" charset="0"/>
              </a:defRPr>
            </a:lvl4pPr>
            <a:lvl5pPr marL="1311275" indent="-166688" algn="l" defTabSz="1019175" rtl="0" eaLnBrk="1" fontAlgn="base" hangingPunct="1">
              <a:lnSpc>
                <a:spcPct val="110000"/>
              </a:lnSpc>
              <a:spcBef>
                <a:spcPct val="0"/>
              </a:spcBef>
              <a:spcAft>
                <a:spcPct val="0"/>
              </a:spcAft>
              <a:buClr>
                <a:srgbClr val="808080"/>
              </a:buClr>
              <a:buFont typeface="Arial" charset="0"/>
              <a:buChar char="•"/>
              <a:defRPr sz="1400">
                <a:solidFill>
                  <a:srgbClr val="000000"/>
                </a:solidFill>
                <a:latin typeface="Arial" panose="020B0604020202020204" pitchFamily="34" charset="0"/>
                <a:ea typeface="ＭＳ Ｐゴシック" charset="-128"/>
                <a:cs typeface="Arial" panose="020B0604020202020204" pitchFamily="34" charset="0"/>
              </a:defRPr>
            </a:lvl5pPr>
            <a:lvl6pPr marL="16176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endParaRPr lang="en-US" sz="578" kern="0" dirty="0"/>
          </a:p>
        </p:txBody>
      </p:sp>
      <p:sp>
        <p:nvSpPr>
          <p:cNvPr id="7" name="Text Placeholder 6">
            <a:extLst>
              <a:ext uri="{FF2B5EF4-FFF2-40B4-BE49-F238E27FC236}">
                <a16:creationId xmlns:a16="http://schemas.microsoft.com/office/drawing/2014/main" id="{F3483136-0B47-C84E-92D0-8111E715425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68763017"/>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840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altLang="en-US" sz="1200" dirty="0"/>
              <a:t>This content is offered for informational purposes only and is not meant as an endorsement of any particular application, mobile device, or social networking site.</a:t>
            </a:r>
          </a:p>
        </p:txBody>
      </p:sp>
    </p:spTree>
    <p:extLst>
      <p:ext uri="{BB962C8B-B14F-4D97-AF65-F5344CB8AC3E}">
        <p14:creationId xmlns:p14="http://schemas.microsoft.com/office/powerpoint/2010/main" val="193905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world’s largest</a:t>
            </a:r>
            <a:br>
              <a:rPr lang="en-US" dirty="0"/>
            </a:br>
            <a:r>
              <a:rPr lang="en-US" dirty="0"/>
              <a:t>professional network</a:t>
            </a:r>
          </a:p>
        </p:txBody>
      </p:sp>
      <p:sp>
        <p:nvSpPr>
          <p:cNvPr id="18" name="Text Placeholder 17">
            <a:extLst>
              <a:ext uri="{FF2B5EF4-FFF2-40B4-BE49-F238E27FC236}">
                <a16:creationId xmlns:a16="http://schemas.microsoft.com/office/drawing/2014/main" id="{FBFE42B3-5925-1546-B06C-B16E390DFA35}"/>
              </a:ext>
            </a:extLst>
          </p:cNvPr>
          <p:cNvSpPr>
            <a:spLocks noGrp="1"/>
          </p:cNvSpPr>
          <p:nvPr>
            <p:ph type="body" sz="quarter" idx="10"/>
          </p:nvPr>
        </p:nvSpPr>
        <p:spPr/>
        <p:txBody>
          <a:bodyPr/>
          <a:lstStyle/>
          <a:p>
            <a:pPr marL="0" indent="0">
              <a:buNone/>
            </a:pPr>
            <a:r>
              <a:rPr lang="en-US" dirty="0"/>
              <a:t>Source: LinkedIn, 2022.</a:t>
            </a:r>
          </a:p>
        </p:txBody>
      </p:sp>
      <p:sp>
        <p:nvSpPr>
          <p:cNvPr id="7" name="TextBox 6">
            <a:extLst>
              <a:ext uri="{FF2B5EF4-FFF2-40B4-BE49-F238E27FC236}">
                <a16:creationId xmlns:a16="http://schemas.microsoft.com/office/drawing/2014/main" id="{D79CD549-8B41-8144-8E99-FE8D71994150}"/>
              </a:ext>
            </a:extLst>
          </p:cNvPr>
          <p:cNvSpPr txBox="1"/>
          <p:nvPr/>
        </p:nvSpPr>
        <p:spPr>
          <a:xfrm>
            <a:off x="575234" y="2741401"/>
            <a:ext cx="4490252" cy="769441"/>
          </a:xfrm>
          <a:prstGeom prst="rect">
            <a:avLst/>
          </a:prstGeom>
          <a:noFill/>
        </p:spPr>
        <p:txBody>
          <a:bodyPr wrap="square" rtlCol="0">
            <a:spAutoFit/>
          </a:bodyPr>
          <a:lstStyle/>
          <a:p>
            <a:pPr algn="l"/>
            <a:r>
              <a:rPr lang="en-US" sz="2400" b="1" dirty="0">
                <a:latin typeface="+mn-lt"/>
              </a:rPr>
              <a:t>562 million </a:t>
            </a:r>
          </a:p>
          <a:p>
            <a:pPr algn="l"/>
            <a:r>
              <a:rPr lang="en-US" sz="2000" dirty="0">
                <a:solidFill>
                  <a:schemeClr val="accent4"/>
                </a:solidFill>
                <a:latin typeface="+mn-lt"/>
              </a:rPr>
              <a:t>users across 200 countries</a:t>
            </a:r>
          </a:p>
        </p:txBody>
      </p:sp>
      <p:pic>
        <p:nvPicPr>
          <p:cNvPr id="8" name="Picture 7">
            <a:extLst>
              <a:ext uri="{FF2B5EF4-FFF2-40B4-BE49-F238E27FC236}">
                <a16:creationId xmlns:a16="http://schemas.microsoft.com/office/drawing/2014/main" id="{3EAAD5C6-3E61-8849-805A-D9EF809E50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234" y="2159629"/>
            <a:ext cx="677548" cy="648186"/>
          </a:xfrm>
          <a:prstGeom prst="rect">
            <a:avLst/>
          </a:prstGeom>
        </p:spPr>
      </p:pic>
      <p:sp>
        <p:nvSpPr>
          <p:cNvPr id="9" name="TextBox 8">
            <a:extLst>
              <a:ext uri="{FF2B5EF4-FFF2-40B4-BE49-F238E27FC236}">
                <a16:creationId xmlns:a16="http://schemas.microsoft.com/office/drawing/2014/main" id="{767CE4DC-6641-6240-B95A-58BFC81D73F5}"/>
              </a:ext>
            </a:extLst>
          </p:cNvPr>
          <p:cNvSpPr txBox="1"/>
          <p:nvPr/>
        </p:nvSpPr>
        <p:spPr>
          <a:xfrm>
            <a:off x="4572000" y="2741401"/>
            <a:ext cx="3751131" cy="1077218"/>
          </a:xfrm>
          <a:prstGeom prst="rect">
            <a:avLst/>
          </a:prstGeom>
          <a:noFill/>
        </p:spPr>
        <p:txBody>
          <a:bodyPr wrap="square" rtlCol="0">
            <a:spAutoFit/>
          </a:bodyPr>
          <a:lstStyle/>
          <a:p>
            <a:pPr algn="l"/>
            <a:r>
              <a:rPr lang="en-US" sz="2400" b="1" dirty="0">
                <a:latin typeface="+mn-lt"/>
              </a:rPr>
              <a:t>87% of recruiters</a:t>
            </a:r>
          </a:p>
          <a:p>
            <a:pPr algn="l"/>
            <a:r>
              <a:rPr lang="en-US" sz="2000" dirty="0">
                <a:solidFill>
                  <a:schemeClr val="accent4"/>
                </a:solidFill>
                <a:latin typeface="+mn-lt"/>
              </a:rPr>
              <a:t>use LinkedIn at some point in the hiring process</a:t>
            </a:r>
          </a:p>
        </p:txBody>
      </p:sp>
      <p:pic>
        <p:nvPicPr>
          <p:cNvPr id="10" name="Picture 9">
            <a:extLst>
              <a:ext uri="{FF2B5EF4-FFF2-40B4-BE49-F238E27FC236}">
                <a16:creationId xmlns:a16="http://schemas.microsoft.com/office/drawing/2014/main" id="{E7C92734-F615-1146-8703-42B4035276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4553" y="4187965"/>
            <a:ext cx="639672" cy="611954"/>
          </a:xfrm>
          <a:prstGeom prst="rect">
            <a:avLst/>
          </a:prstGeom>
        </p:spPr>
      </p:pic>
      <p:sp>
        <p:nvSpPr>
          <p:cNvPr id="11" name="TextBox 10">
            <a:extLst>
              <a:ext uri="{FF2B5EF4-FFF2-40B4-BE49-F238E27FC236}">
                <a16:creationId xmlns:a16="http://schemas.microsoft.com/office/drawing/2014/main" id="{DC3BFAA5-848A-1841-9710-DEF309AE700B}"/>
              </a:ext>
            </a:extLst>
          </p:cNvPr>
          <p:cNvSpPr txBox="1"/>
          <p:nvPr/>
        </p:nvSpPr>
        <p:spPr>
          <a:xfrm>
            <a:off x="563407" y="4810231"/>
            <a:ext cx="3811743" cy="769441"/>
          </a:xfrm>
          <a:prstGeom prst="rect">
            <a:avLst/>
          </a:prstGeom>
          <a:noFill/>
        </p:spPr>
        <p:txBody>
          <a:bodyPr wrap="square" rtlCol="0">
            <a:spAutoFit/>
          </a:bodyPr>
          <a:lstStyle/>
          <a:p>
            <a:pPr algn="l"/>
            <a:r>
              <a:rPr lang="en-US" sz="2400" b="1" dirty="0">
                <a:latin typeface="+mn-lt"/>
              </a:rPr>
              <a:t>Over 57 million</a:t>
            </a:r>
          </a:p>
          <a:p>
            <a:pPr algn="l"/>
            <a:r>
              <a:rPr lang="en-US" sz="2000" dirty="0">
                <a:solidFill>
                  <a:schemeClr val="accent4"/>
                </a:solidFill>
                <a:latin typeface="+mn-lt"/>
              </a:rPr>
              <a:t>companies sharing data</a:t>
            </a:r>
          </a:p>
        </p:txBody>
      </p:sp>
      <p:grpSp>
        <p:nvGrpSpPr>
          <p:cNvPr id="5" name="Group 4"/>
          <p:cNvGrpSpPr/>
          <p:nvPr/>
        </p:nvGrpSpPr>
        <p:grpSpPr>
          <a:xfrm>
            <a:off x="4743746" y="2311420"/>
            <a:ext cx="488654" cy="421119"/>
            <a:chOff x="3252788" y="2442366"/>
            <a:chExt cx="390525" cy="336552"/>
          </a:xfrm>
        </p:grpSpPr>
        <p:sp>
          <p:nvSpPr>
            <p:cNvPr id="4" name="Round Same Side Corner Rectangle 3"/>
            <p:cNvSpPr/>
            <p:nvPr/>
          </p:nvSpPr>
          <p:spPr bwMode="auto">
            <a:xfrm rot="10800000">
              <a:off x="3252788" y="2626518"/>
              <a:ext cx="390525" cy="152400"/>
            </a:xfrm>
            <a:prstGeom prst="round2SameRect">
              <a:avLst/>
            </a:prstGeom>
            <a:solidFill>
              <a:srgbClr val="343635"/>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2000">
                <a:solidFill>
                  <a:srgbClr val="000000"/>
                </a:solidFill>
                <a:latin typeface="+mj-lt"/>
              </a:endParaRPr>
            </a:p>
          </p:txBody>
        </p:sp>
        <p:sp>
          <p:nvSpPr>
            <p:cNvPr id="22" name="Round Same Side Corner Rectangle 21"/>
            <p:cNvSpPr/>
            <p:nvPr/>
          </p:nvSpPr>
          <p:spPr bwMode="auto">
            <a:xfrm>
              <a:off x="3252788" y="2500313"/>
              <a:ext cx="390525" cy="111918"/>
            </a:xfrm>
            <a:prstGeom prst="round2SameRect">
              <a:avLst/>
            </a:prstGeom>
            <a:solidFill>
              <a:srgbClr val="343635"/>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2000">
                <a:solidFill>
                  <a:srgbClr val="000000"/>
                </a:solidFill>
                <a:latin typeface="+mj-lt"/>
              </a:endParaRPr>
            </a:p>
          </p:txBody>
        </p:sp>
        <p:sp>
          <p:nvSpPr>
            <p:cNvPr id="23" name="Round Same Side Corner Rectangle 22"/>
            <p:cNvSpPr/>
            <p:nvPr/>
          </p:nvSpPr>
          <p:spPr bwMode="auto">
            <a:xfrm>
              <a:off x="3348037" y="2442366"/>
              <a:ext cx="200026" cy="111918"/>
            </a:xfrm>
            <a:prstGeom prst="round2SameRect">
              <a:avLst/>
            </a:prstGeom>
            <a:noFill/>
            <a:ln w="31750">
              <a:solidFill>
                <a:srgbClr val="343635"/>
              </a:solid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2000">
                <a:solidFill>
                  <a:srgbClr val="000000"/>
                </a:solidFill>
                <a:latin typeface="+mj-lt"/>
              </a:endParaRPr>
            </a:p>
          </p:txBody>
        </p:sp>
      </p:grpSp>
      <p:pic>
        <p:nvPicPr>
          <p:cNvPr id="13" name="Picture 12" descr="Lecturer">
            <a:extLst>
              <a:ext uri="{FF2B5EF4-FFF2-40B4-BE49-F238E27FC236}">
                <a16:creationId xmlns:a16="http://schemas.microsoft.com/office/drawing/2014/main" id="{6EF0B0EF-9C63-4B15-834B-F97D6529D9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75572" y="4160247"/>
            <a:ext cx="639672" cy="639672"/>
          </a:xfrm>
          <a:prstGeom prst="rect">
            <a:avLst/>
          </a:prstGeom>
        </p:spPr>
      </p:pic>
      <p:sp>
        <p:nvSpPr>
          <p:cNvPr id="6" name="Rectangle 5">
            <a:extLst>
              <a:ext uri="{FF2B5EF4-FFF2-40B4-BE49-F238E27FC236}">
                <a16:creationId xmlns:a16="http://schemas.microsoft.com/office/drawing/2014/main" id="{A56EEFAF-D94B-4255-B455-CA9DA576D0FA}"/>
              </a:ext>
            </a:extLst>
          </p:cNvPr>
          <p:cNvSpPr/>
          <p:nvPr/>
        </p:nvSpPr>
        <p:spPr>
          <a:xfrm>
            <a:off x="4516717" y="4854990"/>
            <a:ext cx="4572000" cy="769441"/>
          </a:xfrm>
          <a:prstGeom prst="rect">
            <a:avLst/>
          </a:prstGeom>
        </p:spPr>
        <p:txBody>
          <a:bodyPr>
            <a:spAutoFit/>
          </a:bodyPr>
          <a:lstStyle/>
          <a:p>
            <a:pPr lvl="0" algn="l"/>
            <a:r>
              <a:rPr lang="en-US" sz="2400" b="1" dirty="0">
                <a:solidFill>
                  <a:srgbClr val="003463"/>
                </a:solidFill>
                <a:latin typeface="Source Sans Pro Light"/>
              </a:rPr>
              <a:t>65 million</a:t>
            </a:r>
          </a:p>
          <a:p>
            <a:pPr lvl="0" algn="l"/>
            <a:r>
              <a:rPr lang="en-US" sz="2000" dirty="0">
                <a:solidFill>
                  <a:schemeClr val="accent4"/>
                </a:solidFill>
                <a:latin typeface="+mn-lt"/>
              </a:rPr>
              <a:t>users in decision-making positions</a:t>
            </a:r>
          </a:p>
        </p:txBody>
      </p:sp>
    </p:spTree>
    <p:extLst>
      <p:ext uri="{BB962C8B-B14F-4D97-AF65-F5344CB8AC3E}">
        <p14:creationId xmlns:p14="http://schemas.microsoft.com/office/powerpoint/2010/main" val="176083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LinkedIn provides tools for every step </a:t>
            </a:r>
            <a:br>
              <a:rPr lang="en-US" dirty="0"/>
            </a:br>
            <a:r>
              <a:rPr lang="en-US" dirty="0"/>
              <a:t>of your professional development</a:t>
            </a:r>
          </a:p>
        </p:txBody>
      </p:sp>
      <p:sp>
        <p:nvSpPr>
          <p:cNvPr id="3" name="Content Placeholder 2"/>
          <p:cNvSpPr>
            <a:spLocks noGrp="1"/>
          </p:cNvSpPr>
          <p:nvPr>
            <p:ph idx="1"/>
          </p:nvPr>
        </p:nvSpPr>
        <p:spPr>
          <a:xfrm>
            <a:off x="575234" y="1953304"/>
            <a:ext cx="6945529" cy="3798974"/>
          </a:xfrm>
        </p:spPr>
        <p:txBody>
          <a:bodyPr/>
          <a:lstStyle/>
          <a:p>
            <a:r>
              <a:rPr lang="en-US" dirty="0">
                <a:latin typeface="Source Sans Pro Semibold" panose="020B0603030403020204" pitchFamily="34" charset="0"/>
              </a:rPr>
              <a:t>Brand yourself: </a:t>
            </a:r>
            <a:r>
              <a:rPr lang="en-US" dirty="0"/>
              <a:t>Optimize your profile and post thoughtful content</a:t>
            </a:r>
          </a:p>
          <a:p>
            <a:r>
              <a:rPr lang="en-US" dirty="0">
                <a:latin typeface="Source Sans Pro Semibold" panose="020B0603030403020204" pitchFamily="34" charset="0"/>
              </a:rPr>
              <a:t>Find a college: </a:t>
            </a:r>
            <a:r>
              <a:rPr lang="en-US" dirty="0"/>
              <a:t>Research with University pages</a:t>
            </a:r>
          </a:p>
          <a:p>
            <a:r>
              <a:rPr lang="en-US" dirty="0">
                <a:latin typeface="Source Sans Pro Semibold" panose="020B0603030403020204" pitchFamily="34" charset="0"/>
              </a:rPr>
              <a:t>Build your network: </a:t>
            </a:r>
            <a:r>
              <a:rPr lang="en-US" dirty="0"/>
              <a:t>Connect and engage with students/alumni and join groups</a:t>
            </a:r>
          </a:p>
          <a:p>
            <a:r>
              <a:rPr lang="en-US" dirty="0">
                <a:latin typeface="Source Sans Pro Semibold" panose="020B0603030403020204" pitchFamily="34" charset="0"/>
              </a:rPr>
              <a:t>Get a job: </a:t>
            </a:r>
            <a:r>
              <a:rPr lang="en-US" dirty="0"/>
              <a:t>Discover opportunities on the jobs page</a:t>
            </a:r>
          </a:p>
        </p:txBody>
      </p:sp>
      <p:sp>
        <p:nvSpPr>
          <p:cNvPr id="5" name="Text Placeholder 4">
            <a:extLst>
              <a:ext uri="{FF2B5EF4-FFF2-40B4-BE49-F238E27FC236}">
                <a16:creationId xmlns:a16="http://schemas.microsoft.com/office/drawing/2014/main" id="{4B7425B2-98DD-FA4B-9759-472B756F6ED6}"/>
              </a:ext>
            </a:extLst>
          </p:cNvPr>
          <p:cNvSpPr>
            <a:spLocks noGrp="1"/>
          </p:cNvSpPr>
          <p:nvPr>
            <p:ph type="body" sz="quarter" idx="10"/>
          </p:nvPr>
        </p:nvSpPr>
        <p:spPr/>
        <p:txBody>
          <a:bodyPr/>
          <a:lstStyle/>
          <a:p>
            <a:endParaRPr lang="en-US"/>
          </a:p>
        </p:txBody>
      </p:sp>
      <p:pic>
        <p:nvPicPr>
          <p:cNvPr id="10" name="Picture 9">
            <a:extLst>
              <a:ext uri="{FF2B5EF4-FFF2-40B4-BE49-F238E27FC236}">
                <a16:creationId xmlns:a16="http://schemas.microsoft.com/office/drawing/2014/main" id="{ADD8E8D6-0C3D-484E-8014-3D0465CF22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88156" y="2079260"/>
            <a:ext cx="511218" cy="489064"/>
          </a:xfrm>
          <a:prstGeom prst="rect">
            <a:avLst/>
          </a:prstGeom>
        </p:spPr>
      </p:pic>
      <p:pic>
        <p:nvPicPr>
          <p:cNvPr id="11" name="Picture 10">
            <a:extLst>
              <a:ext uri="{FF2B5EF4-FFF2-40B4-BE49-F238E27FC236}">
                <a16:creationId xmlns:a16="http://schemas.microsoft.com/office/drawing/2014/main" id="{25161BC0-6FA0-0743-8193-74540F3612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20763" y="3220674"/>
            <a:ext cx="646004" cy="363108"/>
          </a:xfrm>
          <a:prstGeom prst="rect">
            <a:avLst/>
          </a:prstGeom>
        </p:spPr>
      </p:pic>
      <p:pic>
        <p:nvPicPr>
          <p:cNvPr id="12" name="Picture 11">
            <a:extLst>
              <a:ext uri="{FF2B5EF4-FFF2-40B4-BE49-F238E27FC236}">
                <a16:creationId xmlns:a16="http://schemas.microsoft.com/office/drawing/2014/main" id="{ED3EB0BA-7CDC-8441-9D51-E7C6AA8BFE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66610" y="3881294"/>
            <a:ext cx="554310" cy="530290"/>
          </a:xfrm>
          <a:prstGeom prst="rect">
            <a:avLst/>
          </a:prstGeom>
        </p:spPr>
      </p:pic>
      <p:pic>
        <p:nvPicPr>
          <p:cNvPr id="13" name="Picture 12">
            <a:extLst>
              <a:ext uri="{FF2B5EF4-FFF2-40B4-BE49-F238E27FC236}">
                <a16:creationId xmlns:a16="http://schemas.microsoft.com/office/drawing/2014/main" id="{653B7490-896A-4E49-9EEC-310CE9AF2F3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88157" y="4797590"/>
            <a:ext cx="511216" cy="489064"/>
          </a:xfrm>
          <a:prstGeom prst="rect">
            <a:avLst/>
          </a:prstGeom>
        </p:spPr>
      </p:pic>
    </p:spTree>
    <p:extLst>
      <p:ext uri="{BB962C8B-B14F-4D97-AF65-F5344CB8AC3E}">
        <p14:creationId xmlns:p14="http://schemas.microsoft.com/office/powerpoint/2010/main" val="290085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Brand yourself</a:t>
            </a:r>
          </a:p>
        </p:txBody>
      </p:sp>
    </p:spTree>
    <p:extLst>
      <p:ext uri="{BB962C8B-B14F-4D97-AF65-F5344CB8AC3E}">
        <p14:creationId xmlns:p14="http://schemas.microsoft.com/office/powerpoint/2010/main" val="181577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p:txBody>
          <a:bodyPr/>
          <a:lstStyle/>
          <a:p>
            <a:r>
              <a:rPr lang="en-US" dirty="0"/>
              <a:t>Getting started: Optimize your</a:t>
            </a:r>
            <a:br>
              <a:rPr lang="en-US" dirty="0"/>
            </a:br>
            <a:r>
              <a:rPr lang="en-US" dirty="0"/>
              <a:t>LinkedIn Profile</a:t>
            </a:r>
          </a:p>
        </p:txBody>
      </p:sp>
      <p:pic>
        <p:nvPicPr>
          <p:cNvPr id="23" name="Picture 22">
            <a:extLst>
              <a:ext uri="{FF2B5EF4-FFF2-40B4-BE49-F238E27FC236}">
                <a16:creationId xmlns:a16="http://schemas.microsoft.com/office/drawing/2014/main" id="{D8C6D492-641B-8E40-A4F1-340B8A3B46F8}"/>
              </a:ext>
            </a:extLst>
          </p:cNvPr>
          <p:cNvPicPr>
            <a:picLocks noChangeAspect="1"/>
          </p:cNvPicPr>
          <p:nvPr/>
        </p:nvPicPr>
        <p:blipFill>
          <a:blip r:embed="rId3"/>
          <a:stretch>
            <a:fillRect/>
          </a:stretch>
        </p:blipFill>
        <p:spPr>
          <a:xfrm>
            <a:off x="2127244" y="1970537"/>
            <a:ext cx="4792675" cy="332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Oval 48"/>
          <p:cNvSpPr>
            <a:spLocks/>
          </p:cNvSpPr>
          <p:nvPr/>
        </p:nvSpPr>
        <p:spPr bwMode="auto">
          <a:xfrm>
            <a:off x="6700636" y="3620520"/>
            <a:ext cx="205562" cy="205562"/>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3</a:t>
            </a:r>
          </a:p>
        </p:txBody>
      </p:sp>
      <p:sp>
        <p:nvSpPr>
          <p:cNvPr id="26" name="Oval 22"/>
          <p:cNvSpPr>
            <a:spLocks/>
          </p:cNvSpPr>
          <p:nvPr/>
        </p:nvSpPr>
        <p:spPr bwMode="auto">
          <a:xfrm>
            <a:off x="1975208" y="3809124"/>
            <a:ext cx="203013" cy="208009"/>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2</a:t>
            </a:r>
          </a:p>
        </p:txBody>
      </p:sp>
      <p:sp>
        <p:nvSpPr>
          <p:cNvPr id="27" name="Rectangular Callout 26"/>
          <p:cNvSpPr/>
          <p:nvPr/>
        </p:nvSpPr>
        <p:spPr bwMode="auto">
          <a:xfrm>
            <a:off x="933827" y="3747825"/>
            <a:ext cx="855576" cy="379844"/>
          </a:xfrm>
          <a:prstGeom prst="wedgeRectCallout">
            <a:avLst>
              <a:gd name="adj1" fmla="val 67476"/>
              <a:gd name="adj2" fmla="val -3397"/>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800" b="1" dirty="0">
                <a:solidFill>
                  <a:schemeClr val="accent5">
                    <a:lumMod val="50000"/>
                  </a:schemeClr>
                </a:solidFill>
                <a:cs typeface="Arial" pitchFamily="34" charset="0"/>
              </a:rPr>
              <a:t>HEADLINE AND LOCATION</a:t>
            </a:r>
            <a:endParaRPr lang="en-US" sz="835" b="1" dirty="0">
              <a:solidFill>
                <a:schemeClr val="accent5">
                  <a:lumMod val="50000"/>
                </a:schemeClr>
              </a:solidFill>
              <a:latin typeface="+mj-lt"/>
              <a:cs typeface="Arial" pitchFamily="34" charset="0"/>
            </a:endParaRPr>
          </a:p>
        </p:txBody>
      </p:sp>
      <p:sp>
        <p:nvSpPr>
          <p:cNvPr id="29" name="Oval 48"/>
          <p:cNvSpPr>
            <a:spLocks/>
          </p:cNvSpPr>
          <p:nvPr/>
        </p:nvSpPr>
        <p:spPr bwMode="auto">
          <a:xfrm>
            <a:off x="1975208" y="4492991"/>
            <a:ext cx="205562" cy="205562"/>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4</a:t>
            </a:r>
          </a:p>
        </p:txBody>
      </p:sp>
      <p:sp>
        <p:nvSpPr>
          <p:cNvPr id="30" name="Oval 45"/>
          <p:cNvSpPr>
            <a:spLocks/>
          </p:cNvSpPr>
          <p:nvPr/>
        </p:nvSpPr>
        <p:spPr bwMode="auto">
          <a:xfrm>
            <a:off x="2321401" y="2631216"/>
            <a:ext cx="205562" cy="208009"/>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1</a:t>
            </a:r>
          </a:p>
        </p:txBody>
      </p:sp>
      <p:grpSp>
        <p:nvGrpSpPr>
          <p:cNvPr id="31" name="Group 30">
            <a:extLst>
              <a:ext uri="{FF2B5EF4-FFF2-40B4-BE49-F238E27FC236}">
                <a16:creationId xmlns:a16="http://schemas.microsoft.com/office/drawing/2014/main" id="{F541165D-F221-724E-8EFE-91CBA4037A2E}"/>
              </a:ext>
            </a:extLst>
          </p:cNvPr>
          <p:cNvGrpSpPr/>
          <p:nvPr/>
        </p:nvGrpSpPr>
        <p:grpSpPr>
          <a:xfrm>
            <a:off x="526500" y="2148238"/>
            <a:ext cx="1319597" cy="1281376"/>
            <a:chOff x="526500" y="2148238"/>
            <a:chExt cx="1319597" cy="1281376"/>
          </a:xfrm>
        </p:grpSpPr>
        <p:sp>
          <p:nvSpPr>
            <p:cNvPr id="32" name="Rectangular Callout 31"/>
            <p:cNvSpPr/>
            <p:nvPr/>
          </p:nvSpPr>
          <p:spPr bwMode="auto">
            <a:xfrm>
              <a:off x="526500" y="2148238"/>
              <a:ext cx="1319597" cy="1281376"/>
            </a:xfrm>
            <a:prstGeom prst="wedgeRectCallout">
              <a:avLst>
                <a:gd name="adj1" fmla="val 84307"/>
                <a:gd name="adj2" fmla="val -7268"/>
              </a:avLst>
            </a:prstGeom>
            <a:solidFill>
              <a:srgbClr val="F5F5F5"/>
            </a:solidFill>
            <a:ln>
              <a:noFill/>
            </a:ln>
            <a:effectLst>
              <a:outerShdw blurRad="101600" dist="38100" dir="2700000" algn="tl" rotWithShape="0">
                <a:prstClr val="black">
                  <a:alpha val="40000"/>
                </a:prstClr>
              </a:outerShdw>
            </a:effectLst>
          </p:spPr>
          <p:txBody>
            <a:bodyPr tIns="58732" rIns="0" bIns="0"/>
            <a:lstStyle/>
            <a:p>
              <a:pPr algn="l" eaLnBrk="0" hangingPunct="0">
                <a:spcBef>
                  <a:spcPct val="50000"/>
                </a:spcBef>
              </a:pPr>
              <a:endParaRPr lang="en-US" sz="835" b="1">
                <a:solidFill>
                  <a:schemeClr val="bg2"/>
                </a:solidFill>
                <a:cs typeface="Arial" pitchFamily="34" charset="0"/>
              </a:endParaRPr>
            </a:p>
          </p:txBody>
        </p:sp>
        <p:sp>
          <p:nvSpPr>
            <p:cNvPr id="34" name="Rectangle 10"/>
            <p:cNvSpPr>
              <a:spLocks/>
            </p:cNvSpPr>
            <p:nvPr/>
          </p:nvSpPr>
          <p:spPr bwMode="auto">
            <a:xfrm>
              <a:off x="547450" y="2186899"/>
              <a:ext cx="1277695" cy="1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7124" bIns="0"/>
            <a:lstStyle/>
            <a:p>
              <a:pPr marL="28406" eaLnBrk="0" hangingPunct="0">
                <a:spcBef>
                  <a:spcPct val="50000"/>
                </a:spcBef>
              </a:pPr>
              <a:r>
                <a:rPr lang="en-US" sz="899" b="1" dirty="0">
                  <a:solidFill>
                    <a:schemeClr val="accent5">
                      <a:lumMod val="50000"/>
                    </a:schemeClr>
                  </a:solidFill>
                  <a:latin typeface="+mj-lt"/>
                  <a:cs typeface="Arial" pitchFamily="34" charset="0"/>
                </a:rPr>
                <a:t>PROFILE PICTURE</a:t>
              </a:r>
            </a:p>
          </p:txBody>
        </p:sp>
        <p:pic>
          <p:nvPicPr>
            <p:cNvPr id="35" name="Picture 8"/>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7788" y="2409526"/>
              <a:ext cx="317019" cy="32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AutoShape 9"/>
            <p:cNvSpPr>
              <a:spLocks/>
            </p:cNvSpPr>
            <p:nvPr/>
          </p:nvSpPr>
          <p:spPr bwMode="auto">
            <a:xfrm>
              <a:off x="1030816" y="2419380"/>
              <a:ext cx="279955" cy="287001"/>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2 w 21600"/>
                <a:gd name="T11" fmla="*/ 15493 h 21600"/>
                <a:gd name="T12" fmla="*/ 15493 w 21600"/>
                <a:gd name="T13" fmla="*/ 4198 h 21600"/>
                <a:gd name="T14" fmla="*/ 6107 w 21600"/>
                <a:gd name="T15" fmla="*/ 4198 h 21600"/>
                <a:gd name="T16" fmla="*/ 17402 w 21600"/>
                <a:gd name="T17" fmla="*/ 15493 h 21600"/>
                <a:gd name="T18" fmla="*/ 4198 w 21600"/>
                <a:gd name="T19" fmla="*/ 6107 h 21600"/>
                <a:gd name="T20" fmla="*/ 6107 w 21600"/>
                <a:gd name="T21" fmla="*/ 17402 h 21600"/>
                <a:gd name="T22" fmla="*/ 15493 w 21600"/>
                <a:gd name="T23" fmla="*/ 17402 h 21600"/>
                <a:gd name="T24" fmla="*/ 4198 w 21600"/>
                <a:gd name="T25" fmla="*/ 6107 h 21600"/>
                <a:gd name="T26" fmla="*/ 4198 w 21600"/>
                <a:gd name="T27" fmla="*/ 610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2" y="15493"/>
                  </a:moveTo>
                  <a:cubicBezTo>
                    <a:pt x="19994" y="11847"/>
                    <a:pt x="19139" y="6790"/>
                    <a:pt x="15493" y="4198"/>
                  </a:cubicBezTo>
                  <a:cubicBezTo>
                    <a:pt x="12683" y="2201"/>
                    <a:pt x="8917" y="2201"/>
                    <a:pt x="6107" y="4198"/>
                  </a:cubicBezTo>
                  <a:lnTo>
                    <a:pt x="17402" y="15493"/>
                  </a:lnTo>
                  <a:close/>
                  <a:moveTo>
                    <a:pt x="4198" y="6107"/>
                  </a:moveTo>
                  <a:cubicBezTo>
                    <a:pt x="1606" y="9753"/>
                    <a:pt x="2461" y="14810"/>
                    <a:pt x="6107" y="17402"/>
                  </a:cubicBezTo>
                  <a:cubicBezTo>
                    <a:pt x="8917" y="19399"/>
                    <a:pt x="12683" y="19399"/>
                    <a:pt x="15493" y="17402"/>
                  </a:cubicBezTo>
                  <a:lnTo>
                    <a:pt x="4198" y="6107"/>
                  </a:lnTo>
                  <a:close/>
                  <a:moveTo>
                    <a:pt x="4198" y="6107"/>
                  </a:moveTo>
                </a:path>
              </a:pathLst>
            </a:custGeom>
            <a:solidFill>
              <a:srgbClr val="D91355"/>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pPr algn="l" eaLnBrk="0" hangingPunct="0">
                <a:spcBef>
                  <a:spcPct val="50000"/>
                </a:spcBef>
                <a:defRPr/>
              </a:pPr>
              <a:endParaRPr lang="en-US" sz="835">
                <a:solidFill>
                  <a:schemeClr val="bg2"/>
                </a:solidFill>
                <a:cs typeface="Arial" pitchFamily="34" charset="0"/>
              </a:endParaRPr>
            </a:p>
          </p:txBody>
        </p:sp>
        <p:sp>
          <p:nvSpPr>
            <p:cNvPr id="37" name="Rectangle 36"/>
            <p:cNvSpPr/>
            <p:nvPr/>
          </p:nvSpPr>
          <p:spPr>
            <a:xfrm>
              <a:off x="604134" y="2830445"/>
              <a:ext cx="1185269" cy="566822"/>
            </a:xfrm>
            <a:prstGeom prst="rect">
              <a:avLst/>
            </a:prstGeom>
          </p:spPr>
          <p:txBody>
            <a:bodyPr wrap="square">
              <a:spAutoFit/>
            </a:bodyPr>
            <a:lstStyle/>
            <a:p>
              <a:pPr algn="l"/>
              <a:r>
                <a:rPr lang="en-US" sz="771" dirty="0">
                  <a:solidFill>
                    <a:srgbClr val="004675"/>
                  </a:solidFill>
                  <a:latin typeface="+mj-lt"/>
                  <a:cs typeface="Arial" pitchFamily="34" charset="0"/>
                </a:rPr>
                <a:t>PRO TIP:</a:t>
              </a:r>
            </a:p>
            <a:p>
              <a:pPr algn="l"/>
              <a:r>
                <a:rPr lang="en-US" sz="771" dirty="0">
                  <a:solidFill>
                    <a:srgbClr val="004675"/>
                  </a:solidFill>
                  <a:latin typeface="+mn-lt"/>
                  <a:cs typeface="Arial" pitchFamily="34" charset="0"/>
                </a:rPr>
                <a:t>Your photo is the most remembered item on your profile. </a:t>
              </a:r>
              <a:endParaRPr lang="en-US" sz="771" dirty="0">
                <a:latin typeface="+mn-lt"/>
              </a:endParaRPr>
            </a:p>
          </p:txBody>
        </p:sp>
      </p:grpSp>
      <p:sp>
        <p:nvSpPr>
          <p:cNvPr id="38" name="Rectangular Callout 37"/>
          <p:cNvSpPr/>
          <p:nvPr/>
        </p:nvSpPr>
        <p:spPr bwMode="auto">
          <a:xfrm>
            <a:off x="7142124" y="3557694"/>
            <a:ext cx="1007299" cy="267271"/>
          </a:xfrm>
          <a:prstGeom prst="wedgeRectCallout">
            <a:avLst>
              <a:gd name="adj1" fmla="val -70217"/>
              <a:gd name="adj2" fmla="val 15406"/>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marL="28406" eaLnBrk="0" hangingPunct="0">
              <a:spcBef>
                <a:spcPct val="50000"/>
              </a:spcBef>
            </a:pPr>
            <a:r>
              <a:rPr lang="en-US" sz="800" b="1" dirty="0">
                <a:solidFill>
                  <a:schemeClr val="accent5">
                    <a:lumMod val="50000"/>
                  </a:schemeClr>
                </a:solidFill>
                <a:cs typeface="Arial" pitchFamily="34" charset="0"/>
              </a:rPr>
              <a:t>EDUCATION</a:t>
            </a:r>
          </a:p>
        </p:txBody>
      </p:sp>
      <p:sp>
        <p:nvSpPr>
          <p:cNvPr id="40" name="Rectangular Callout 39"/>
          <p:cNvSpPr/>
          <p:nvPr/>
        </p:nvSpPr>
        <p:spPr bwMode="auto">
          <a:xfrm>
            <a:off x="933827" y="4474304"/>
            <a:ext cx="889579" cy="262365"/>
          </a:xfrm>
          <a:prstGeom prst="wedgeRectCallout">
            <a:avLst>
              <a:gd name="adj1" fmla="val 63246"/>
              <a:gd name="adj2" fmla="val -7887"/>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800" b="1" dirty="0">
                <a:solidFill>
                  <a:schemeClr val="accent5">
                    <a:lumMod val="50000"/>
                  </a:schemeClr>
                </a:solidFill>
                <a:cs typeface="Arial" pitchFamily="34" charset="0"/>
              </a:rPr>
              <a:t>SUMMARY</a:t>
            </a:r>
            <a:endParaRPr lang="en-US" sz="835" b="1" dirty="0">
              <a:solidFill>
                <a:schemeClr val="accent5">
                  <a:lumMod val="50000"/>
                </a:schemeClr>
              </a:solidFill>
              <a:latin typeface="+mj-lt"/>
              <a:cs typeface="Arial" pitchFamily="34" charset="0"/>
            </a:endParaRPr>
          </a:p>
        </p:txBody>
      </p:sp>
      <p:pic>
        <p:nvPicPr>
          <p:cNvPr id="41" name="Picture 40">
            <a:extLst>
              <a:ext uri="{FF2B5EF4-FFF2-40B4-BE49-F238E27FC236}">
                <a16:creationId xmlns:a16="http://schemas.microsoft.com/office/drawing/2014/main" id="{08B68545-E669-784C-95CA-1186CE513B2A}"/>
              </a:ext>
            </a:extLst>
          </p:cNvPr>
          <p:cNvPicPr>
            <a:picLocks noChangeAspect="1"/>
          </p:cNvPicPr>
          <p:nvPr/>
        </p:nvPicPr>
        <p:blipFill>
          <a:blip r:embed="rId5"/>
          <a:stretch>
            <a:fillRect/>
          </a:stretch>
        </p:blipFill>
        <p:spPr>
          <a:xfrm>
            <a:off x="5480245" y="4986230"/>
            <a:ext cx="2281854" cy="74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Rectangular Callout 46">
            <a:extLst>
              <a:ext uri="{FF2B5EF4-FFF2-40B4-BE49-F238E27FC236}">
                <a16:creationId xmlns:a16="http://schemas.microsoft.com/office/drawing/2014/main" id="{AF4A4C66-71FF-1E4B-8C1B-30159FF9864E}"/>
              </a:ext>
            </a:extLst>
          </p:cNvPr>
          <p:cNvSpPr/>
          <p:nvPr/>
        </p:nvSpPr>
        <p:spPr bwMode="auto">
          <a:xfrm>
            <a:off x="4153394" y="5437822"/>
            <a:ext cx="1007299" cy="267271"/>
          </a:xfrm>
          <a:prstGeom prst="wedgeRectCallout">
            <a:avLst>
              <a:gd name="adj1" fmla="val 59371"/>
              <a:gd name="adj2" fmla="val -11865"/>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marL="28406" eaLnBrk="0" hangingPunct="0">
              <a:spcBef>
                <a:spcPct val="50000"/>
              </a:spcBef>
            </a:pPr>
            <a:r>
              <a:rPr lang="en-US" sz="800" b="1" dirty="0">
                <a:solidFill>
                  <a:schemeClr val="accent5">
                    <a:lumMod val="50000"/>
                  </a:schemeClr>
                </a:solidFill>
                <a:cs typeface="Arial" pitchFamily="34" charset="0"/>
              </a:rPr>
              <a:t>CUSTOM URL</a:t>
            </a:r>
          </a:p>
        </p:txBody>
      </p:sp>
      <p:sp>
        <p:nvSpPr>
          <p:cNvPr id="50" name="Oval 48"/>
          <p:cNvSpPr>
            <a:spLocks/>
          </p:cNvSpPr>
          <p:nvPr/>
        </p:nvSpPr>
        <p:spPr bwMode="auto">
          <a:xfrm>
            <a:off x="5289297" y="5433473"/>
            <a:ext cx="205562" cy="205562"/>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5</a:t>
            </a:r>
          </a:p>
        </p:txBody>
      </p:sp>
    </p:spTree>
    <p:extLst>
      <p:ext uri="{BB962C8B-B14F-4D97-AF65-F5344CB8AC3E}">
        <p14:creationId xmlns:p14="http://schemas.microsoft.com/office/powerpoint/2010/main" val="3837999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
          <p:cNvSpPr txBox="1">
            <a:spLocks/>
          </p:cNvSpPr>
          <p:nvPr/>
        </p:nvSpPr>
        <p:spPr bwMode="auto">
          <a:xfrm>
            <a:off x="4359414" y="2118297"/>
            <a:ext cx="3414562" cy="22498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defPPr>
              <a:defRPr lang="en-US"/>
            </a:defPPr>
            <a:lvl1pPr marL="0" indent="0" algn="l" defTabSz="1019175" eaLnBrk="1" hangingPunct="1">
              <a:lnSpc>
                <a:spcPct val="100000"/>
              </a:lnSpc>
              <a:spcBef>
                <a:spcPts val="0"/>
              </a:spcBef>
              <a:spcAft>
                <a:spcPts val="600"/>
              </a:spcAft>
              <a:buClr>
                <a:schemeClr val="tx2"/>
              </a:buClr>
              <a:buNone/>
              <a:defRPr sz="1400" b="1" kern="0">
                <a:latin typeface="+mn-lt"/>
                <a:cs typeface="Arial" panose="020B0604020202020204" pitchFamily="34" charset="0"/>
              </a:defRPr>
            </a:lvl1pPr>
            <a:lvl2pPr marL="436563" indent="-149225" algn="l" defTabSz="1019175" eaLnBrk="1" hangingPunct="1">
              <a:lnSpc>
                <a:spcPct val="110000"/>
              </a:lnSpc>
              <a:buClr>
                <a:schemeClr val="tx2"/>
              </a:buClr>
              <a:buFont typeface="Arial Black" pitchFamily="34" charset="0"/>
              <a:buChar char="–"/>
              <a:defRPr sz="1600">
                <a:latin typeface="+mn-lt"/>
                <a:cs typeface="Arial" panose="020B0604020202020204" pitchFamily="34" charset="0"/>
              </a:defRPr>
            </a:lvl2pPr>
            <a:lvl3pPr marL="700088" indent="-128588" algn="l" defTabSz="1019175" eaLnBrk="1" hangingPunct="1">
              <a:lnSpc>
                <a:spcPct val="110000"/>
              </a:lnSpc>
              <a:buClr>
                <a:schemeClr val="tx2"/>
              </a:buClr>
              <a:buChar char="•"/>
              <a:defRPr sz="1600">
                <a:latin typeface="+mn-lt"/>
                <a:cs typeface="Arial" panose="020B0604020202020204" pitchFamily="34" charset="0"/>
              </a:defRPr>
            </a:lvl3pPr>
            <a:lvl4pPr marL="1028700" indent="-171450" algn="l" defTabSz="1019175" eaLnBrk="1" hangingPunct="1">
              <a:lnSpc>
                <a:spcPct val="110000"/>
              </a:lnSpc>
              <a:buClr>
                <a:schemeClr val="tx2"/>
              </a:buClr>
              <a:buFont typeface="Arial" charset="0"/>
              <a:buChar char="–"/>
              <a:defRPr sz="1600">
                <a:latin typeface="+mn-lt"/>
                <a:cs typeface="Arial" panose="020B0604020202020204" pitchFamily="34" charset="0"/>
              </a:defRPr>
            </a:lvl4pPr>
            <a:lvl5pPr marL="1311275" indent="-166688" algn="l" defTabSz="1019175" eaLnBrk="1" hangingPunct="1">
              <a:lnSpc>
                <a:spcPct val="110000"/>
              </a:lnSpc>
              <a:buClr>
                <a:schemeClr val="tx2"/>
              </a:buClr>
              <a:buFont typeface="Arial" charset="0"/>
              <a:buChar char="•"/>
              <a:defRPr sz="1600">
                <a:latin typeface="+mn-lt"/>
                <a:cs typeface="Arial" panose="020B0604020202020204" pitchFamily="34" charset="0"/>
              </a:defRPr>
            </a:lvl5pPr>
            <a:lvl6pPr marL="16176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endParaRPr lang="en-US" dirty="0"/>
          </a:p>
        </p:txBody>
      </p:sp>
      <p:sp>
        <p:nvSpPr>
          <p:cNvPr id="98309" name="Rectangle 5"/>
          <p:cNvSpPr>
            <a:spLocks noGrp="1" noChangeArrowheads="1"/>
          </p:cNvSpPr>
          <p:nvPr>
            <p:ph type="title"/>
          </p:nvPr>
        </p:nvSpPr>
        <p:spPr/>
        <p:txBody>
          <a:bodyPr/>
          <a:lstStyle/>
          <a:p>
            <a:r>
              <a:rPr lang="en-US"/>
              <a:t>Make quality connections</a:t>
            </a:r>
            <a:endParaRPr lang="en-US" dirty="0"/>
          </a:p>
        </p:txBody>
      </p:sp>
      <p:sp>
        <p:nvSpPr>
          <p:cNvPr id="4" name="Content Placeholder 3"/>
          <p:cNvSpPr>
            <a:spLocks noGrp="1"/>
          </p:cNvSpPr>
          <p:nvPr>
            <p:ph sz="half" idx="1"/>
          </p:nvPr>
        </p:nvSpPr>
        <p:spPr/>
        <p:txBody>
          <a:bodyPr/>
          <a:lstStyle/>
          <a:p>
            <a:pPr marL="0" indent="0">
              <a:spcBef>
                <a:spcPts val="600"/>
              </a:spcBef>
              <a:buNone/>
            </a:pPr>
            <a:r>
              <a:rPr lang="en-US" dirty="0">
                <a:latin typeface="Source Sans Pro" panose="020B0503030403020204" pitchFamily="34" charset="0"/>
              </a:rPr>
              <a:t>Connect with people you already know</a:t>
            </a:r>
          </a:p>
          <a:p>
            <a:pPr>
              <a:lnSpc>
                <a:spcPct val="100000"/>
              </a:lnSpc>
              <a:spcBef>
                <a:spcPts val="600"/>
              </a:spcBef>
            </a:pPr>
            <a:r>
              <a:rPr lang="en-US" dirty="0"/>
              <a:t>Classmates</a:t>
            </a:r>
          </a:p>
          <a:p>
            <a:pPr>
              <a:lnSpc>
                <a:spcPct val="100000"/>
              </a:lnSpc>
              <a:spcBef>
                <a:spcPts val="600"/>
              </a:spcBef>
            </a:pPr>
            <a:r>
              <a:rPr lang="en-US" dirty="0"/>
              <a:t>Teachers</a:t>
            </a:r>
          </a:p>
          <a:p>
            <a:pPr>
              <a:lnSpc>
                <a:spcPct val="100000"/>
              </a:lnSpc>
              <a:spcBef>
                <a:spcPts val="600"/>
              </a:spcBef>
            </a:pPr>
            <a:r>
              <a:rPr lang="en-US" dirty="0"/>
              <a:t>Recruiters</a:t>
            </a:r>
          </a:p>
          <a:p>
            <a:pPr>
              <a:lnSpc>
                <a:spcPct val="100000"/>
              </a:lnSpc>
              <a:spcBef>
                <a:spcPts val="600"/>
              </a:spcBef>
            </a:pPr>
            <a:r>
              <a:rPr lang="en-US" dirty="0"/>
              <a:t>Friends and family</a:t>
            </a:r>
          </a:p>
          <a:p>
            <a:pPr>
              <a:lnSpc>
                <a:spcPct val="100000"/>
              </a:lnSpc>
              <a:spcBef>
                <a:spcPts val="600"/>
              </a:spcBef>
            </a:pPr>
            <a:endParaRPr lang="en-US" dirty="0"/>
          </a:p>
          <a:p>
            <a:pPr>
              <a:lnSpc>
                <a:spcPct val="100000"/>
              </a:lnSpc>
              <a:spcBef>
                <a:spcPts val="600"/>
              </a:spcBef>
            </a:pPr>
            <a:endParaRPr lang="en-US" dirty="0"/>
          </a:p>
        </p:txBody>
      </p:sp>
      <p:sp>
        <p:nvSpPr>
          <p:cNvPr id="5" name="Content Placeholder 4"/>
          <p:cNvSpPr>
            <a:spLocks noGrp="1"/>
          </p:cNvSpPr>
          <p:nvPr>
            <p:ph sz="half" idx="2"/>
          </p:nvPr>
        </p:nvSpPr>
        <p:spPr/>
        <p:txBody>
          <a:bodyPr/>
          <a:lstStyle/>
          <a:p>
            <a:pPr marL="0" indent="0">
              <a:buNone/>
            </a:pPr>
            <a:r>
              <a:rPr lang="en-US" dirty="0">
                <a:latin typeface="Source Sans Pro" panose="020B0503030403020204" pitchFamily="34" charset="0"/>
              </a:rPr>
              <a:t>Personalize and provide context</a:t>
            </a:r>
          </a:p>
          <a:p>
            <a:endParaRPr lang="en-US" dirty="0"/>
          </a:p>
        </p:txBody>
      </p:sp>
      <p:pic>
        <p:nvPicPr>
          <p:cNvPr id="2" name="Picture 1">
            <a:extLst>
              <a:ext uri="{FF2B5EF4-FFF2-40B4-BE49-F238E27FC236}">
                <a16:creationId xmlns:a16="http://schemas.microsoft.com/office/drawing/2014/main" id="{57347599-C774-7B49-A9E1-72D7A14DF746}"/>
              </a:ext>
            </a:extLst>
          </p:cNvPr>
          <p:cNvPicPr>
            <a:picLocks noChangeAspect="1"/>
          </p:cNvPicPr>
          <p:nvPr/>
        </p:nvPicPr>
        <p:blipFill>
          <a:blip r:embed="rId3"/>
          <a:stretch>
            <a:fillRect/>
          </a:stretch>
        </p:blipFill>
        <p:spPr>
          <a:xfrm>
            <a:off x="4957487" y="2980038"/>
            <a:ext cx="3460451" cy="2140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A24C5EB-7DB1-4582-8178-9A2DEB34B53C}"/>
              </a:ext>
            </a:extLst>
          </p:cNvPr>
          <p:cNvSpPr/>
          <p:nvPr/>
        </p:nvSpPr>
        <p:spPr>
          <a:xfrm>
            <a:off x="685800" y="5153911"/>
            <a:ext cx="3758745" cy="830997"/>
          </a:xfrm>
          <a:prstGeom prst="rect">
            <a:avLst/>
          </a:prstGeom>
          <a:solidFill>
            <a:schemeClr val="accent5">
              <a:lumMod val="20000"/>
              <a:lumOff val="80000"/>
            </a:schemeClr>
          </a:solidFill>
        </p:spPr>
        <p:txBody>
          <a:bodyPr wrap="square" rIns="914400">
            <a:spAutoFit/>
          </a:bodyPr>
          <a:lstStyle/>
          <a:p>
            <a:pPr algn="l"/>
            <a:r>
              <a:rPr lang="en-US" sz="1200" dirty="0">
                <a:solidFill>
                  <a:srgbClr val="004675"/>
                </a:solidFill>
                <a:latin typeface="+mj-lt"/>
                <a:cs typeface="Arial" pitchFamily="34" charset="0"/>
              </a:rPr>
              <a:t>PRO TIP:</a:t>
            </a:r>
          </a:p>
          <a:p>
            <a:pPr algn="l"/>
            <a:r>
              <a:rPr lang="en-US" sz="1200" dirty="0">
                <a:solidFill>
                  <a:srgbClr val="004675"/>
                </a:solidFill>
                <a:latin typeface="+mn-lt"/>
                <a:cs typeface="Arial" pitchFamily="34" charset="0"/>
              </a:rPr>
              <a:t>Make </a:t>
            </a:r>
            <a:r>
              <a:rPr lang="en-US" sz="1200" i="1" dirty="0">
                <a:solidFill>
                  <a:srgbClr val="004675"/>
                </a:solidFill>
                <a:latin typeface="+mj-lt"/>
                <a:cs typeface="Arial" pitchFamily="34" charset="0"/>
              </a:rPr>
              <a:t>quality</a:t>
            </a:r>
            <a:r>
              <a:rPr lang="en-US" sz="1200" dirty="0">
                <a:solidFill>
                  <a:srgbClr val="004675"/>
                </a:solidFill>
                <a:latin typeface="+mn-lt"/>
                <a:cs typeface="Arial" pitchFamily="34" charset="0"/>
              </a:rPr>
              <a:t> connections. The higher the quality of your network, the higher the quality of the opportunities you’ll uncover.</a:t>
            </a:r>
          </a:p>
        </p:txBody>
      </p:sp>
      <p:pic>
        <p:nvPicPr>
          <p:cNvPr id="11" name="Picture 10">
            <a:extLst>
              <a:ext uri="{FF2B5EF4-FFF2-40B4-BE49-F238E27FC236}">
                <a16:creationId xmlns:a16="http://schemas.microsoft.com/office/drawing/2014/main" id="{2A5803E4-C694-4EE3-BEFF-F7192ABA5610}"/>
              </a:ext>
            </a:extLst>
          </p:cNvPr>
          <p:cNvPicPr>
            <a:picLocks noChangeAspect="1"/>
          </p:cNvPicPr>
          <p:nvPr/>
        </p:nvPicPr>
        <p:blipFill>
          <a:blip r:embed="rId4"/>
          <a:stretch>
            <a:fillRect/>
          </a:stretch>
        </p:blipFill>
        <p:spPr>
          <a:xfrm>
            <a:off x="3516810" y="5415385"/>
            <a:ext cx="819670" cy="490018"/>
          </a:xfrm>
          <a:prstGeom prst="rect">
            <a:avLst/>
          </a:prstGeom>
        </p:spPr>
      </p:pic>
    </p:spTree>
    <p:extLst>
      <p:ext uri="{BB962C8B-B14F-4D97-AF65-F5344CB8AC3E}">
        <p14:creationId xmlns:p14="http://schemas.microsoft.com/office/powerpoint/2010/main" val="42291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2AE2434-7C46-2345-A0F7-0E47B6C3C057}"/>
              </a:ext>
            </a:extLst>
          </p:cNvPr>
          <p:cNvSpPr>
            <a:spLocks noGrp="1"/>
          </p:cNvSpPr>
          <p:nvPr>
            <p:ph sz="half" idx="1"/>
          </p:nvPr>
        </p:nvSpPr>
        <p:spPr>
          <a:xfrm>
            <a:off x="567210" y="1952262"/>
            <a:ext cx="4589676" cy="3743815"/>
          </a:xfrm>
        </p:spPr>
        <p:txBody>
          <a:bodyPr/>
          <a:lstStyle/>
          <a:p>
            <a:pPr>
              <a:lnSpc>
                <a:spcPct val="100000"/>
              </a:lnSpc>
              <a:spcBef>
                <a:spcPts val="600"/>
              </a:spcBef>
            </a:pPr>
            <a:r>
              <a:rPr lang="en-US" dirty="0"/>
              <a:t>Carefully choose subjects for which you’d like to be known</a:t>
            </a:r>
          </a:p>
          <a:p>
            <a:pPr>
              <a:lnSpc>
                <a:spcPct val="100000"/>
              </a:lnSpc>
              <a:spcBef>
                <a:spcPts val="600"/>
              </a:spcBef>
            </a:pPr>
            <a:r>
              <a:rPr lang="en-US" dirty="0"/>
              <a:t>Start regularly sharing interesting content related to these topics</a:t>
            </a:r>
          </a:p>
          <a:p>
            <a:pPr>
              <a:lnSpc>
                <a:spcPct val="100000"/>
              </a:lnSpc>
              <a:spcBef>
                <a:spcPts val="600"/>
              </a:spcBef>
            </a:pPr>
            <a:r>
              <a:rPr lang="en-US" dirty="0"/>
              <a:t>Ask for profile recommendations and endorsements from mentors </a:t>
            </a:r>
          </a:p>
        </p:txBody>
      </p:sp>
      <p:sp>
        <p:nvSpPr>
          <p:cNvPr id="7" name="Rectangle 5">
            <a:extLst>
              <a:ext uri="{FF2B5EF4-FFF2-40B4-BE49-F238E27FC236}">
                <a16:creationId xmlns:a16="http://schemas.microsoft.com/office/drawing/2014/main" id="{160A92DE-8E40-C445-BEE1-E386A399EABF}"/>
              </a:ext>
            </a:extLst>
          </p:cNvPr>
          <p:cNvSpPr>
            <a:spLocks noGrp="1" noChangeArrowheads="1"/>
          </p:cNvSpPr>
          <p:nvPr>
            <p:ph type="title"/>
          </p:nvPr>
        </p:nvSpPr>
        <p:spPr>
          <a:xfrm>
            <a:off x="576072" y="1504206"/>
            <a:ext cx="7882128" cy="278746"/>
          </a:xfrm>
        </p:spPr>
        <p:txBody>
          <a:bodyPr/>
          <a:lstStyle/>
          <a:p>
            <a:r>
              <a:rPr lang="en-US" dirty="0"/>
              <a:t>Establish your voice to get noticed</a:t>
            </a:r>
          </a:p>
        </p:txBody>
      </p:sp>
      <p:grpSp>
        <p:nvGrpSpPr>
          <p:cNvPr id="3" name="Group 2">
            <a:extLst>
              <a:ext uri="{FF2B5EF4-FFF2-40B4-BE49-F238E27FC236}">
                <a16:creationId xmlns:a16="http://schemas.microsoft.com/office/drawing/2014/main" id="{1D2B0A5C-AC1F-354E-B5F3-854A0BCB247E}"/>
              </a:ext>
            </a:extLst>
          </p:cNvPr>
          <p:cNvGrpSpPr/>
          <p:nvPr/>
        </p:nvGrpSpPr>
        <p:grpSpPr>
          <a:xfrm>
            <a:off x="5313923" y="1900646"/>
            <a:ext cx="3183912" cy="3943302"/>
            <a:chOff x="5294676" y="1019232"/>
            <a:chExt cx="3343671" cy="4141165"/>
          </a:xfrm>
        </p:grpSpPr>
        <p:pic>
          <p:nvPicPr>
            <p:cNvPr id="9" name="Picture 8" descr="A screenshot of a cell phone&#10;&#10;Description automatically generated">
              <a:extLst>
                <a:ext uri="{FF2B5EF4-FFF2-40B4-BE49-F238E27FC236}">
                  <a16:creationId xmlns:a16="http://schemas.microsoft.com/office/drawing/2014/main" id="{B8B33A8A-9B86-1340-A580-DEF124821D35}"/>
                </a:ext>
              </a:extLst>
            </p:cNvPr>
            <p:cNvPicPr>
              <a:picLocks noChangeAspect="1"/>
            </p:cNvPicPr>
            <p:nvPr/>
          </p:nvPicPr>
          <p:blipFill rotWithShape="1">
            <a:blip r:embed="rId3"/>
            <a:srcRect l="3808" t="1127" r="3808" b="11617"/>
            <a:stretch/>
          </p:blipFill>
          <p:spPr>
            <a:xfrm>
              <a:off x="5294678" y="1019232"/>
              <a:ext cx="3343669" cy="4141165"/>
            </a:xfrm>
            <a:prstGeom prst="rect">
              <a:avLst/>
            </a:prstGeom>
            <a:effectLst>
              <a:outerShdw blurRad="50800" dist="38100" dir="5400000" algn="t" rotWithShape="0">
                <a:prstClr val="black">
                  <a:alpha val="40000"/>
                </a:prstClr>
              </a:outerShdw>
            </a:effectLst>
          </p:spPr>
        </p:pic>
        <p:pic>
          <p:nvPicPr>
            <p:cNvPr id="11" name="Picture 10" descr="A person standing in a room&#10;&#10;Description automatically generated">
              <a:extLst>
                <a:ext uri="{FF2B5EF4-FFF2-40B4-BE49-F238E27FC236}">
                  <a16:creationId xmlns:a16="http://schemas.microsoft.com/office/drawing/2014/main" id="{59668DBE-4439-4646-953D-7D160B4986F7}"/>
                </a:ext>
              </a:extLst>
            </p:cNvPr>
            <p:cNvPicPr>
              <a:picLocks noChangeAspect="1"/>
            </p:cNvPicPr>
            <p:nvPr/>
          </p:nvPicPr>
          <p:blipFill rotWithShape="1">
            <a:blip r:embed="rId4"/>
            <a:srcRect b="11083"/>
            <a:stretch/>
          </p:blipFill>
          <p:spPr>
            <a:xfrm>
              <a:off x="5294676" y="3063085"/>
              <a:ext cx="3343670" cy="1591066"/>
            </a:xfrm>
            <a:prstGeom prst="rect">
              <a:avLst/>
            </a:prstGeom>
          </p:spPr>
        </p:pic>
      </p:grpSp>
    </p:spTree>
    <p:extLst>
      <p:ext uri="{BB962C8B-B14F-4D97-AF65-F5344CB8AC3E}">
        <p14:creationId xmlns:p14="http://schemas.microsoft.com/office/powerpoint/2010/main" val="3056877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Finding a college</a:t>
            </a:r>
          </a:p>
        </p:txBody>
      </p:sp>
    </p:spTree>
    <p:extLst>
      <p:ext uri="{BB962C8B-B14F-4D97-AF65-F5344CB8AC3E}">
        <p14:creationId xmlns:p14="http://schemas.microsoft.com/office/powerpoint/2010/main" val="267214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1D8FFA4-88C3-8547-A2F5-FA71561E0114}"/>
              </a:ext>
            </a:extLst>
          </p:cNvPr>
          <p:cNvPicPr>
            <a:picLocks noChangeAspect="1"/>
          </p:cNvPicPr>
          <p:nvPr/>
        </p:nvPicPr>
        <p:blipFill>
          <a:blip r:embed="rId3"/>
          <a:stretch>
            <a:fillRect/>
          </a:stretch>
        </p:blipFill>
        <p:spPr>
          <a:xfrm>
            <a:off x="4809353" y="1734734"/>
            <a:ext cx="3394393" cy="406867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Gather information from</a:t>
            </a:r>
            <a:br>
              <a:rPr lang="en-US" dirty="0"/>
            </a:br>
            <a:r>
              <a:rPr lang="en-US" dirty="0"/>
              <a:t>University Pages</a:t>
            </a:r>
          </a:p>
        </p:txBody>
      </p:sp>
      <p:sp>
        <p:nvSpPr>
          <p:cNvPr id="3" name="Content Placeholder 2"/>
          <p:cNvSpPr>
            <a:spLocks noGrp="1"/>
          </p:cNvSpPr>
          <p:nvPr>
            <p:ph sz="half" idx="1"/>
          </p:nvPr>
        </p:nvSpPr>
        <p:spPr/>
        <p:txBody>
          <a:bodyPr/>
          <a:lstStyle/>
          <a:p>
            <a:pPr>
              <a:spcBef>
                <a:spcPts val="1800"/>
              </a:spcBef>
            </a:pPr>
            <a:r>
              <a:rPr lang="en-US" dirty="0"/>
              <a:t>Discover popular career paths and fields of study</a:t>
            </a:r>
          </a:p>
          <a:p>
            <a:pPr>
              <a:spcBef>
                <a:spcPts val="1800"/>
              </a:spcBef>
            </a:pPr>
            <a:r>
              <a:rPr lang="en-US" dirty="0"/>
              <a:t>Quickly gather important statistics</a:t>
            </a:r>
          </a:p>
        </p:txBody>
      </p:sp>
      <p:sp>
        <p:nvSpPr>
          <p:cNvPr id="24" name="Rectangular Callout 23">
            <a:extLst>
              <a:ext uri="{FF2B5EF4-FFF2-40B4-BE49-F238E27FC236}">
                <a16:creationId xmlns:a16="http://schemas.microsoft.com/office/drawing/2014/main" id="{79213925-192D-144E-83EF-1BBF44BDF28E}"/>
              </a:ext>
            </a:extLst>
          </p:cNvPr>
          <p:cNvSpPr/>
          <p:nvPr/>
        </p:nvSpPr>
        <p:spPr bwMode="auto">
          <a:xfrm>
            <a:off x="6633589" y="3029046"/>
            <a:ext cx="608909" cy="320040"/>
          </a:xfrm>
          <a:prstGeom prst="wedgeRectCallout">
            <a:avLst>
              <a:gd name="adj1" fmla="val -98209"/>
              <a:gd name="adj2" fmla="val 65490"/>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algn="l" eaLnBrk="0" hangingPunct="0">
              <a:spcBef>
                <a:spcPct val="50000"/>
              </a:spcBef>
            </a:pPr>
            <a:r>
              <a:rPr lang="en-US" sz="900" b="1" dirty="0">
                <a:solidFill>
                  <a:schemeClr val="accent5">
                    <a:lumMod val="50000"/>
                  </a:schemeClr>
                </a:solidFill>
                <a:latin typeface="+mj-lt"/>
                <a:cs typeface="Arial" pitchFamily="34" charset="0"/>
              </a:rPr>
              <a:t>ALUMNI</a:t>
            </a:r>
          </a:p>
        </p:txBody>
      </p:sp>
      <p:sp>
        <p:nvSpPr>
          <p:cNvPr id="26" name="Rectangular Callout 25">
            <a:extLst>
              <a:ext uri="{FF2B5EF4-FFF2-40B4-BE49-F238E27FC236}">
                <a16:creationId xmlns:a16="http://schemas.microsoft.com/office/drawing/2014/main" id="{F843B9F7-0A0D-3943-8CFD-ABC50432D686}"/>
              </a:ext>
            </a:extLst>
          </p:cNvPr>
          <p:cNvSpPr/>
          <p:nvPr/>
        </p:nvSpPr>
        <p:spPr bwMode="auto">
          <a:xfrm>
            <a:off x="6475075" y="4915220"/>
            <a:ext cx="1451725" cy="319658"/>
          </a:xfrm>
          <a:prstGeom prst="wedgeRectCallout">
            <a:avLst>
              <a:gd name="adj1" fmla="val -73258"/>
              <a:gd name="adj2" fmla="val 17120"/>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algn="l" eaLnBrk="0" hangingPunct="0">
              <a:spcBef>
                <a:spcPct val="50000"/>
              </a:spcBef>
            </a:pPr>
            <a:r>
              <a:rPr lang="en-US" sz="900" b="1" dirty="0">
                <a:solidFill>
                  <a:schemeClr val="accent5">
                    <a:lumMod val="50000"/>
                  </a:schemeClr>
                </a:solidFill>
                <a:latin typeface="+mj-lt"/>
                <a:cs typeface="Arial" pitchFamily="34" charset="0"/>
              </a:rPr>
              <a:t>RESEARCH CAREER PATHS</a:t>
            </a:r>
          </a:p>
        </p:txBody>
      </p:sp>
      <p:sp>
        <p:nvSpPr>
          <p:cNvPr id="9" name="Rectangle 8">
            <a:extLst>
              <a:ext uri="{FF2B5EF4-FFF2-40B4-BE49-F238E27FC236}">
                <a16:creationId xmlns:a16="http://schemas.microsoft.com/office/drawing/2014/main" id="{0C1A0046-E2B2-40C8-A4A8-A81F21E12AA0}"/>
              </a:ext>
            </a:extLst>
          </p:cNvPr>
          <p:cNvSpPr/>
          <p:nvPr/>
        </p:nvSpPr>
        <p:spPr>
          <a:xfrm>
            <a:off x="685801" y="4972410"/>
            <a:ext cx="2860766" cy="830997"/>
          </a:xfrm>
          <a:prstGeom prst="rect">
            <a:avLst/>
          </a:prstGeom>
          <a:solidFill>
            <a:schemeClr val="accent5">
              <a:lumMod val="20000"/>
              <a:lumOff val="80000"/>
            </a:schemeClr>
          </a:solidFill>
        </p:spPr>
        <p:txBody>
          <a:bodyPr wrap="square" rIns="91440">
            <a:spAutoFit/>
          </a:bodyPr>
          <a:lstStyle/>
          <a:p>
            <a:pPr algn="l"/>
            <a:r>
              <a:rPr lang="en-US" sz="1200" dirty="0">
                <a:solidFill>
                  <a:srgbClr val="004675"/>
                </a:solidFill>
                <a:latin typeface="+mj-lt"/>
                <a:cs typeface="Arial" pitchFamily="34" charset="0"/>
              </a:rPr>
              <a:t>PRO TIP:</a:t>
            </a:r>
          </a:p>
          <a:p>
            <a:pPr algn="l"/>
            <a:r>
              <a:rPr lang="en-US" sz="1200" dirty="0">
                <a:solidFill>
                  <a:srgbClr val="004675"/>
                </a:solidFill>
                <a:latin typeface="+mn-lt"/>
                <a:cs typeface="Arial" pitchFamily="34" charset="0"/>
              </a:rPr>
              <a:t>Connect with your parents and close family friends. Their networks can provide valuable alumni referrals.</a:t>
            </a:r>
          </a:p>
        </p:txBody>
      </p:sp>
    </p:spTree>
    <p:extLst>
      <p:ext uri="{BB962C8B-B14F-4D97-AF65-F5344CB8AC3E}">
        <p14:creationId xmlns:p14="http://schemas.microsoft.com/office/powerpoint/2010/main" val="2241896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TIME" val="9/26/2016 1:54:02 PM"/>
</p:tagLst>
</file>

<file path=ppt/tags/tag2.xml><?xml version="1.0" encoding="utf-8"?>
<p:tagLst xmlns:a="http://schemas.openxmlformats.org/drawingml/2006/main" xmlns:r="http://schemas.openxmlformats.org/officeDocument/2006/relationships" xmlns:p="http://schemas.openxmlformats.org/presentationml/2006/main">
  <p:tag name="SELTIME" val="9/26/2016 1:54:06 PM"/>
</p:tagLst>
</file>

<file path=ppt/tags/tag3.xml><?xml version="1.0" encoding="utf-8"?>
<p:tagLst xmlns:a="http://schemas.openxmlformats.org/drawingml/2006/main" xmlns:r="http://schemas.openxmlformats.org/officeDocument/2006/relationships" xmlns:p="http://schemas.openxmlformats.org/presentationml/2006/main">
  <p:tag name="SELTIME" val="11/10/2016 11:19:08 AM"/>
</p:tagLst>
</file>

<file path=ppt/tags/tag4.xml><?xml version="1.0" encoding="utf-8"?>
<p:tagLst xmlns:a="http://schemas.openxmlformats.org/drawingml/2006/main" xmlns:r="http://schemas.openxmlformats.org/officeDocument/2006/relationships" xmlns:p="http://schemas.openxmlformats.org/presentationml/2006/main">
  <p:tag name="SELTIME" val="9/26/2016 1:54:13 PM"/>
</p:tagLst>
</file>

<file path=ppt/tags/tag5.xml><?xml version="1.0" encoding="utf-8"?>
<p:tagLst xmlns:a="http://schemas.openxmlformats.org/drawingml/2006/main" xmlns:r="http://schemas.openxmlformats.org/officeDocument/2006/relationships" xmlns:p="http://schemas.openxmlformats.org/presentationml/2006/main">
  <p:tag name="SELTIME" val="11/10/2016 11:18:57 AM"/>
</p:tagLst>
</file>

<file path=ppt/theme/theme1.xml><?xml version="1.0" encoding="utf-8"?>
<a:theme xmlns:a="http://schemas.openxmlformats.org/drawingml/2006/main" name="2015_PI_WM_template">
  <a:themeElements>
    <a:clrScheme name="Wealth Management">
      <a:dk1>
        <a:srgbClr val="003463"/>
      </a:dk1>
      <a:lt1>
        <a:srgbClr val="005F6C"/>
      </a:lt1>
      <a:dk2>
        <a:srgbClr val="285A21"/>
      </a:dk2>
      <a:lt2>
        <a:srgbClr val="C68F1D"/>
      </a:lt2>
      <a:accent1>
        <a:srgbClr val="BA6027"/>
      </a:accent1>
      <a:accent2>
        <a:srgbClr val="96132B"/>
      </a:accent2>
      <a:accent3>
        <a:srgbClr val="4E1C65"/>
      </a:accent3>
      <a:accent4>
        <a:srgbClr val="0C0C0C"/>
      </a:accent4>
      <a:accent5>
        <a:srgbClr val="50AEE2"/>
      </a:accent5>
      <a:accent6>
        <a:srgbClr val="FFFFFF"/>
      </a:accent6>
      <a:hlink>
        <a:srgbClr val="808080"/>
      </a:hlink>
      <a:folHlink>
        <a:srgbClr val="CDDDE9"/>
      </a:folHlink>
    </a:clrScheme>
    <a:fontScheme name="Wealth Management">
      <a:majorFont>
        <a:latin typeface="Source Sans Pro"/>
        <a:ea typeface=""/>
        <a:cs typeface=""/>
      </a:majorFont>
      <a:minorFont>
        <a:latin typeface="Source Sans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lgn="ctr">
          <a:spcBef>
            <a:spcPct val="0"/>
          </a:spcBef>
          <a:spcAft>
            <a:spcPct val="25000"/>
          </a:spcAft>
          <a:buClr>
            <a:srgbClr val="FFFF99"/>
          </a:buClr>
          <a:tabLst>
            <a:tab pos="3886200" algn="dec"/>
            <a:tab pos="5032375" algn="dec"/>
            <a:tab pos="6169025" algn="dec"/>
            <a:tab pos="7315200" algn="dec"/>
          </a:tabLst>
          <a:defRPr sz="2000" dirty="0">
            <a:solidFill>
              <a:srgbClr val="000000"/>
            </a:solidFill>
            <a:latin typeface="+mj-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Gotham C2 Text" charset="0"/>
            <a:ea typeface="ＭＳ Ｐゴシック" charset="0"/>
            <a:cs typeface="ＭＳ Ｐゴシック" charset="0"/>
          </a:defRPr>
        </a:defPPr>
      </a:lstStyle>
    </a:lnDef>
    <a:txDef>
      <a:spPr>
        <a:noFill/>
      </a:spPr>
      <a:bodyPr wrap="none" rtlCol="0">
        <a:spAutoFit/>
      </a:bodyPr>
      <a:lstStyle>
        <a:defPPr algn="l">
          <a:defRPr sz="1400" dirty="0" smtClean="0">
            <a:latin typeface="+mn-lt"/>
          </a:defRPr>
        </a:defPPr>
      </a:lstStyle>
    </a:txDef>
  </a:objectDefaults>
  <a:extraClrSchemeLst>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E7603D"/>
        </a:dk1>
        <a:lt1>
          <a:srgbClr val="84C2EA"/>
        </a:lt1>
        <a:dk2>
          <a:srgbClr val="2B9E9C"/>
        </a:dk2>
        <a:lt2>
          <a:srgbClr val="F0B146"/>
        </a:lt2>
        <a:accent1>
          <a:srgbClr val="8BB141"/>
        </a:accent1>
        <a:accent2>
          <a:srgbClr val="B13469"/>
        </a:accent2>
        <a:accent3>
          <a:srgbClr val="ACCCCB"/>
        </a:accent3>
        <a:accent4>
          <a:srgbClr val="70A5C8"/>
        </a:accent4>
        <a:accent5>
          <a:srgbClr val="C4D5B0"/>
        </a:accent5>
        <a:accent6>
          <a:srgbClr val="A02E5E"/>
        </a:accent6>
        <a:hlink>
          <a:srgbClr val="808080"/>
        </a:hlink>
        <a:folHlink>
          <a:srgbClr val="000000"/>
        </a:folHlink>
      </a:clrScheme>
      <a:clrMap bg1="dk2" tx1="lt1" bg2="dk1" tx2="lt2" accent1="accent1" accent2="accent2" accent3="accent3" accent4="accent4" accent5="accent5" accent6="accent6" hlink="hlink" folHlink="folHlink"/>
    </a:extraClrScheme>
    <a:extraClrScheme>
      <a:clrScheme name="3_Default Design 1">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3E8F0"/>
        </a:hlink>
        <a:folHlink>
          <a:srgbClr val="000000"/>
        </a:folHlink>
      </a:clrScheme>
      <a:clrMap bg1="lt1" tx1="dk1" bg2="lt2" tx2="dk2" accent1="accent1" accent2="accent2" accent3="accent3" accent4="accent4" accent5="accent5" accent6="accent6" hlink="hlink" folHlink="folHlink"/>
    </a:extraClrScheme>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DE8F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_WM_Templates.pptx" id="{C36817A2-A78F-45E1-88E5-D9DBE76D94D9}" vid="{B7B6FA1D-3A84-4A16-AFE5-B4175605F1E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22540519-aeff-4470-abe0-0fb51814c7eb" isdomainofvalue="False" dataSourceId="c58f36f8-de7c-42c5-9021-c4c35d1189da"/>
</file>

<file path=customXml/item2.xml><?xml version="1.0" encoding="utf-8"?>
<VariableList UniqueId="22540519-aeff-4470-abe0-0fb51814c7eb" Name="AD_HOC" ContentType="XML" MajorVersion="0" MinorVersion="1" isLocalCopy="False" IsBaseObject="False" DataSourceId="c58f36f8-de7c-42c5-9021-c4c35d1189da" DataSourceMajorVersion="0" DataSourceMinorVersion="1"/>
</file>

<file path=customXml/item3.xml><?xml version="1.0" encoding="utf-8"?>
<VariableListDefinition name="Computed" displayName="Computed" id="b5470a29-1ba7-46e0-9934-0032e625f042" isdomainofvalue="False" dataSourceId="82c9f720-6cfc-4f91-a3d6-2f56f2996dcf"/>
</file>

<file path=customXml/item4.xml><?xml version="1.0" encoding="utf-8"?>
<VariableList UniqueId="b5470a29-1ba7-46e0-9934-0032e625f042" Name="Computed" ContentType="XML" MajorVersion="0" MinorVersion="1" isLocalCopy="False" IsBaseObject="False" DataSourceId="82c9f720-6cfc-4f91-a3d6-2f56f2996dcf" DataSourceMajorVersion="0" DataSourceMinorVersion="1"/>
</file>

<file path=customXml/item5.xml><?xml version="1.0" encoding="utf-8"?>
<VariableListDefinition name="System" displayName="System" id="5e5a57fa-4edf-4df9-bb06-e994f99155f4" isdomainofvalue="False" dataSourceId="e2bdda86-1768-4646-806a-e930ea2c5d15"/>
</file>

<file path=customXml/item6.xml><?xml version="1.0" encoding="utf-8"?>
<VariableList UniqueId="5e5a57fa-4edf-4df9-bb06-e994f99155f4" Name="System" ContentType="XML" MajorVersion="0" MinorVersion="1" isLocalCopy="False" IsBaseObject="False" DataSourceId="e2bdda86-1768-4646-806a-e930ea2c5d15"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A455F2C7-1287-4837-B481-4EE28B04E07A}">
  <ds:schemaRefs/>
</ds:datastoreItem>
</file>

<file path=customXml/itemProps2.xml><?xml version="1.0" encoding="utf-8"?>
<ds:datastoreItem xmlns:ds="http://schemas.openxmlformats.org/officeDocument/2006/customXml" ds:itemID="{64E37729-3E69-44C1-B2F2-A35485043FEC}">
  <ds:schemaRefs/>
</ds:datastoreItem>
</file>

<file path=customXml/itemProps3.xml><?xml version="1.0" encoding="utf-8"?>
<ds:datastoreItem xmlns:ds="http://schemas.openxmlformats.org/officeDocument/2006/customXml" ds:itemID="{BC644E3D-761B-4F39-B252-5119A989ABA2}">
  <ds:schemaRefs/>
</ds:datastoreItem>
</file>

<file path=customXml/itemProps4.xml><?xml version="1.0" encoding="utf-8"?>
<ds:datastoreItem xmlns:ds="http://schemas.openxmlformats.org/officeDocument/2006/customXml" ds:itemID="{0EEC7D6B-8786-4691-842D-5DEE85B4EE3D}">
  <ds:schemaRefs/>
</ds:datastoreItem>
</file>

<file path=customXml/itemProps5.xml><?xml version="1.0" encoding="utf-8"?>
<ds:datastoreItem xmlns:ds="http://schemas.openxmlformats.org/officeDocument/2006/customXml" ds:itemID="{ED09669A-52CD-4323-BDE6-FDAC6D56F6E5}">
  <ds:schemaRefs/>
</ds:datastoreItem>
</file>

<file path=customXml/itemProps6.xml><?xml version="1.0" encoding="utf-8"?>
<ds:datastoreItem xmlns:ds="http://schemas.openxmlformats.org/officeDocument/2006/customXml" ds:itemID="{5923F324-D10D-4816-9848-8C4360EC80A0}">
  <ds:schemaRefs/>
</ds:datastoreItem>
</file>

<file path=customXml/itemProps7.xml><?xml version="1.0" encoding="utf-8"?>
<ds:datastoreItem xmlns:ds="http://schemas.openxmlformats.org/officeDocument/2006/customXml" ds:itemID="{3AA93462-422A-4F55-8C91-CB99E0192921}">
  <ds:schemaRefs/>
</ds:datastoreItem>
</file>

<file path=docProps/app.xml><?xml version="1.0" encoding="utf-8"?>
<Properties xmlns="http://schemas.openxmlformats.org/officeDocument/2006/extended-properties" xmlns:vt="http://schemas.openxmlformats.org/officeDocument/2006/docPropsVTypes">
  <Template/>
  <TotalTime>5270</TotalTime>
  <Words>1688</Words>
  <Application>Microsoft Office PowerPoint</Application>
  <PresentationFormat>On-screen Show (4:3)</PresentationFormat>
  <Paragraphs>154</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Black</vt:lpstr>
      <vt:lpstr>Gotham C1 Head</vt:lpstr>
      <vt:lpstr>Gotham C2 Text</vt:lpstr>
      <vt:lpstr>Source Sans Pro</vt:lpstr>
      <vt:lpstr>Source Sans Pro Light</vt:lpstr>
      <vt:lpstr>Source Sans Pro Semibold</vt:lpstr>
      <vt:lpstr>2015_PI_WM_template</vt:lpstr>
      <vt:lpstr>LinkedIn for Students and  Young Professionals</vt:lpstr>
      <vt:lpstr>The world’s largest professional network</vt:lpstr>
      <vt:lpstr>LinkedIn provides tools for every step  of your professional development</vt:lpstr>
      <vt:lpstr>Brand yourself</vt:lpstr>
      <vt:lpstr>Getting started: Optimize your LinkedIn Profile</vt:lpstr>
      <vt:lpstr>Make quality connections</vt:lpstr>
      <vt:lpstr>Establish your voice to get noticed</vt:lpstr>
      <vt:lpstr>Finding a college</vt:lpstr>
      <vt:lpstr>Gather information from University Pages</vt:lpstr>
      <vt:lpstr>Utilize the Career Insights tool</vt:lpstr>
      <vt:lpstr>Finding and landing an internship or first job</vt:lpstr>
      <vt:lpstr>Search jobs</vt:lpstr>
      <vt:lpstr>Edit job preferences</vt:lpstr>
      <vt:lpstr>LinkedIn Terms of Service</vt:lpstr>
      <vt:lpstr>Closing thoughts: Getting started</vt:lpstr>
      <vt:lpstr>PowerPoint Presentation</vt:lpstr>
      <vt:lpstr>PowerPoint Presentation</vt:lpstr>
    </vt:vector>
  </TitlesOfParts>
  <Company>Putnam Investments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tax-smart strategies  of successful women in retirement</dc:title>
  <dc:creator>Steve Madero</dc:creator>
  <cp:lastModifiedBy>Madolyn Allison</cp:lastModifiedBy>
  <cp:revision>388</cp:revision>
  <cp:lastPrinted>2018-04-16T16:13:24Z</cp:lastPrinted>
  <dcterms:created xsi:type="dcterms:W3CDTF">2016-09-14T13:23:21Z</dcterms:created>
  <dcterms:modified xsi:type="dcterms:W3CDTF">2022-04-18T19:39:21Z</dcterms:modified>
</cp:coreProperties>
</file>